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61" r:id="rId5"/>
    <p:sldId id="260" r:id="rId6"/>
    <p:sldId id="262" r:id="rId7"/>
    <p:sldId id="263" r:id="rId8"/>
    <p:sldId id="264" r:id="rId9"/>
    <p:sldId id="265" r:id="rId10"/>
    <p:sldId id="266" r:id="rId11"/>
    <p:sldId id="258"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2" pos="4248" userDrawn="1">
          <p15:clr>
            <a:srgbClr val="A4A3A4"/>
          </p15:clr>
        </p15:guide>
        <p15:guide id="3" orient="horz" pos="263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29413A-4934-0280-200B-1D7D329410DA}" name="Praveen Abraham" initials="PA" userId="S::Praveen.Abraham@elmgroupltd.com::ec62dcbb-7d88-417f-a160-6b5909159534" providerId="AD"/>
  <p188:author id="{3CCFB29E-2070-7790-00A7-E11B2D7CE010}" name="Marie Farrow" initials="MF" userId="395651ff28d4452c" providerId="Windows Live"/>
  <p188:author id="{2C6881F9-48E8-FFB9-2D5F-1A973C795183}" name="Martin Lennon" initials="ML" userId="Martin Lenn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m Venables" initials="TV" lastIdx="10" clrIdx="0">
    <p:extLst>
      <p:ext uri="{19B8F6BF-5375-455C-9EA6-DF929625EA0E}">
        <p15:presenceInfo xmlns:p15="http://schemas.microsoft.com/office/powerpoint/2012/main" userId="S::Tim.Venables@elmgroupltd.com::4da54266-e6ed-48f9-86fc-5a09902e13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2E75B6"/>
    <a:srgbClr val="9DC3E6"/>
    <a:srgbClr val="002060"/>
    <a:srgbClr val="FFFFFF"/>
    <a:srgbClr val="7F8FAF"/>
    <a:srgbClr val="CEE0F2"/>
    <a:srgbClr val="E8EEF1"/>
    <a:srgbClr val="CEDAE2"/>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varScale="1">
        <p:scale>
          <a:sx n="61" d="100"/>
          <a:sy n="61" d="100"/>
        </p:scale>
        <p:origin x="924" y="52"/>
      </p:cViewPr>
      <p:guideLst>
        <p:guide orient="horz" pos="3906"/>
        <p:guide pos="4248"/>
        <p:guide orient="horz" pos="2636"/>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794052783456428E-2"/>
          <c:y val="2.9078248031496067E-2"/>
          <c:w val="0.94420594721654361"/>
          <c:h val="0.8195126501251021"/>
        </c:manualLayout>
      </c:layout>
      <c:barChart>
        <c:barDir val="col"/>
        <c:grouping val="clustered"/>
        <c:varyColors val="0"/>
        <c:ser>
          <c:idx val="0"/>
          <c:order val="0"/>
          <c:tx>
            <c:strRef>
              <c:f>Sheet1!$B$1</c:f>
              <c:strCache>
                <c:ptCount val="1"/>
                <c:pt idx="0">
                  <c:v>Height &lt;140 cm (n=130)</c:v>
                </c:pt>
              </c:strCache>
            </c:strRef>
          </c:tx>
          <c:spPr>
            <a:solidFill>
              <a:schemeClr val="accent1"/>
            </a:solidFill>
            <a:ln>
              <a:noFill/>
            </a:ln>
            <a:effectLst/>
          </c:spPr>
          <c:invertIfNegative val="0"/>
          <c:cat>
            <c:strRef>
              <c:f>Sheet1!$A$2:$A$4</c:f>
              <c:strCache>
                <c:ptCount val="3"/>
                <c:pt idx="0">
                  <c:v>Physical component summary</c:v>
                </c:pt>
                <c:pt idx="1">
                  <c:v>Mental component summary</c:v>
                </c:pt>
                <c:pt idx="2">
                  <c:v>Role/social component summary</c:v>
                </c:pt>
              </c:strCache>
            </c:strRef>
          </c:cat>
          <c:val>
            <c:numRef>
              <c:f>Sheet1!$B$2:$B$4</c:f>
              <c:numCache>
                <c:formatCode>General</c:formatCode>
                <c:ptCount val="3"/>
              </c:numCache>
            </c:numRef>
          </c:val>
          <c:extLst>
            <c:ext xmlns:c16="http://schemas.microsoft.com/office/drawing/2014/chart" uri="{C3380CC4-5D6E-409C-BE32-E72D297353CC}">
              <c16:uniqueId val="{00000000-3719-4DB1-A2E8-5A3ADCA92AC3}"/>
            </c:ext>
          </c:extLst>
        </c:ser>
        <c:ser>
          <c:idx val="1"/>
          <c:order val="1"/>
          <c:tx>
            <c:strRef>
              <c:f>Sheet1!$C$1</c:f>
              <c:strCache>
                <c:ptCount val="1"/>
                <c:pt idx="0">
                  <c:v>Height ≥140 cm (n=45)</c:v>
                </c:pt>
              </c:strCache>
            </c:strRef>
          </c:tx>
          <c:spPr>
            <a:solidFill>
              <a:schemeClr val="accent3">
                <a:lumMod val="90000"/>
              </a:schemeClr>
            </a:solidFill>
            <a:ln>
              <a:noFill/>
            </a:ln>
            <a:effectLst/>
          </c:spPr>
          <c:invertIfNegative val="0"/>
          <c:cat>
            <c:strRef>
              <c:f>Sheet1!$A$2:$A$4</c:f>
              <c:strCache>
                <c:ptCount val="3"/>
                <c:pt idx="0">
                  <c:v>Physical component summary</c:v>
                </c:pt>
                <c:pt idx="1">
                  <c:v>Mental component summary</c:v>
                </c:pt>
                <c:pt idx="2">
                  <c:v>Role/social component summary</c:v>
                </c:pt>
              </c:strCache>
            </c:strRef>
          </c:cat>
          <c:val>
            <c:numRef>
              <c:f>Sheet1!$C$2:$C$4</c:f>
              <c:numCache>
                <c:formatCode>General</c:formatCode>
                <c:ptCount val="3"/>
              </c:numCache>
            </c:numRef>
          </c:val>
          <c:extLst>
            <c:ext xmlns:c16="http://schemas.microsoft.com/office/drawing/2014/chart" uri="{C3380CC4-5D6E-409C-BE32-E72D297353CC}">
              <c16:uniqueId val="{00000001-3719-4DB1-A2E8-5A3ADCA92AC3}"/>
            </c:ext>
          </c:extLst>
        </c:ser>
        <c:dLbls>
          <c:showLegendKey val="0"/>
          <c:showVal val="0"/>
          <c:showCatName val="0"/>
          <c:showSerName val="0"/>
          <c:showPercent val="0"/>
          <c:showBubbleSize val="0"/>
        </c:dLbls>
        <c:gapWidth val="219"/>
        <c:overlap val="-27"/>
        <c:axId val="1577840063"/>
        <c:axId val="1577856287"/>
      </c:barChart>
      <c:catAx>
        <c:axId val="1577840063"/>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577856287"/>
        <c:crosses val="autoZero"/>
        <c:auto val="1"/>
        <c:lblAlgn val="ctr"/>
        <c:lblOffset val="100"/>
        <c:noMultiLvlLbl val="0"/>
      </c:catAx>
      <c:valAx>
        <c:axId val="1577856287"/>
        <c:scaling>
          <c:orientation val="minMax"/>
          <c:max val="80"/>
          <c:min val="0"/>
        </c:scaling>
        <c:delete val="0"/>
        <c:axPos val="l"/>
        <c:numFmt formatCode="General" sourceLinked="1"/>
        <c:majorTickMark val="out"/>
        <c:minorTickMark val="none"/>
        <c:tickLblPos val="nextTo"/>
        <c:spPr>
          <a:noFill/>
          <a:ln w="9525">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577840063"/>
        <c:crosses val="autoZero"/>
        <c:crossBetween val="between"/>
      </c:valAx>
      <c:spPr>
        <a:noFill/>
        <a:ln>
          <a:noFill/>
        </a:ln>
        <a:effectLst/>
      </c:spPr>
    </c:plotArea>
    <c:legend>
      <c:legendPos val="b"/>
      <c:layout>
        <c:manualLayout>
          <c:xMode val="edge"/>
          <c:yMode val="edge"/>
          <c:x val="0.70759938837345149"/>
          <c:y val="4.3108381858877722E-3"/>
          <c:w val="0.29240061162654857"/>
          <c:h val="8.879704825289248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FC0D0-0C0A-436D-AA19-E0E7F0A27FE6}" type="datetimeFigureOut">
              <a:rPr lang="en-GB" smtClean="0"/>
              <a:t>11/03/2022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AF6022-DA4E-481C-99A4-D1AC408070E0}" type="slidenum">
              <a:rPr lang="en-GB" smtClean="0"/>
              <a:t>‹#›</a:t>
            </a:fld>
            <a:endParaRPr lang="en-GB"/>
          </a:p>
        </p:txBody>
      </p:sp>
    </p:spTree>
    <p:extLst>
      <p:ext uri="{BB962C8B-B14F-4D97-AF65-F5344CB8AC3E}">
        <p14:creationId xmlns:p14="http://schemas.microsoft.com/office/powerpoint/2010/main" val="1960118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27190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700062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457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56974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7467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3845623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172294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3727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6311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95037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82198037"/>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155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6619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3800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1418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161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7278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3766498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6" r:id="rId10"/>
    <p:sldLayoutId id="2147483670" r:id="rId11"/>
    <p:sldLayoutId id="2147483671" r:id="rId12"/>
    <p:sldLayoutId id="2147483672" r:id="rId13"/>
    <p:sldLayoutId id="2147483677" r:id="rId14"/>
    <p:sldLayoutId id="2147483673" r:id="rId15"/>
    <p:sldLayoutId id="2147483674" r:id="rId16"/>
    <p:sldLayoutId id="2147483675" r:id="rId17"/>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 Id="rId4" Type="http://schemas.openxmlformats.org/officeDocument/2006/relationships/hyperlink" Target="https://yellowcard.mhra.gov.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65E5-9D3D-45A1-A7DF-644CC2872323}"/>
              </a:ext>
            </a:extLst>
          </p:cNvPr>
          <p:cNvSpPr>
            <a:spLocks noGrp="1"/>
          </p:cNvSpPr>
          <p:nvPr>
            <p:ph type="ctrTitle"/>
          </p:nvPr>
        </p:nvSpPr>
        <p:spPr/>
        <p:txBody>
          <a:bodyPr/>
          <a:lstStyle/>
          <a:p>
            <a:r>
              <a:rPr lang="en-GB" dirty="0"/>
              <a:t>Disease‑Specific Complications and Multidisciplinary Interventions in Achondroplasia</a:t>
            </a:r>
          </a:p>
        </p:txBody>
      </p:sp>
      <p:sp>
        <p:nvSpPr>
          <p:cNvPr id="3" name="Subtitle 2">
            <a:extLst>
              <a:ext uri="{FF2B5EF4-FFF2-40B4-BE49-F238E27FC236}">
                <a16:creationId xmlns:a16="http://schemas.microsoft.com/office/drawing/2014/main" id="{40958E0A-BFCC-409A-BD11-1BD268BB0C17}"/>
              </a:ext>
            </a:extLst>
          </p:cNvPr>
          <p:cNvSpPr>
            <a:spLocks noGrp="1"/>
          </p:cNvSpPr>
          <p:nvPr>
            <p:ph type="subTitle" idx="1"/>
          </p:nvPr>
        </p:nvSpPr>
        <p:spPr/>
        <p:txBody>
          <a:bodyPr/>
          <a:lstStyle/>
          <a:p>
            <a:r>
              <a:rPr lang="en-GB" dirty="0"/>
              <a:t>Adapted from </a:t>
            </a:r>
            <a:r>
              <a:rPr lang="en-GB" dirty="0" err="1"/>
              <a:t>Kitoh</a:t>
            </a:r>
            <a:r>
              <a:rPr lang="en-GB" dirty="0"/>
              <a:t> H, Matsushita M, Mishima K, </a:t>
            </a:r>
            <a:r>
              <a:rPr lang="en-GB" dirty="0" err="1"/>
              <a:t>Kamiya</a:t>
            </a:r>
            <a:r>
              <a:rPr lang="en-GB" dirty="0"/>
              <a:t> Y, </a:t>
            </a:r>
            <a:r>
              <a:rPr lang="en-GB" dirty="0" err="1"/>
              <a:t>Sawamura</a:t>
            </a:r>
            <a:r>
              <a:rPr lang="en-GB" dirty="0"/>
              <a:t> K</a:t>
            </a:r>
          </a:p>
          <a:p>
            <a:r>
              <a:rPr lang="en-GB" dirty="0"/>
              <a:t>J Bone Miner </a:t>
            </a:r>
            <a:r>
              <a:rPr lang="en-GB" dirty="0" err="1"/>
              <a:t>Metab</a:t>
            </a:r>
            <a:r>
              <a:rPr lang="en-GB" dirty="0"/>
              <a:t> 2022; </a:t>
            </a:r>
            <a:r>
              <a:rPr lang="en-GB" dirty="0" err="1"/>
              <a:t>doi</a:t>
            </a:r>
            <a:r>
              <a:rPr lang="en-GB" dirty="0"/>
              <a:t>: 10.1007/s00774-021-01298-z</a:t>
            </a:r>
          </a:p>
        </p:txBody>
      </p:sp>
      <p:sp>
        <p:nvSpPr>
          <p:cNvPr id="4" name="TextBox 3">
            <a:extLst>
              <a:ext uri="{FF2B5EF4-FFF2-40B4-BE49-F238E27FC236}">
                <a16:creationId xmlns:a16="http://schemas.microsoft.com/office/drawing/2014/main" id="{33ED3F29-2768-43FF-BC7B-C03D5A5DBA22}"/>
              </a:ext>
            </a:extLst>
          </p:cNvPr>
          <p:cNvSpPr txBox="1"/>
          <p:nvPr/>
        </p:nvSpPr>
        <p:spPr>
          <a:xfrm>
            <a:off x="5537200" y="6105637"/>
            <a:ext cx="4127657" cy="646331"/>
          </a:xfrm>
          <a:prstGeom prst="rect">
            <a:avLst/>
          </a:prstGeom>
          <a:noFill/>
        </p:spPr>
        <p:txBody>
          <a:bodyPr wrap="square" rtlCol="0">
            <a:spAutoFit/>
          </a:bodyPr>
          <a:lstStyle/>
          <a:p>
            <a:pPr lvl="0" algn="r" defTabSz="457200">
              <a:defRPr/>
            </a:pP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For Healthcare Professionals Only</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 2022 BioMarin International Ltd.</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All Rights Reserved. EU-VOX-00415 </a:t>
            </a:r>
            <a:r>
              <a:rPr lang="en-US" sz="1200" dirty="0">
                <a:solidFill>
                  <a:schemeClr val="accent2">
                    <a:lumMod val="50000"/>
                  </a:schemeClr>
                </a:solidFill>
                <a:latin typeface="Arial" panose="020B0604020202020204" pitchFamily="34" charset="0"/>
                <a:cs typeface="Arial" panose="020B0604020202020204" pitchFamily="34" charset="0"/>
              </a:rPr>
              <a:t>03</a:t>
            </a:r>
            <a:r>
              <a:rPr lang="en-US" sz="1200" dirty="0">
                <a:solidFill>
                  <a:schemeClr val="accent2">
                    <a:lumMod val="50000"/>
                  </a:schemeClr>
                </a:solidFill>
              </a:rPr>
              <a:t>/22</a:t>
            </a:r>
            <a:endPar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FFCCD02D-2806-490E-A735-8955D878D5B7}"/>
              </a:ext>
            </a:extLst>
          </p:cNvPr>
          <p:cNvSpPr txBox="1"/>
          <p:nvPr/>
        </p:nvSpPr>
        <p:spPr>
          <a:xfrm>
            <a:off x="2527143" y="6105637"/>
            <a:ext cx="4127657" cy="769441"/>
          </a:xfrm>
          <a:prstGeom prst="rect">
            <a:avLst/>
          </a:prstGeom>
          <a:noFill/>
        </p:spPr>
        <p:txBody>
          <a:bodyPr wrap="square" rtlCol="0">
            <a:spAutoFit/>
          </a:bodyPr>
          <a:lstStyle/>
          <a:p>
            <a:pPr lvl="0" defTabSz="457200">
              <a:defRPr/>
            </a:pPr>
            <a:r>
              <a:rPr lang="en-GB" sz="1100" b="0" i="0" dirty="0">
                <a:solidFill>
                  <a:srgbClr val="303030"/>
                </a:solidFill>
                <a:effectLst/>
                <a:latin typeface="Arial" panose="020B0604020202020204" pitchFamily="34" charset="0"/>
              </a:rPr>
              <a:t>Achondroplasia.expert is organized and funded by BioMarin. This material has been developed in conjunction with the Achondroplasia.expert Editorial Committee. </a:t>
            </a:r>
            <a:r>
              <a:rPr kumimoji="0" lang="en-GB" sz="11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rPr>
              <a:t>PI and AER details can be accessed via links on Slide 13.</a:t>
            </a:r>
            <a:endParaRPr kumimoji="0" lang="en-US" sz="11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6653082-FB8E-46A4-A0FD-63CAEBDD2C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Tree>
    <p:extLst>
      <p:ext uri="{BB962C8B-B14F-4D97-AF65-F5344CB8AC3E}">
        <p14:creationId xmlns:p14="http://schemas.microsoft.com/office/powerpoint/2010/main" val="711390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34030-1B3C-445A-9396-5795FC096E8C}"/>
              </a:ext>
            </a:extLst>
          </p:cNvPr>
          <p:cNvSpPr>
            <a:spLocks noGrp="1"/>
          </p:cNvSpPr>
          <p:nvPr>
            <p:ph type="title"/>
          </p:nvPr>
        </p:nvSpPr>
        <p:spPr/>
        <p:txBody>
          <a:bodyPr/>
          <a:lstStyle/>
          <a:p>
            <a:r>
              <a:rPr lang="en-GB" dirty="0" err="1"/>
              <a:t>HRQoL</a:t>
            </a:r>
            <a:r>
              <a:rPr lang="en-GB" dirty="0"/>
              <a:t> in Adolescent and Adult Patients With ACH</a:t>
            </a:r>
          </a:p>
        </p:txBody>
      </p:sp>
      <p:sp>
        <p:nvSpPr>
          <p:cNvPr id="4" name="Footer Placeholder 3">
            <a:extLst>
              <a:ext uri="{FF2B5EF4-FFF2-40B4-BE49-F238E27FC236}">
                <a16:creationId xmlns:a16="http://schemas.microsoft.com/office/drawing/2014/main" id="{B0E6EE61-86B3-4612-BDAC-18BB75B83035}"/>
              </a:ext>
            </a:extLst>
          </p:cNvPr>
          <p:cNvSpPr>
            <a:spLocks noGrp="1"/>
          </p:cNvSpPr>
          <p:nvPr>
            <p:ph type="ftr" sz="quarter" idx="11"/>
          </p:nvPr>
        </p:nvSpPr>
        <p:spPr/>
        <p:txBody>
          <a:bodyPr/>
          <a:lstStyle/>
          <a:p>
            <a:r>
              <a:rPr lang="en-GB" dirty="0"/>
              <a:t>ACH, achondroplasia; </a:t>
            </a:r>
            <a:r>
              <a:rPr lang="en-GB" dirty="0" err="1"/>
              <a:t>HRQoL</a:t>
            </a:r>
            <a:r>
              <a:rPr lang="en-GB" dirty="0"/>
              <a:t>, health-related quality of life; NS, no significance.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5" name="Content Placeholder 4">
            <a:extLst>
              <a:ext uri="{FF2B5EF4-FFF2-40B4-BE49-F238E27FC236}">
                <a16:creationId xmlns:a16="http://schemas.microsoft.com/office/drawing/2014/main" id="{598F081F-43AC-4F93-AEE5-46489AED0A06}"/>
              </a:ext>
            </a:extLst>
          </p:cNvPr>
          <p:cNvSpPr>
            <a:spLocks noGrp="1"/>
          </p:cNvSpPr>
          <p:nvPr>
            <p:ph sz="quarter" idx="12"/>
          </p:nvPr>
        </p:nvSpPr>
        <p:spPr/>
        <p:txBody>
          <a:bodyPr>
            <a:normAutofit/>
          </a:bodyPr>
          <a:lstStyle/>
          <a:p>
            <a:r>
              <a:rPr lang="en-GB" sz="1800" dirty="0"/>
              <a:t>The physical component summary was significantly higher in taller patients</a:t>
            </a:r>
          </a:p>
        </p:txBody>
      </p:sp>
      <p:grpSp>
        <p:nvGrpSpPr>
          <p:cNvPr id="42" name="Group 41">
            <a:extLst>
              <a:ext uri="{FF2B5EF4-FFF2-40B4-BE49-F238E27FC236}">
                <a16:creationId xmlns:a16="http://schemas.microsoft.com/office/drawing/2014/main" id="{22AC7B17-67F6-4922-9239-46AD1DC467CD}"/>
              </a:ext>
            </a:extLst>
          </p:cNvPr>
          <p:cNvGrpSpPr/>
          <p:nvPr/>
        </p:nvGrpSpPr>
        <p:grpSpPr>
          <a:xfrm>
            <a:off x="629377" y="1467512"/>
            <a:ext cx="10902224" cy="3969012"/>
            <a:chOff x="629377" y="1467512"/>
            <a:chExt cx="10902224" cy="3932447"/>
          </a:xfrm>
        </p:grpSpPr>
        <p:sp>
          <p:nvSpPr>
            <p:cNvPr id="6" name="TextBox 5">
              <a:extLst>
                <a:ext uri="{FF2B5EF4-FFF2-40B4-BE49-F238E27FC236}">
                  <a16:creationId xmlns:a16="http://schemas.microsoft.com/office/drawing/2014/main" id="{DEB1F86C-A154-4175-A226-EAD9A00E8C98}"/>
                </a:ext>
              </a:extLst>
            </p:cNvPr>
            <p:cNvSpPr txBox="1"/>
            <p:nvPr/>
          </p:nvSpPr>
          <p:spPr>
            <a:xfrm rot="16200000">
              <a:off x="-1020613" y="3117502"/>
              <a:ext cx="3679636" cy="379656"/>
            </a:xfrm>
            <a:prstGeom prst="rect">
              <a:avLst/>
            </a:prstGeom>
            <a:noFill/>
          </p:spPr>
          <p:txBody>
            <a:bodyPr wrap="square" rtlCol="0">
              <a:spAutoFit/>
            </a:bodyPr>
            <a:lstStyle/>
            <a:p>
              <a:pPr algn="ctr"/>
              <a:r>
                <a:rPr lang="en-GB" sz="1867" dirty="0"/>
                <a:t>Score</a:t>
              </a:r>
            </a:p>
          </p:txBody>
        </p:sp>
        <p:graphicFrame>
          <p:nvGraphicFramePr>
            <p:cNvPr id="7" name="Chart 6">
              <a:extLst>
                <a:ext uri="{FF2B5EF4-FFF2-40B4-BE49-F238E27FC236}">
                  <a16:creationId xmlns:a16="http://schemas.microsoft.com/office/drawing/2014/main" id="{881AAD85-1E21-40D9-9AF3-EA26D92BA131}"/>
                </a:ext>
              </a:extLst>
            </p:cNvPr>
            <p:cNvGraphicFramePr/>
            <p:nvPr>
              <p:extLst>
                <p:ext uri="{D42A27DB-BD31-4B8C-83A1-F6EECF244321}">
                  <p14:modId xmlns:p14="http://schemas.microsoft.com/office/powerpoint/2010/main" val="1037471539"/>
                </p:ext>
              </p:extLst>
            </p:nvPr>
          </p:nvGraphicFramePr>
          <p:xfrm>
            <a:off x="901149" y="1497547"/>
            <a:ext cx="10630452" cy="3902412"/>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19">
              <a:extLst>
                <a:ext uri="{FF2B5EF4-FFF2-40B4-BE49-F238E27FC236}">
                  <a16:creationId xmlns:a16="http://schemas.microsoft.com/office/drawing/2014/main" id="{739B7F32-1208-4875-ACE5-180B56FB0B29}"/>
                </a:ext>
              </a:extLst>
            </p:cNvPr>
            <p:cNvGrpSpPr/>
            <p:nvPr/>
          </p:nvGrpSpPr>
          <p:grpSpPr>
            <a:xfrm>
              <a:off x="2667000" y="2610678"/>
              <a:ext cx="192157" cy="1013792"/>
              <a:chOff x="2667000" y="2610678"/>
              <a:chExt cx="192157" cy="1013792"/>
            </a:xfrm>
          </p:grpSpPr>
          <p:cxnSp>
            <p:nvCxnSpPr>
              <p:cNvPr id="17" name="Straight Connector 16">
                <a:extLst>
                  <a:ext uri="{FF2B5EF4-FFF2-40B4-BE49-F238E27FC236}">
                    <a16:creationId xmlns:a16="http://schemas.microsoft.com/office/drawing/2014/main" id="{EE561640-D83F-4F9C-9C65-6BE637A92271}"/>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F6B4A2-B567-46AD-9723-77B948F2679E}"/>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979E1B9E-59ED-408A-A33F-0B34828801AF}"/>
                </a:ext>
              </a:extLst>
            </p:cNvPr>
            <p:cNvGrpSpPr/>
            <p:nvPr/>
          </p:nvGrpSpPr>
          <p:grpSpPr>
            <a:xfrm>
              <a:off x="3627570" y="2355572"/>
              <a:ext cx="192157" cy="1013792"/>
              <a:chOff x="2667000" y="2610678"/>
              <a:chExt cx="192157" cy="1013792"/>
            </a:xfrm>
          </p:grpSpPr>
          <p:cxnSp>
            <p:nvCxnSpPr>
              <p:cNvPr id="22" name="Straight Connector 21">
                <a:extLst>
                  <a:ext uri="{FF2B5EF4-FFF2-40B4-BE49-F238E27FC236}">
                    <a16:creationId xmlns:a16="http://schemas.microsoft.com/office/drawing/2014/main" id="{9F4E05C6-53A9-4272-962D-688AAC8CFF91}"/>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F0525AE-E0B1-43AE-9225-F4E3DF9CE201}"/>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725905C7-6B65-43C6-B755-EB0067951C30}"/>
                </a:ext>
              </a:extLst>
            </p:cNvPr>
            <p:cNvGrpSpPr/>
            <p:nvPr/>
          </p:nvGrpSpPr>
          <p:grpSpPr>
            <a:xfrm>
              <a:off x="5890166" y="2272747"/>
              <a:ext cx="192157" cy="1013792"/>
              <a:chOff x="2667000" y="2610678"/>
              <a:chExt cx="192157" cy="1013792"/>
            </a:xfrm>
          </p:grpSpPr>
          <p:cxnSp>
            <p:nvCxnSpPr>
              <p:cNvPr id="25" name="Straight Connector 24">
                <a:extLst>
                  <a:ext uri="{FF2B5EF4-FFF2-40B4-BE49-F238E27FC236}">
                    <a16:creationId xmlns:a16="http://schemas.microsoft.com/office/drawing/2014/main" id="{59118D64-3040-4137-B2B8-AA9565F34B04}"/>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06A975D-872F-45A1-A245-EE69EAE7EE17}"/>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C99B9375-6051-445C-B3A2-A6593EDCC833}"/>
                </a:ext>
              </a:extLst>
            </p:cNvPr>
            <p:cNvGrpSpPr/>
            <p:nvPr/>
          </p:nvGrpSpPr>
          <p:grpSpPr>
            <a:xfrm>
              <a:off x="6844536" y="2272747"/>
              <a:ext cx="192157" cy="1013792"/>
              <a:chOff x="2667000" y="2610678"/>
              <a:chExt cx="192157" cy="1013792"/>
            </a:xfrm>
          </p:grpSpPr>
          <p:cxnSp>
            <p:nvCxnSpPr>
              <p:cNvPr id="28" name="Straight Connector 27">
                <a:extLst>
                  <a:ext uri="{FF2B5EF4-FFF2-40B4-BE49-F238E27FC236}">
                    <a16:creationId xmlns:a16="http://schemas.microsoft.com/office/drawing/2014/main" id="{E1011FEE-5622-450A-83D7-7A0421C3FA8B}"/>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5DC8873-CABE-4ED9-880D-9913EAE4E145}"/>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C26E0635-9398-4A03-AED6-1CCCF076F7F0}"/>
                </a:ext>
              </a:extLst>
            </p:cNvPr>
            <p:cNvGrpSpPr/>
            <p:nvPr/>
          </p:nvGrpSpPr>
          <p:grpSpPr>
            <a:xfrm>
              <a:off x="9094303" y="2434961"/>
              <a:ext cx="192157" cy="1013792"/>
              <a:chOff x="2667000" y="2610678"/>
              <a:chExt cx="192157" cy="1013792"/>
            </a:xfrm>
          </p:grpSpPr>
          <p:cxnSp>
            <p:nvCxnSpPr>
              <p:cNvPr id="31" name="Straight Connector 30">
                <a:extLst>
                  <a:ext uri="{FF2B5EF4-FFF2-40B4-BE49-F238E27FC236}">
                    <a16:creationId xmlns:a16="http://schemas.microsoft.com/office/drawing/2014/main" id="{C0724DA8-4AD0-45EC-9BD2-2130362D917E}"/>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D72136C-616F-45CA-927F-E7451BEC6520}"/>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AD5F7A54-CF83-4980-9186-CE9B6F6CEF89}"/>
                </a:ext>
              </a:extLst>
            </p:cNvPr>
            <p:cNvGrpSpPr/>
            <p:nvPr/>
          </p:nvGrpSpPr>
          <p:grpSpPr>
            <a:xfrm>
              <a:off x="10051562" y="2464778"/>
              <a:ext cx="192157" cy="1013792"/>
              <a:chOff x="2667000" y="2610678"/>
              <a:chExt cx="192157" cy="1013792"/>
            </a:xfrm>
          </p:grpSpPr>
          <p:cxnSp>
            <p:nvCxnSpPr>
              <p:cNvPr id="34" name="Straight Connector 33">
                <a:extLst>
                  <a:ext uri="{FF2B5EF4-FFF2-40B4-BE49-F238E27FC236}">
                    <a16:creationId xmlns:a16="http://schemas.microsoft.com/office/drawing/2014/main" id="{95A460A4-61A3-4882-ADC1-8C9BA46ED50E}"/>
                  </a:ext>
                </a:extLst>
              </p:cNvPr>
              <p:cNvCxnSpPr>
                <a:cxnSpLocks/>
              </p:cNvCxnSpPr>
              <p:nvPr/>
            </p:nvCxnSpPr>
            <p:spPr>
              <a:xfrm>
                <a:off x="2667000" y="2610678"/>
                <a:ext cx="192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2DA762C-B4E7-4655-8478-804B0F2B7209}"/>
                  </a:ext>
                </a:extLst>
              </p:cNvPr>
              <p:cNvCxnSpPr>
                <a:cxnSpLocks/>
              </p:cNvCxnSpPr>
              <p:nvPr/>
            </p:nvCxnSpPr>
            <p:spPr>
              <a:xfrm>
                <a:off x="2763078" y="2610678"/>
                <a:ext cx="0" cy="10137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Rectangle 9">
              <a:extLst>
                <a:ext uri="{FF2B5EF4-FFF2-40B4-BE49-F238E27FC236}">
                  <a16:creationId xmlns:a16="http://schemas.microsoft.com/office/drawing/2014/main" id="{796D19E9-2D70-420C-B686-13AFDAD8DAA5}"/>
                </a:ext>
              </a:extLst>
            </p:cNvPr>
            <p:cNvSpPr/>
            <p:nvPr/>
          </p:nvSpPr>
          <p:spPr>
            <a:xfrm>
              <a:off x="2385391" y="3279913"/>
              <a:ext cx="755374" cy="15318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51367C7C-1D2B-4DE7-AB9C-215D771773CC}"/>
                </a:ext>
              </a:extLst>
            </p:cNvPr>
            <p:cNvSpPr/>
            <p:nvPr/>
          </p:nvSpPr>
          <p:spPr>
            <a:xfrm>
              <a:off x="3345963" y="2855844"/>
              <a:ext cx="755374" cy="19559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606BEBE-75E5-42AD-A60D-9400EF04E4BE}"/>
                </a:ext>
              </a:extLst>
            </p:cNvPr>
            <p:cNvSpPr/>
            <p:nvPr/>
          </p:nvSpPr>
          <p:spPr>
            <a:xfrm>
              <a:off x="5599043" y="2670314"/>
              <a:ext cx="755374" cy="2141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CD67152-8794-43C9-B0E7-A7EA6FB759F3}"/>
                </a:ext>
              </a:extLst>
            </p:cNvPr>
            <p:cNvSpPr/>
            <p:nvPr/>
          </p:nvSpPr>
          <p:spPr>
            <a:xfrm>
              <a:off x="6559615" y="2716698"/>
              <a:ext cx="755374" cy="20950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E178CCE-C38E-4F50-91CF-4F70C97B6385}"/>
                </a:ext>
              </a:extLst>
            </p:cNvPr>
            <p:cNvSpPr/>
            <p:nvPr/>
          </p:nvSpPr>
          <p:spPr>
            <a:xfrm>
              <a:off x="8812695" y="2855843"/>
              <a:ext cx="755374" cy="1955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4111E80E-919A-46F8-BE7D-2203F00ED5FA}"/>
                </a:ext>
              </a:extLst>
            </p:cNvPr>
            <p:cNvSpPr/>
            <p:nvPr/>
          </p:nvSpPr>
          <p:spPr>
            <a:xfrm>
              <a:off x="9773267" y="2716698"/>
              <a:ext cx="755374" cy="20950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Left Bracket 35">
              <a:extLst>
                <a:ext uri="{FF2B5EF4-FFF2-40B4-BE49-F238E27FC236}">
                  <a16:creationId xmlns:a16="http://schemas.microsoft.com/office/drawing/2014/main" id="{1FF88692-C8CA-4441-AAA3-6E4084CC59C9}"/>
                </a:ext>
              </a:extLst>
            </p:cNvPr>
            <p:cNvSpPr/>
            <p:nvPr/>
          </p:nvSpPr>
          <p:spPr>
            <a:xfrm rot="5400000">
              <a:off x="3173245" y="1598406"/>
              <a:ext cx="90823" cy="969675"/>
            </a:xfrm>
            <a:prstGeom prst="leftBracket">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TextBox 36">
              <a:extLst>
                <a:ext uri="{FF2B5EF4-FFF2-40B4-BE49-F238E27FC236}">
                  <a16:creationId xmlns:a16="http://schemas.microsoft.com/office/drawing/2014/main" id="{65EB91EE-956E-46A1-8648-79B3388F3CDF}"/>
                </a:ext>
              </a:extLst>
            </p:cNvPr>
            <p:cNvSpPr txBox="1"/>
            <p:nvPr/>
          </p:nvSpPr>
          <p:spPr>
            <a:xfrm>
              <a:off x="2861828" y="1761819"/>
              <a:ext cx="713657" cy="261610"/>
            </a:xfrm>
            <a:prstGeom prst="rect">
              <a:avLst/>
            </a:prstGeom>
            <a:noFill/>
          </p:spPr>
          <p:txBody>
            <a:bodyPr wrap="none" rtlCol="0">
              <a:spAutoFit/>
            </a:bodyPr>
            <a:lstStyle/>
            <a:p>
              <a:r>
                <a:rPr lang="en-GB" sz="1100" i="1" dirty="0"/>
                <a:t>P</a:t>
              </a:r>
              <a:r>
                <a:rPr lang="en-GB" sz="1100" dirty="0"/>
                <a:t>&lt;0.001</a:t>
              </a:r>
            </a:p>
          </p:txBody>
        </p:sp>
        <p:sp>
          <p:nvSpPr>
            <p:cNvPr id="38" name="Left Bracket 37">
              <a:extLst>
                <a:ext uri="{FF2B5EF4-FFF2-40B4-BE49-F238E27FC236}">
                  <a16:creationId xmlns:a16="http://schemas.microsoft.com/office/drawing/2014/main" id="{3EDD6FB3-DE03-4FF2-9F3F-B8E6C33B44FC}"/>
                </a:ext>
              </a:extLst>
            </p:cNvPr>
            <p:cNvSpPr/>
            <p:nvPr/>
          </p:nvSpPr>
          <p:spPr>
            <a:xfrm rot="5400000">
              <a:off x="6410365" y="1612951"/>
              <a:ext cx="90823" cy="969675"/>
            </a:xfrm>
            <a:prstGeom prst="leftBracket">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 name="TextBox 38">
              <a:extLst>
                <a:ext uri="{FF2B5EF4-FFF2-40B4-BE49-F238E27FC236}">
                  <a16:creationId xmlns:a16="http://schemas.microsoft.com/office/drawing/2014/main" id="{3BE3F56A-778D-467D-A111-191D79EE283E}"/>
                </a:ext>
              </a:extLst>
            </p:cNvPr>
            <p:cNvSpPr txBox="1"/>
            <p:nvPr/>
          </p:nvSpPr>
          <p:spPr>
            <a:xfrm>
              <a:off x="6098948" y="1776364"/>
              <a:ext cx="745588" cy="261610"/>
            </a:xfrm>
            <a:prstGeom prst="rect">
              <a:avLst/>
            </a:prstGeom>
            <a:noFill/>
          </p:spPr>
          <p:txBody>
            <a:bodyPr wrap="square" rtlCol="0">
              <a:spAutoFit/>
            </a:bodyPr>
            <a:lstStyle/>
            <a:p>
              <a:pPr algn="ctr"/>
              <a:r>
                <a:rPr lang="en-GB" sz="1100" dirty="0"/>
                <a:t>NS</a:t>
              </a:r>
            </a:p>
          </p:txBody>
        </p:sp>
        <p:sp>
          <p:nvSpPr>
            <p:cNvPr id="40" name="Left Bracket 39">
              <a:extLst>
                <a:ext uri="{FF2B5EF4-FFF2-40B4-BE49-F238E27FC236}">
                  <a16:creationId xmlns:a16="http://schemas.microsoft.com/office/drawing/2014/main" id="{A228C53D-3E27-42C4-95B3-2749697225AB}"/>
                </a:ext>
              </a:extLst>
            </p:cNvPr>
            <p:cNvSpPr/>
            <p:nvPr/>
          </p:nvSpPr>
          <p:spPr>
            <a:xfrm rot="5400000">
              <a:off x="9627118" y="1800905"/>
              <a:ext cx="90823" cy="969675"/>
            </a:xfrm>
            <a:prstGeom prst="leftBracket">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TextBox 40">
              <a:extLst>
                <a:ext uri="{FF2B5EF4-FFF2-40B4-BE49-F238E27FC236}">
                  <a16:creationId xmlns:a16="http://schemas.microsoft.com/office/drawing/2014/main" id="{10B9CFD8-8472-489F-AD6E-53D6809CD283}"/>
                </a:ext>
              </a:extLst>
            </p:cNvPr>
            <p:cNvSpPr txBox="1"/>
            <p:nvPr/>
          </p:nvSpPr>
          <p:spPr>
            <a:xfrm>
              <a:off x="9315701" y="1964318"/>
              <a:ext cx="745588" cy="261610"/>
            </a:xfrm>
            <a:prstGeom prst="rect">
              <a:avLst/>
            </a:prstGeom>
            <a:noFill/>
          </p:spPr>
          <p:txBody>
            <a:bodyPr wrap="square" rtlCol="0">
              <a:spAutoFit/>
            </a:bodyPr>
            <a:lstStyle/>
            <a:p>
              <a:pPr algn="ctr"/>
              <a:r>
                <a:rPr lang="en-GB" sz="1100" dirty="0"/>
                <a:t>NS</a:t>
              </a:r>
            </a:p>
          </p:txBody>
        </p:sp>
      </p:grpSp>
      <p:sp>
        <p:nvSpPr>
          <p:cNvPr id="3" name="TextBox 2">
            <a:extLst>
              <a:ext uri="{FF2B5EF4-FFF2-40B4-BE49-F238E27FC236}">
                <a16:creationId xmlns:a16="http://schemas.microsoft.com/office/drawing/2014/main" id="{D77539F9-5EC9-48D2-8291-4808966336FF}"/>
              </a:ext>
            </a:extLst>
          </p:cNvPr>
          <p:cNvSpPr txBox="1"/>
          <p:nvPr/>
        </p:nvSpPr>
        <p:spPr>
          <a:xfrm>
            <a:off x="819204" y="5283540"/>
            <a:ext cx="2269374" cy="246221"/>
          </a:xfrm>
          <a:prstGeom prst="rect">
            <a:avLst/>
          </a:prstGeom>
          <a:noFill/>
        </p:spPr>
        <p:txBody>
          <a:bodyPr wrap="square" rtlCol="0">
            <a:spAutoFit/>
          </a:bodyPr>
          <a:lstStyle/>
          <a:p>
            <a:r>
              <a:rPr lang="en-GB" sz="1000" dirty="0"/>
              <a:t>Figure adapted from </a:t>
            </a:r>
            <a:r>
              <a:rPr lang="en-GB" sz="1000" dirty="0" err="1"/>
              <a:t>Kitoh</a:t>
            </a:r>
            <a:r>
              <a:rPr lang="en-GB" sz="1000" dirty="0"/>
              <a:t> et al 2022.</a:t>
            </a:r>
          </a:p>
        </p:txBody>
      </p:sp>
    </p:spTree>
    <p:extLst>
      <p:ext uri="{BB962C8B-B14F-4D97-AF65-F5344CB8AC3E}">
        <p14:creationId xmlns:p14="http://schemas.microsoft.com/office/powerpoint/2010/main" val="2227431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E75A2AC0-2AF3-414A-97EF-00635C73524A}"/>
              </a:ext>
            </a:extLst>
          </p:cNvPr>
          <p:cNvSpPr>
            <a:spLocks noGrp="1"/>
          </p:cNvSpPr>
          <p:nvPr>
            <p:ph idx="1"/>
          </p:nvPr>
        </p:nvSpPr>
        <p:spPr/>
        <p:txBody>
          <a:bodyPr>
            <a:normAutofit/>
          </a:bodyPr>
          <a:lstStyle/>
          <a:p>
            <a:r>
              <a:rPr lang="en-GB" dirty="0"/>
              <a:t>ACH is the most common skeletal dysplasia </a:t>
            </a:r>
          </a:p>
          <a:p>
            <a:r>
              <a:rPr lang="en-GB" dirty="0"/>
              <a:t>It is characterised by disproportionate short stature</a:t>
            </a:r>
          </a:p>
          <a:p>
            <a:r>
              <a:rPr lang="en-GB" dirty="0"/>
              <a:t>Patients with ACH can have medical complications throughout their whole life</a:t>
            </a:r>
          </a:p>
          <a:p>
            <a:r>
              <a:rPr lang="en-GB" dirty="0"/>
              <a:t>Treatment strategies for children with ACH should consider their long-term QoL as adults</a:t>
            </a:r>
          </a:p>
          <a:p>
            <a:r>
              <a:rPr lang="en-GB" dirty="0"/>
              <a:t>MDT approaches are essential to treat disease-specific complications during childhood</a:t>
            </a:r>
          </a:p>
          <a:p>
            <a:endParaRPr lang="en-GB" dirty="0"/>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p:txBody>
          <a:bodyPr/>
          <a:lstStyle/>
          <a:p>
            <a:r>
              <a:rPr lang="en-GB" dirty="0"/>
              <a:t>ACH, achondroplasia; MDT, multidisciplinary team; QoL, quality of life.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Tree>
    <p:extLst>
      <p:ext uri="{BB962C8B-B14F-4D97-AF65-F5344CB8AC3E}">
        <p14:creationId xmlns:p14="http://schemas.microsoft.com/office/powerpoint/2010/main" val="2542274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r>
              <a:rPr lang="en-GB" dirty="0"/>
              <a:t>To report adverse events, please visit: </a:t>
            </a:r>
            <a:r>
              <a:rPr lang="en-GB" b="1" dirty="0">
                <a:solidFill>
                  <a:srgbClr val="FFC000"/>
                </a:solidFill>
                <a:hlinkClick r:id="rId4">
                  <a:extLst>
                    <a:ext uri="{A12FA001-AC4F-418D-AE19-62706E023703}">
                      <ahyp:hlinkClr xmlns:ahyp="http://schemas.microsoft.com/office/drawing/2018/hyperlinkcolor" val="tx"/>
                    </a:ext>
                  </a:extLst>
                </a:hlinkClick>
              </a:rPr>
              <a:t>https://yellowcard.mhra.gov.uk/</a:t>
            </a:r>
            <a:endParaRPr lang="en-GB" b="1" dirty="0">
              <a:solidFill>
                <a:srgbClr val="FFC000"/>
              </a:solidFill>
            </a:endParaRPr>
          </a:p>
        </p:txBody>
      </p:sp>
    </p:spTree>
    <p:extLst>
      <p:ext uri="{BB962C8B-B14F-4D97-AF65-F5344CB8AC3E}">
        <p14:creationId xmlns:p14="http://schemas.microsoft.com/office/powerpoint/2010/main" val="3279965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a:xfrm>
            <a:off x="696000" y="360000"/>
            <a:ext cx="10800000" cy="1008000"/>
          </a:xfrm>
        </p:spPr>
        <p:txBody>
          <a:bodyPr/>
          <a:lstStyle/>
          <a:p>
            <a:r>
              <a:rPr lang="en-GB" dirty="0"/>
              <a:t>Background</a:t>
            </a:r>
          </a:p>
        </p:txBody>
      </p:sp>
      <p:sp>
        <p:nvSpPr>
          <p:cNvPr id="3" name="Content Placeholder 2">
            <a:extLst>
              <a:ext uri="{FF2B5EF4-FFF2-40B4-BE49-F238E27FC236}">
                <a16:creationId xmlns:a16="http://schemas.microsoft.com/office/drawing/2014/main" id="{E75A2AC0-2AF3-414A-97EF-00635C73524A}"/>
              </a:ext>
            </a:extLst>
          </p:cNvPr>
          <p:cNvSpPr>
            <a:spLocks noGrp="1"/>
          </p:cNvSpPr>
          <p:nvPr>
            <p:ph idx="1"/>
          </p:nvPr>
        </p:nvSpPr>
        <p:spPr>
          <a:xfrm>
            <a:off x="696000" y="1449390"/>
            <a:ext cx="10800000" cy="4535486"/>
          </a:xfrm>
        </p:spPr>
        <p:txBody>
          <a:bodyPr>
            <a:normAutofit/>
          </a:bodyPr>
          <a:lstStyle/>
          <a:p>
            <a:r>
              <a:rPr lang="en-GB" dirty="0"/>
              <a:t>ACH prevalence reportedly ranges from 0.36–0.60 cases per 10,000 live births</a:t>
            </a:r>
          </a:p>
          <a:p>
            <a:r>
              <a:rPr lang="en-GB" dirty="0"/>
              <a:t>ACH is diagnosed based on characteristic clinical features and radiological findings</a:t>
            </a:r>
          </a:p>
          <a:p>
            <a:r>
              <a:rPr lang="en-GB" dirty="0"/>
              <a:t>Patients suffer from various orthopaedic, neurological, respiratory, ENT, and dental issues over time, which require periodic medical follow-up throughout the patients’ lifetime</a:t>
            </a:r>
          </a:p>
          <a:p>
            <a:r>
              <a:rPr lang="en-GB" dirty="0"/>
              <a:t>MDT approaches are required not only for physical but also psychosocial problems in order to maintain sufficient QoL for patients and their families</a:t>
            </a:r>
          </a:p>
          <a:p>
            <a:r>
              <a:rPr lang="en-GB" dirty="0"/>
              <a:t>Recently, several investigational disease-specific drugs that modulate abnormal FGFR3 signalling have emerged</a:t>
            </a:r>
          </a:p>
          <a:p>
            <a:r>
              <a:rPr lang="en-GB" dirty="0"/>
              <a:t>To evaluate the feasibility of novel therapeutics, it is necessary to recognise the current status of this specific disease</a:t>
            </a:r>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a:xfrm>
            <a:off x="704497" y="6131861"/>
            <a:ext cx="9031665" cy="581635"/>
          </a:xfrm>
        </p:spPr>
        <p:txBody>
          <a:bodyPr/>
          <a:lstStyle/>
          <a:p>
            <a:r>
              <a:rPr lang="en-GB" dirty="0"/>
              <a:t>ACH, achondroplasia; ENT, ear, nose, and throat; FGFR3, fibroblast growth factor receptor 3; MDT, multidisciplinary team; QoL, quality of life.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Tree>
    <p:extLst>
      <p:ext uri="{BB962C8B-B14F-4D97-AF65-F5344CB8AC3E}">
        <p14:creationId xmlns:p14="http://schemas.microsoft.com/office/powerpoint/2010/main" val="838415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7148C-5248-4885-A66F-B5E41816F9C2}"/>
              </a:ext>
            </a:extLst>
          </p:cNvPr>
          <p:cNvSpPr>
            <a:spLocks noGrp="1"/>
          </p:cNvSpPr>
          <p:nvPr>
            <p:ph type="title"/>
          </p:nvPr>
        </p:nvSpPr>
        <p:spPr/>
        <p:txBody>
          <a:bodyPr/>
          <a:lstStyle/>
          <a:p>
            <a:r>
              <a:rPr lang="en-GB" dirty="0"/>
              <a:t>Study Design</a:t>
            </a:r>
          </a:p>
        </p:txBody>
      </p:sp>
      <p:sp>
        <p:nvSpPr>
          <p:cNvPr id="3" name="Content Placeholder 2">
            <a:extLst>
              <a:ext uri="{FF2B5EF4-FFF2-40B4-BE49-F238E27FC236}">
                <a16:creationId xmlns:a16="http://schemas.microsoft.com/office/drawing/2014/main" id="{8A009C49-D328-4306-9D84-E02BEC64C8E7}"/>
              </a:ext>
            </a:extLst>
          </p:cNvPr>
          <p:cNvSpPr>
            <a:spLocks noGrp="1"/>
          </p:cNvSpPr>
          <p:nvPr>
            <p:ph idx="1"/>
          </p:nvPr>
        </p:nvSpPr>
        <p:spPr/>
        <p:txBody>
          <a:bodyPr/>
          <a:lstStyle/>
          <a:p>
            <a:r>
              <a:rPr lang="en-GB" dirty="0"/>
              <a:t>This review describes the lifelong medical complications and current interventions in ACH and discusses optimal therapeutic strategies during childhood in terms of QoL in adulthood</a:t>
            </a:r>
          </a:p>
          <a:p>
            <a:r>
              <a:rPr lang="en-GB" dirty="0"/>
              <a:t>The authors also evaluated </a:t>
            </a:r>
            <a:r>
              <a:rPr lang="en-GB" dirty="0" err="1"/>
              <a:t>HRQoL</a:t>
            </a:r>
            <a:r>
              <a:rPr lang="en-GB" dirty="0"/>
              <a:t> in adolescent and adult patients with ACH </a:t>
            </a:r>
            <a:br>
              <a:rPr lang="en-GB" dirty="0"/>
            </a:br>
            <a:r>
              <a:rPr lang="en-GB" dirty="0"/>
              <a:t>using Short Form-36</a:t>
            </a:r>
          </a:p>
          <a:p>
            <a:pPr lvl="1"/>
            <a:r>
              <a:rPr lang="en-GB" dirty="0"/>
              <a:t>130 people with height &lt;140 cm</a:t>
            </a:r>
          </a:p>
          <a:p>
            <a:pPr lvl="1"/>
            <a:r>
              <a:rPr lang="en-GB" dirty="0"/>
              <a:t>45 people with height ≥140 cm</a:t>
            </a:r>
          </a:p>
        </p:txBody>
      </p:sp>
      <p:sp>
        <p:nvSpPr>
          <p:cNvPr id="4" name="Footer Placeholder 3">
            <a:extLst>
              <a:ext uri="{FF2B5EF4-FFF2-40B4-BE49-F238E27FC236}">
                <a16:creationId xmlns:a16="http://schemas.microsoft.com/office/drawing/2014/main" id="{FCDD57EA-71F0-4E91-8B73-0451E56747B9}"/>
              </a:ext>
            </a:extLst>
          </p:cNvPr>
          <p:cNvSpPr>
            <a:spLocks noGrp="1"/>
          </p:cNvSpPr>
          <p:nvPr>
            <p:ph type="ftr" sz="quarter" idx="11"/>
          </p:nvPr>
        </p:nvSpPr>
        <p:spPr/>
        <p:txBody>
          <a:bodyPr/>
          <a:lstStyle/>
          <a:p>
            <a:r>
              <a:rPr lang="en-GB" dirty="0"/>
              <a:t>ACH, achondroplasia; </a:t>
            </a:r>
            <a:r>
              <a:rPr lang="en-GB" dirty="0" err="1"/>
              <a:t>HRQoL</a:t>
            </a:r>
            <a:r>
              <a:rPr lang="en-GB" dirty="0"/>
              <a:t>, health-related quality of life.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Tree>
    <p:extLst>
      <p:ext uri="{BB962C8B-B14F-4D97-AF65-F5344CB8AC3E}">
        <p14:creationId xmlns:p14="http://schemas.microsoft.com/office/powerpoint/2010/main" val="1372304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p:txBody>
          <a:bodyPr/>
          <a:lstStyle/>
          <a:p>
            <a:r>
              <a:rPr lang="en-GB" dirty="0"/>
              <a:t>Current Development of Therapeutic Drugs for ACH</a:t>
            </a:r>
          </a:p>
        </p:txBody>
      </p:sp>
      <p:graphicFrame>
        <p:nvGraphicFramePr>
          <p:cNvPr id="3" name="Table 6">
            <a:extLst>
              <a:ext uri="{FF2B5EF4-FFF2-40B4-BE49-F238E27FC236}">
                <a16:creationId xmlns:a16="http://schemas.microsoft.com/office/drawing/2014/main" id="{4F24036F-69FF-42FE-A1DB-144B47ED8C6E}"/>
              </a:ext>
            </a:extLst>
          </p:cNvPr>
          <p:cNvGraphicFramePr>
            <a:graphicFrameLocks noGrp="1"/>
          </p:cNvGraphicFramePr>
          <p:nvPr>
            <p:ph idx="1"/>
            <p:extLst>
              <p:ext uri="{D42A27DB-BD31-4B8C-83A1-F6EECF244321}">
                <p14:modId xmlns:p14="http://schemas.microsoft.com/office/powerpoint/2010/main" val="2652866053"/>
              </p:ext>
            </p:extLst>
          </p:nvPr>
        </p:nvGraphicFramePr>
        <p:xfrm>
          <a:off x="695325" y="1449388"/>
          <a:ext cx="10800001" cy="3327400"/>
        </p:xfrm>
        <a:graphic>
          <a:graphicData uri="http://schemas.openxmlformats.org/drawingml/2006/table">
            <a:tbl>
              <a:tblPr firstRow="1" bandRow="1">
                <a:tableStyleId>{5C22544A-7EE6-4342-B048-85BDC9FD1C3A}</a:tableStyleId>
              </a:tblPr>
              <a:tblGrid>
                <a:gridCol w="1596914">
                  <a:extLst>
                    <a:ext uri="{9D8B030D-6E8A-4147-A177-3AD203B41FA5}">
                      <a16:colId xmlns:a16="http://schemas.microsoft.com/office/drawing/2014/main" val="1347314898"/>
                    </a:ext>
                  </a:extLst>
                </a:gridCol>
                <a:gridCol w="2470638">
                  <a:extLst>
                    <a:ext uri="{9D8B030D-6E8A-4147-A177-3AD203B41FA5}">
                      <a16:colId xmlns:a16="http://schemas.microsoft.com/office/drawing/2014/main" val="2155122363"/>
                    </a:ext>
                  </a:extLst>
                </a:gridCol>
                <a:gridCol w="4284385">
                  <a:extLst>
                    <a:ext uri="{9D8B030D-6E8A-4147-A177-3AD203B41FA5}">
                      <a16:colId xmlns:a16="http://schemas.microsoft.com/office/drawing/2014/main" val="336426029"/>
                    </a:ext>
                  </a:extLst>
                </a:gridCol>
                <a:gridCol w="2448064">
                  <a:extLst>
                    <a:ext uri="{9D8B030D-6E8A-4147-A177-3AD203B41FA5}">
                      <a16:colId xmlns:a16="http://schemas.microsoft.com/office/drawing/2014/main" val="395665317"/>
                    </a:ext>
                  </a:extLst>
                </a:gridCol>
              </a:tblGrid>
              <a:tr h="370840">
                <a:tc>
                  <a:txBody>
                    <a:bodyPr/>
                    <a:lstStyle/>
                    <a:p>
                      <a:r>
                        <a:rPr lang="en-GB" dirty="0">
                          <a:latin typeface="+mj-lt"/>
                        </a:rPr>
                        <a:t>Drug</a:t>
                      </a:r>
                    </a:p>
                  </a:txBody>
                  <a:tcPr anchor="ctr"/>
                </a:tc>
                <a:tc>
                  <a:txBody>
                    <a:bodyPr/>
                    <a:lstStyle/>
                    <a:p>
                      <a:r>
                        <a:rPr lang="en-GB" dirty="0">
                          <a:latin typeface="+mj-lt"/>
                        </a:rPr>
                        <a:t>Function</a:t>
                      </a:r>
                    </a:p>
                  </a:txBody>
                  <a:tcPr anchor="ctr"/>
                </a:tc>
                <a:tc>
                  <a:txBody>
                    <a:bodyPr/>
                    <a:lstStyle/>
                    <a:p>
                      <a:r>
                        <a:rPr lang="en-GB" dirty="0">
                          <a:latin typeface="+mj-lt"/>
                        </a:rPr>
                        <a:t>Mechanism</a:t>
                      </a:r>
                    </a:p>
                  </a:txBody>
                  <a:tcPr anchor="ctr"/>
                </a:tc>
                <a:tc>
                  <a:txBody>
                    <a:bodyPr/>
                    <a:lstStyle/>
                    <a:p>
                      <a:r>
                        <a:rPr lang="en-GB" dirty="0">
                          <a:latin typeface="+mj-lt"/>
                        </a:rPr>
                        <a:t>Route</a:t>
                      </a:r>
                    </a:p>
                  </a:txBody>
                  <a:tcPr anchor="ctr"/>
                </a:tc>
                <a:extLst>
                  <a:ext uri="{0D108BD9-81ED-4DB2-BD59-A6C34878D82A}">
                    <a16:rowId xmlns:a16="http://schemas.microsoft.com/office/drawing/2014/main" val="3108451680"/>
                  </a:ext>
                </a:extLst>
              </a:tr>
              <a:tr h="370840">
                <a:tc>
                  <a:txBody>
                    <a:bodyPr/>
                    <a:lstStyle/>
                    <a:p>
                      <a:r>
                        <a:rPr lang="en-GB" sz="1400" kern="1200" dirty="0">
                          <a:solidFill>
                            <a:srgbClr val="1A1919"/>
                          </a:solidFill>
                          <a:latin typeface="+mn-lt"/>
                          <a:ea typeface="+mn-ea"/>
                          <a:cs typeface="+mn-cs"/>
                        </a:rPr>
                        <a:t>Vosoritide</a:t>
                      </a:r>
                      <a:r>
                        <a:rPr lang="en-GB" sz="1400" baseline="0" dirty="0">
                          <a:solidFill>
                            <a:schemeClr val="tx1"/>
                          </a:solidFill>
                        </a:rPr>
                        <a:t>▼</a:t>
                      </a:r>
                      <a:endParaRPr lang="en-GB" sz="1400" kern="1200" baseline="0" dirty="0">
                        <a:solidFill>
                          <a:srgbClr val="1A1919"/>
                        </a:solidFill>
                        <a:latin typeface="+mn-lt"/>
                        <a:ea typeface="+mn-ea"/>
                        <a:cs typeface="+mn-cs"/>
                      </a:endParaRPr>
                    </a:p>
                  </a:txBody>
                  <a:tcPr anchor="ctr"/>
                </a:tc>
                <a:tc>
                  <a:txBody>
                    <a:bodyPr/>
                    <a:lstStyle/>
                    <a:p>
                      <a:r>
                        <a:rPr lang="en-GB" sz="1400" dirty="0"/>
                        <a:t>CNP </a:t>
                      </a:r>
                      <a:r>
                        <a:rPr lang="en-GB" sz="1400" dirty="0" err="1"/>
                        <a:t>analog</a:t>
                      </a:r>
                      <a:endParaRPr lang="en-GB" sz="1400" dirty="0"/>
                    </a:p>
                  </a:txBody>
                  <a:tcPr anchor="ctr"/>
                </a:tc>
                <a:tc>
                  <a:txBody>
                    <a:bodyPr/>
                    <a:lstStyle/>
                    <a:p>
                      <a:r>
                        <a:rPr lang="en-GB" sz="1400" dirty="0"/>
                        <a:t>Suppress MAPK pathway through NPR-B receptor</a:t>
                      </a:r>
                    </a:p>
                  </a:txBody>
                  <a:tcPr anchor="ctr"/>
                </a:tc>
                <a:tc>
                  <a:txBody>
                    <a:bodyPr/>
                    <a:lstStyle/>
                    <a:p>
                      <a:r>
                        <a:rPr lang="en-GB" sz="1400" dirty="0"/>
                        <a:t>SC injection (daily)</a:t>
                      </a:r>
                    </a:p>
                  </a:txBody>
                  <a:tcPr anchor="ctr"/>
                </a:tc>
                <a:extLst>
                  <a:ext uri="{0D108BD9-81ED-4DB2-BD59-A6C34878D82A}">
                    <a16:rowId xmlns:a16="http://schemas.microsoft.com/office/drawing/2014/main" val="1371821934"/>
                  </a:ext>
                </a:extLst>
              </a:tr>
              <a:tr h="370840">
                <a:tc>
                  <a:txBody>
                    <a:bodyPr/>
                    <a:lstStyle/>
                    <a:p>
                      <a:r>
                        <a:rPr lang="en-GB" sz="1400" dirty="0" err="1"/>
                        <a:t>TransCon</a:t>
                      </a:r>
                      <a:r>
                        <a:rPr lang="en-GB" sz="1400" dirty="0"/>
                        <a:t> CNP*</a:t>
                      </a:r>
                    </a:p>
                  </a:txBody>
                  <a:tcPr anchor="ctr"/>
                </a:tc>
                <a:tc>
                  <a:txBody>
                    <a:bodyPr/>
                    <a:lstStyle/>
                    <a:p>
                      <a:r>
                        <a:rPr lang="en-GB" sz="1400" dirty="0"/>
                        <a:t>Slow-release CNP </a:t>
                      </a:r>
                      <a:r>
                        <a:rPr lang="en-GB" sz="1400" dirty="0" err="1"/>
                        <a:t>analog</a:t>
                      </a:r>
                      <a:r>
                        <a:rPr lang="en-GB" sz="1400" dirty="0"/>
                        <a:t> </a:t>
                      </a:r>
                    </a:p>
                  </a:txBody>
                  <a:tcPr anchor="ctr"/>
                </a:tc>
                <a:tc>
                  <a:txBody>
                    <a:bodyPr/>
                    <a:lstStyle/>
                    <a:p>
                      <a:r>
                        <a:rPr lang="en-GB" sz="1400" dirty="0"/>
                        <a:t>Suppress MAPK pathway through NPR-B receptor</a:t>
                      </a:r>
                    </a:p>
                  </a:txBody>
                  <a:tcPr anchor="ctr"/>
                </a:tc>
                <a:tc>
                  <a:txBody>
                    <a:bodyPr/>
                    <a:lstStyle/>
                    <a:p>
                      <a:r>
                        <a:rPr lang="en-GB" sz="1400" dirty="0"/>
                        <a:t>SC injection (weekly)</a:t>
                      </a:r>
                    </a:p>
                  </a:txBody>
                  <a:tcPr anchor="ctr"/>
                </a:tc>
                <a:extLst>
                  <a:ext uri="{0D108BD9-81ED-4DB2-BD59-A6C34878D82A}">
                    <a16:rowId xmlns:a16="http://schemas.microsoft.com/office/drawing/2014/main" val="136435756"/>
                  </a:ext>
                </a:extLst>
              </a:tr>
              <a:tr h="370840">
                <a:tc>
                  <a:txBody>
                    <a:bodyPr/>
                    <a:lstStyle/>
                    <a:p>
                      <a:r>
                        <a:rPr lang="en-GB" sz="1400" dirty="0" err="1"/>
                        <a:t>Recifercept</a:t>
                      </a:r>
                      <a:r>
                        <a:rPr lang="en-GB" sz="1400" dirty="0"/>
                        <a:t>*</a:t>
                      </a:r>
                    </a:p>
                  </a:txBody>
                  <a:tcPr anchor="ctr"/>
                </a:tc>
                <a:tc>
                  <a:txBody>
                    <a:bodyPr/>
                    <a:lstStyle/>
                    <a:p>
                      <a:r>
                        <a:rPr lang="en-GB" sz="1400" dirty="0"/>
                        <a:t>Soluble human FGFR3</a:t>
                      </a:r>
                    </a:p>
                  </a:txBody>
                  <a:tcPr anchor="ctr"/>
                </a:tc>
                <a:tc>
                  <a:txBody>
                    <a:bodyPr/>
                    <a:lstStyle/>
                    <a:p>
                      <a:r>
                        <a:rPr lang="en-GB" sz="1400" dirty="0"/>
                        <a:t>FGFR3 decoy receptor</a:t>
                      </a:r>
                    </a:p>
                  </a:txBody>
                  <a:tcPr anchor="ctr"/>
                </a:tc>
                <a:tc>
                  <a:txBody>
                    <a:bodyPr/>
                    <a:lstStyle/>
                    <a:p>
                      <a:r>
                        <a:rPr lang="en-GB" sz="1400" dirty="0"/>
                        <a:t>SC injection</a:t>
                      </a:r>
                    </a:p>
                  </a:txBody>
                  <a:tcPr anchor="ctr"/>
                </a:tc>
                <a:extLst>
                  <a:ext uri="{0D108BD9-81ED-4DB2-BD59-A6C34878D82A}">
                    <a16:rowId xmlns:a16="http://schemas.microsoft.com/office/drawing/2014/main" val="3784952917"/>
                  </a:ext>
                </a:extLst>
              </a:tr>
              <a:tr h="370840">
                <a:tc>
                  <a:txBody>
                    <a:bodyPr/>
                    <a:lstStyle/>
                    <a:p>
                      <a:r>
                        <a:rPr lang="en-GB" sz="1400" dirty="0"/>
                        <a:t>RBM-007*</a:t>
                      </a:r>
                    </a:p>
                  </a:txBody>
                  <a:tcPr anchor="ctr"/>
                </a:tc>
                <a:tc>
                  <a:txBody>
                    <a:bodyPr/>
                    <a:lstStyle/>
                    <a:p>
                      <a:r>
                        <a:rPr lang="en-GB" sz="1400" dirty="0"/>
                        <a:t>RNA aptamer</a:t>
                      </a:r>
                    </a:p>
                  </a:txBody>
                  <a:tcPr anchor="ctr"/>
                </a:tc>
                <a:tc>
                  <a:txBody>
                    <a:bodyPr/>
                    <a:lstStyle/>
                    <a:p>
                      <a:r>
                        <a:rPr lang="en-GB" sz="1400" dirty="0"/>
                        <a:t>Neutralize the FGFR3 ligand FGF2</a:t>
                      </a:r>
                    </a:p>
                  </a:txBody>
                  <a:tcPr anchor="ctr"/>
                </a:tc>
                <a:tc>
                  <a:txBody>
                    <a:bodyPr/>
                    <a:lstStyle/>
                    <a:p>
                      <a:r>
                        <a:rPr lang="en-GB" sz="1400" dirty="0"/>
                        <a:t>SC injection</a:t>
                      </a:r>
                    </a:p>
                  </a:txBody>
                  <a:tcPr anchor="ctr"/>
                </a:tc>
                <a:extLst>
                  <a:ext uri="{0D108BD9-81ED-4DB2-BD59-A6C34878D82A}">
                    <a16:rowId xmlns:a16="http://schemas.microsoft.com/office/drawing/2014/main" val="173228282"/>
                  </a:ext>
                </a:extLst>
              </a:tr>
              <a:tr h="370840">
                <a:tc>
                  <a:txBody>
                    <a:bodyPr/>
                    <a:lstStyle/>
                    <a:p>
                      <a:r>
                        <a:rPr lang="en-GB" sz="1400" dirty="0"/>
                        <a:t>Meclizine*</a:t>
                      </a:r>
                    </a:p>
                  </a:txBody>
                  <a:tcPr anchor="ctr"/>
                </a:tc>
                <a:tc>
                  <a:txBody>
                    <a:bodyPr/>
                    <a:lstStyle/>
                    <a:p>
                      <a:r>
                        <a:rPr lang="en-GB" sz="1400" dirty="0"/>
                        <a:t>Histamine H1 antagonist</a:t>
                      </a:r>
                    </a:p>
                  </a:txBody>
                  <a:tcPr anchor="ctr"/>
                </a:tc>
                <a:tc>
                  <a:txBody>
                    <a:bodyPr/>
                    <a:lstStyle/>
                    <a:p>
                      <a:r>
                        <a:rPr lang="en-GB" sz="1400" dirty="0"/>
                        <a:t>Suppress ERK activation</a:t>
                      </a:r>
                    </a:p>
                  </a:txBody>
                  <a:tcPr anchor="ctr"/>
                </a:tc>
                <a:tc>
                  <a:txBody>
                    <a:bodyPr/>
                    <a:lstStyle/>
                    <a:p>
                      <a:r>
                        <a:rPr lang="en-GB" sz="1400" dirty="0"/>
                        <a:t>Oral</a:t>
                      </a:r>
                    </a:p>
                  </a:txBody>
                  <a:tcPr anchor="ctr"/>
                </a:tc>
                <a:extLst>
                  <a:ext uri="{0D108BD9-81ED-4DB2-BD59-A6C34878D82A}">
                    <a16:rowId xmlns:a16="http://schemas.microsoft.com/office/drawing/2014/main" val="1662266428"/>
                  </a:ext>
                </a:extLst>
              </a:tr>
              <a:tr h="370840">
                <a:tc>
                  <a:txBody>
                    <a:bodyPr/>
                    <a:lstStyle/>
                    <a:p>
                      <a:r>
                        <a:rPr lang="en-GB" sz="1400" dirty="0" err="1"/>
                        <a:t>Infigratinib</a:t>
                      </a:r>
                      <a:r>
                        <a:rPr lang="en-GB" sz="1400" dirty="0"/>
                        <a:t>*</a:t>
                      </a:r>
                    </a:p>
                  </a:txBody>
                  <a:tcPr anchor="ctr"/>
                </a:tc>
                <a:tc>
                  <a:txBody>
                    <a:bodyPr/>
                    <a:lstStyle/>
                    <a:p>
                      <a:r>
                        <a:rPr lang="en-GB" sz="1400" dirty="0"/>
                        <a:t>FGFR1-3 TK inhibitor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Selective FGFR inhibitor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Oral</a:t>
                      </a:r>
                    </a:p>
                  </a:txBody>
                  <a:tcPr anchor="ctr"/>
                </a:tc>
                <a:extLst>
                  <a:ext uri="{0D108BD9-81ED-4DB2-BD59-A6C34878D82A}">
                    <a16:rowId xmlns:a16="http://schemas.microsoft.com/office/drawing/2014/main" val="2283625992"/>
                  </a:ext>
                </a:extLst>
              </a:tr>
              <a:tr h="370840">
                <a:tc gridSpan="4">
                  <a:txBody>
                    <a:bodyPr/>
                    <a:lstStyle/>
                    <a:p>
                      <a:r>
                        <a:rPr lang="en-GB" sz="1050" dirty="0"/>
                        <a:t>Table adapted from </a:t>
                      </a:r>
                      <a:r>
                        <a:rPr lang="en-GB" sz="1050" dirty="0" err="1"/>
                        <a:t>Kitoh</a:t>
                      </a:r>
                      <a:r>
                        <a:rPr lang="en-GB" sz="1050" dirty="0"/>
                        <a:t> et al 2022.</a:t>
                      </a:r>
                    </a:p>
                    <a:p>
                      <a:r>
                        <a:rPr lang="en-GB" sz="1050" dirty="0"/>
                        <a:t>▼This medicinal product is subject to additional monitoring. This will allow quick identification of new safety information. Healthcare professionals are asked to report any suspected adverse reactions. Vosoritide has been approved for use by EMA. *Investigational drug not approved for any use in the EU/US.</a:t>
                      </a:r>
                    </a:p>
                    <a:p>
                      <a:endParaRPr lang="en-GB" sz="1050" dirty="0"/>
                    </a:p>
                  </a:txBody>
                  <a:tcPr anchor="ctr">
                    <a:noFill/>
                  </a:tcPr>
                </a:tc>
                <a:tc hMerge="1">
                  <a:txBody>
                    <a:bodyPr/>
                    <a:lstStyle/>
                    <a:p>
                      <a:endParaRPr lang="en-GB" sz="1400" dirty="0"/>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nchor="ctr"/>
                </a:tc>
                <a:extLst>
                  <a:ext uri="{0D108BD9-81ED-4DB2-BD59-A6C34878D82A}">
                    <a16:rowId xmlns:a16="http://schemas.microsoft.com/office/drawing/2014/main" val="227663625"/>
                  </a:ext>
                </a:extLst>
              </a:tr>
            </a:tbl>
          </a:graphicData>
        </a:graphic>
      </p:graphicFrame>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a:xfrm>
            <a:off x="704497" y="6205448"/>
            <a:ext cx="9144353" cy="508048"/>
          </a:xfrm>
        </p:spPr>
        <p:txBody>
          <a:bodyPr/>
          <a:lstStyle/>
          <a:p>
            <a:r>
              <a:rPr lang="en-GB" dirty="0"/>
              <a:t>CNP, C-type natriuretic peptide; ERK, extracellular signal-regulated kinase; FGF2, fibroblast growth factor 2; FGFR3, fibroblast growth factor receptor 3; </a:t>
            </a:r>
            <a:br>
              <a:rPr lang="en-GB" dirty="0"/>
            </a:br>
            <a:r>
              <a:rPr lang="en-GB" dirty="0"/>
              <a:t>MAPK, mitogen-activated protein kinase; NPR, natriuretic peptide receptor; RNA, ribonucleic acid; SC, subcutaneous; TK, tyrosine kinase.</a:t>
            </a:r>
          </a:p>
          <a:p>
            <a:r>
              <a:rPr lang="en-GB" dirty="0" err="1"/>
              <a:t>Kitoh</a:t>
            </a:r>
            <a:r>
              <a:rPr lang="en-GB" dirty="0"/>
              <a:t> H, et al. J Bone Miner </a:t>
            </a:r>
            <a:r>
              <a:rPr lang="en-GB" dirty="0" err="1"/>
              <a:t>Metab</a:t>
            </a:r>
            <a:r>
              <a:rPr lang="en-GB" dirty="0"/>
              <a:t> 2022; doi: 10.1007/s00774-021-01298-z</a:t>
            </a:r>
          </a:p>
        </p:txBody>
      </p:sp>
      <p:sp>
        <p:nvSpPr>
          <p:cNvPr id="6" name="Content Placeholder 5">
            <a:extLst>
              <a:ext uri="{FF2B5EF4-FFF2-40B4-BE49-F238E27FC236}">
                <a16:creationId xmlns:a16="http://schemas.microsoft.com/office/drawing/2014/main" id="{55694C41-A056-414D-AA91-2D6649A439AB}"/>
              </a:ext>
            </a:extLst>
          </p:cNvPr>
          <p:cNvSpPr>
            <a:spLocks noGrp="1"/>
          </p:cNvSpPr>
          <p:nvPr>
            <p:ph sz="quarter" idx="12"/>
          </p:nvPr>
        </p:nvSpPr>
        <p:spPr/>
        <p:txBody>
          <a:bodyPr>
            <a:normAutofit/>
          </a:bodyPr>
          <a:lstStyle/>
          <a:p>
            <a:r>
              <a:rPr lang="en-GB" sz="1800" dirty="0"/>
              <a:t>Several investigational disease-specific drugs that modulate abnormal FGFR3 </a:t>
            </a:r>
            <a:br>
              <a:rPr lang="en-GB" sz="1800" dirty="0"/>
            </a:br>
            <a:r>
              <a:rPr lang="en-GB" sz="1800" dirty="0"/>
              <a:t>signalling have emerged</a:t>
            </a:r>
          </a:p>
        </p:txBody>
      </p:sp>
    </p:spTree>
    <p:extLst>
      <p:ext uri="{BB962C8B-B14F-4D97-AF65-F5344CB8AC3E}">
        <p14:creationId xmlns:p14="http://schemas.microsoft.com/office/powerpoint/2010/main" val="2622183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a:xfrm>
            <a:off x="696000" y="360000"/>
            <a:ext cx="10800000" cy="1008000"/>
          </a:xfrm>
        </p:spPr>
        <p:txBody>
          <a:bodyPr/>
          <a:lstStyle/>
          <a:p>
            <a:r>
              <a:rPr lang="en-GB" dirty="0"/>
              <a:t>Neonatal (Infantile) Period</a:t>
            </a:r>
          </a:p>
        </p:txBody>
      </p:sp>
      <p:sp>
        <p:nvSpPr>
          <p:cNvPr id="5" name="Content Placeholder 4">
            <a:extLst>
              <a:ext uri="{FF2B5EF4-FFF2-40B4-BE49-F238E27FC236}">
                <a16:creationId xmlns:a16="http://schemas.microsoft.com/office/drawing/2014/main" id="{7476CE70-E362-459E-9566-C4172DE664CB}"/>
              </a:ext>
            </a:extLst>
          </p:cNvPr>
          <p:cNvSpPr>
            <a:spLocks noGrp="1"/>
          </p:cNvSpPr>
          <p:nvPr>
            <p:ph idx="1"/>
          </p:nvPr>
        </p:nvSpPr>
        <p:spPr>
          <a:xfrm>
            <a:off x="696000" y="1449391"/>
            <a:ext cx="10800000" cy="3911741"/>
          </a:xfrm>
        </p:spPr>
        <p:txBody>
          <a:bodyPr>
            <a:normAutofit/>
          </a:bodyPr>
          <a:lstStyle/>
          <a:p>
            <a:r>
              <a:rPr lang="en-GB" dirty="0"/>
              <a:t>Sleep-related respiratory abnormalities are common in infants with ACH</a:t>
            </a:r>
          </a:p>
          <a:p>
            <a:r>
              <a:rPr lang="en-GB" dirty="0"/>
              <a:t>Most ACH patients have a normal life expectancy, yet infants with ACH have an </a:t>
            </a:r>
            <a:br>
              <a:rPr lang="en-GB" dirty="0"/>
            </a:br>
            <a:r>
              <a:rPr lang="en-GB" dirty="0"/>
              <a:t>increased risk of sudden unexpected mortality due to upper airway obstruction or </a:t>
            </a:r>
            <a:r>
              <a:rPr lang="en-GB" dirty="0" err="1"/>
              <a:t>craniocervical</a:t>
            </a:r>
            <a:r>
              <a:rPr lang="en-GB" dirty="0"/>
              <a:t> stenosis</a:t>
            </a:r>
          </a:p>
          <a:p>
            <a:r>
              <a:rPr lang="en-GB" dirty="0"/>
              <a:t>Cognitive function is normal in most infants with ACH, yet motor function is commonly delayed due to muscular hypotonia and relatively large head</a:t>
            </a:r>
          </a:p>
          <a:p>
            <a:r>
              <a:rPr lang="en-GB" dirty="0"/>
              <a:t>Thoracolumbar kyphosis is a common complication that becomes more obvious when infants start sitting, and spontaneously resolves after infants start walking</a:t>
            </a:r>
          </a:p>
          <a:p>
            <a:r>
              <a:rPr lang="en-GB" dirty="0"/>
              <a:t>Kyphosis incidence is as high as 87% at 1–2 years of age, and decreases to </a:t>
            </a:r>
            <a:br>
              <a:rPr lang="en-GB" dirty="0"/>
            </a:br>
            <a:r>
              <a:rPr lang="en-GB" dirty="0"/>
              <a:t>11% at 5–10 years of age</a:t>
            </a:r>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a:xfrm>
            <a:off x="704497" y="6205448"/>
            <a:ext cx="9031665" cy="508048"/>
          </a:xfrm>
        </p:spPr>
        <p:txBody>
          <a:bodyPr/>
          <a:lstStyle/>
          <a:p>
            <a:r>
              <a:rPr lang="en-GB" dirty="0"/>
              <a:t>ACH, achondroplasia.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10" name="Content Placeholder 9">
            <a:extLst>
              <a:ext uri="{FF2B5EF4-FFF2-40B4-BE49-F238E27FC236}">
                <a16:creationId xmlns:a16="http://schemas.microsoft.com/office/drawing/2014/main" id="{0D07C8EB-0951-4AAD-9F65-84887677E426}"/>
              </a:ext>
            </a:extLst>
          </p:cNvPr>
          <p:cNvSpPr>
            <a:spLocks noGrp="1"/>
          </p:cNvSpPr>
          <p:nvPr>
            <p:ph sz="quarter" idx="12"/>
          </p:nvPr>
        </p:nvSpPr>
        <p:spPr/>
        <p:txBody>
          <a:bodyPr>
            <a:normAutofit/>
          </a:bodyPr>
          <a:lstStyle/>
          <a:p>
            <a:r>
              <a:rPr lang="en-GB" sz="1800" dirty="0"/>
              <a:t>Investigations are needed to determine the optimal type and timing of treatments</a:t>
            </a:r>
          </a:p>
        </p:txBody>
      </p:sp>
    </p:spTree>
    <p:extLst>
      <p:ext uri="{BB962C8B-B14F-4D97-AF65-F5344CB8AC3E}">
        <p14:creationId xmlns:p14="http://schemas.microsoft.com/office/powerpoint/2010/main" val="2284783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p:txBody>
          <a:bodyPr/>
          <a:lstStyle/>
          <a:p>
            <a:r>
              <a:rPr lang="en-GB" dirty="0"/>
              <a:t>Childhood</a:t>
            </a:r>
          </a:p>
        </p:txBody>
      </p:sp>
      <p:sp>
        <p:nvSpPr>
          <p:cNvPr id="5" name="Content Placeholder 4">
            <a:extLst>
              <a:ext uri="{FF2B5EF4-FFF2-40B4-BE49-F238E27FC236}">
                <a16:creationId xmlns:a16="http://schemas.microsoft.com/office/drawing/2014/main" id="{7476CE70-E362-459E-9566-C4172DE664CB}"/>
              </a:ext>
            </a:extLst>
          </p:cNvPr>
          <p:cNvSpPr>
            <a:spLocks noGrp="1"/>
          </p:cNvSpPr>
          <p:nvPr>
            <p:ph idx="1"/>
          </p:nvPr>
        </p:nvSpPr>
        <p:spPr/>
        <p:txBody>
          <a:bodyPr>
            <a:normAutofit/>
          </a:bodyPr>
          <a:lstStyle/>
          <a:p>
            <a:r>
              <a:rPr lang="en-GB" dirty="0"/>
              <a:t>Although the height at birth may be normal in infants with ACH, slow growth is evident shortly thereafter</a:t>
            </a:r>
          </a:p>
          <a:p>
            <a:pPr lvl="1"/>
            <a:r>
              <a:rPr lang="en-GB" dirty="0"/>
              <a:t>Growth charts specific for ACH should be used as a measure of health</a:t>
            </a:r>
          </a:p>
          <a:p>
            <a:pPr lvl="1"/>
            <a:r>
              <a:rPr lang="en-GB" dirty="0"/>
              <a:t>Incremental height may be achieved by extensive limb lengthening to achieve increased longitudinal bone length</a:t>
            </a:r>
          </a:p>
          <a:p>
            <a:pPr lvl="1"/>
            <a:r>
              <a:rPr lang="en-GB" dirty="0"/>
              <a:t>Growth hormone therapy can be performed in select countries though effects diminish with extensive treatment interval</a:t>
            </a:r>
          </a:p>
          <a:p>
            <a:r>
              <a:rPr lang="en-GB" dirty="0"/>
              <a:t>Otolaryngologic complications are often observed during childhood</a:t>
            </a:r>
          </a:p>
          <a:p>
            <a:pPr lvl="1"/>
            <a:r>
              <a:rPr lang="en-GB" dirty="0"/>
              <a:t>68% have some otologic pathologic conditions, including recurrent acute or chronic otitis media with middle ear effusion, and relative </a:t>
            </a:r>
            <a:r>
              <a:rPr lang="en-GB" dirty="0" err="1"/>
              <a:t>adenotonsillar</a:t>
            </a:r>
            <a:r>
              <a:rPr lang="en-GB" dirty="0"/>
              <a:t> hypertrophy</a:t>
            </a:r>
          </a:p>
          <a:p>
            <a:pPr lvl="1"/>
            <a:r>
              <a:rPr lang="en-GB" dirty="0"/>
              <a:t>Middle ear dysfunction is common, with an incidence of  50–70% in children with ACH</a:t>
            </a:r>
          </a:p>
          <a:p>
            <a:endParaRPr lang="en-GB" dirty="0"/>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p:txBody>
          <a:bodyPr/>
          <a:lstStyle/>
          <a:p>
            <a:r>
              <a:rPr lang="en-GB" dirty="0"/>
              <a:t>ACH, achondroplasia.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6" name="Content Placeholder 5">
            <a:extLst>
              <a:ext uri="{FF2B5EF4-FFF2-40B4-BE49-F238E27FC236}">
                <a16:creationId xmlns:a16="http://schemas.microsoft.com/office/drawing/2014/main" id="{55694C41-A056-414D-AA91-2D6649A439AB}"/>
              </a:ext>
            </a:extLst>
          </p:cNvPr>
          <p:cNvSpPr>
            <a:spLocks noGrp="1"/>
          </p:cNvSpPr>
          <p:nvPr>
            <p:ph sz="quarter" idx="12"/>
          </p:nvPr>
        </p:nvSpPr>
        <p:spPr/>
        <p:txBody>
          <a:bodyPr>
            <a:normAutofit/>
          </a:bodyPr>
          <a:lstStyle/>
          <a:p>
            <a:r>
              <a:rPr lang="en-GB" sz="1800" dirty="0"/>
              <a:t>Routine hearing tests and early referral for speech therapy should be considered for infants </a:t>
            </a:r>
            <a:br>
              <a:rPr lang="en-GB" sz="1800" dirty="0"/>
            </a:br>
            <a:r>
              <a:rPr lang="en-GB" sz="1800" dirty="0"/>
              <a:t>and young children with ACH</a:t>
            </a:r>
          </a:p>
        </p:txBody>
      </p:sp>
    </p:spTree>
    <p:extLst>
      <p:ext uri="{BB962C8B-B14F-4D97-AF65-F5344CB8AC3E}">
        <p14:creationId xmlns:p14="http://schemas.microsoft.com/office/powerpoint/2010/main" val="4178835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p:txBody>
          <a:bodyPr/>
          <a:lstStyle/>
          <a:p>
            <a:r>
              <a:rPr lang="en-GB" dirty="0"/>
              <a:t>Adolescence</a:t>
            </a:r>
          </a:p>
        </p:txBody>
      </p:sp>
      <p:sp>
        <p:nvSpPr>
          <p:cNvPr id="5" name="Content Placeholder 4">
            <a:extLst>
              <a:ext uri="{FF2B5EF4-FFF2-40B4-BE49-F238E27FC236}">
                <a16:creationId xmlns:a16="http://schemas.microsoft.com/office/drawing/2014/main" id="{7476CE70-E362-459E-9566-C4172DE664CB}"/>
              </a:ext>
            </a:extLst>
          </p:cNvPr>
          <p:cNvSpPr>
            <a:spLocks noGrp="1"/>
          </p:cNvSpPr>
          <p:nvPr>
            <p:ph idx="1"/>
          </p:nvPr>
        </p:nvSpPr>
        <p:spPr/>
        <p:txBody>
          <a:bodyPr/>
          <a:lstStyle/>
          <a:p>
            <a:r>
              <a:rPr lang="en-GB" dirty="0"/>
              <a:t>The mean height of children with ACH deviates further from that of those with average stature during adolescence as they do not experience pubertal growth acceleration</a:t>
            </a:r>
          </a:p>
          <a:p>
            <a:r>
              <a:rPr lang="en-GB" dirty="0"/>
              <a:t>Children with ACH have severely limited elbow extension and are unable to reach the middle of their back or intergluteal region, leading to impairment of self-care skills</a:t>
            </a:r>
          </a:p>
          <a:p>
            <a:r>
              <a:rPr lang="en-GB" dirty="0"/>
              <a:t>Obesity is common and causes various medical problems, including OSA, genu varum, spinal canal stenosis, and cardiovascular diseases</a:t>
            </a:r>
          </a:p>
          <a:p>
            <a:endParaRPr lang="en-GB" dirty="0"/>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p:txBody>
          <a:bodyPr/>
          <a:lstStyle/>
          <a:p>
            <a:r>
              <a:rPr lang="en-GB" dirty="0"/>
              <a:t>ACH, achondroplasia; OSA, obstructive sleep apnoea.</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6" name="Content Placeholder 5">
            <a:extLst>
              <a:ext uri="{FF2B5EF4-FFF2-40B4-BE49-F238E27FC236}">
                <a16:creationId xmlns:a16="http://schemas.microsoft.com/office/drawing/2014/main" id="{55694C41-A056-414D-AA91-2D6649A439AB}"/>
              </a:ext>
            </a:extLst>
          </p:cNvPr>
          <p:cNvSpPr>
            <a:spLocks noGrp="1"/>
          </p:cNvSpPr>
          <p:nvPr>
            <p:ph sz="quarter" idx="12"/>
          </p:nvPr>
        </p:nvSpPr>
        <p:spPr/>
        <p:txBody>
          <a:bodyPr>
            <a:normAutofit/>
          </a:bodyPr>
          <a:lstStyle/>
          <a:p>
            <a:r>
              <a:rPr lang="en-GB" sz="1800" dirty="0"/>
              <a:t>Nutritional counselling and appropriate exercises are important to maintain a healthy weight range to reduce the subsequent effects of obesity in adulthood</a:t>
            </a:r>
          </a:p>
        </p:txBody>
      </p:sp>
    </p:spTree>
    <p:extLst>
      <p:ext uri="{BB962C8B-B14F-4D97-AF65-F5344CB8AC3E}">
        <p14:creationId xmlns:p14="http://schemas.microsoft.com/office/powerpoint/2010/main" val="1195300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5A28-C487-48C8-80A1-639A6325A5D8}"/>
              </a:ext>
            </a:extLst>
          </p:cNvPr>
          <p:cNvSpPr>
            <a:spLocks noGrp="1"/>
          </p:cNvSpPr>
          <p:nvPr>
            <p:ph type="title"/>
          </p:nvPr>
        </p:nvSpPr>
        <p:spPr/>
        <p:txBody>
          <a:bodyPr/>
          <a:lstStyle/>
          <a:p>
            <a:r>
              <a:rPr lang="en-GB" dirty="0"/>
              <a:t>Adulthood</a:t>
            </a:r>
          </a:p>
        </p:txBody>
      </p:sp>
      <p:sp>
        <p:nvSpPr>
          <p:cNvPr id="5" name="Content Placeholder 4">
            <a:extLst>
              <a:ext uri="{FF2B5EF4-FFF2-40B4-BE49-F238E27FC236}">
                <a16:creationId xmlns:a16="http://schemas.microsoft.com/office/drawing/2014/main" id="{7476CE70-E362-459E-9566-C4172DE664CB}"/>
              </a:ext>
            </a:extLst>
          </p:cNvPr>
          <p:cNvSpPr>
            <a:spLocks noGrp="1"/>
          </p:cNvSpPr>
          <p:nvPr>
            <p:ph idx="1"/>
          </p:nvPr>
        </p:nvSpPr>
        <p:spPr/>
        <p:txBody>
          <a:bodyPr/>
          <a:lstStyle/>
          <a:p>
            <a:r>
              <a:rPr lang="en-GB" dirty="0"/>
              <a:t>Most adult patients with ACH suffer from neurological symptoms of lumbar spinal canal stenosis, which is associated with shortened pedicles and laminae</a:t>
            </a:r>
          </a:p>
          <a:p>
            <a:pPr lvl="1"/>
            <a:r>
              <a:rPr lang="en-GB" dirty="0"/>
              <a:t>41% of 437 adults with ACH demonstrate chronic back problems</a:t>
            </a:r>
          </a:p>
          <a:p>
            <a:r>
              <a:rPr lang="en-GB" dirty="0"/>
              <a:t>Heart disease-related mortality is 10-times higher in ACH patients aged 25–35 than in the general population</a:t>
            </a:r>
          </a:p>
          <a:p>
            <a:pPr lvl="1"/>
            <a:r>
              <a:rPr lang="en-GB" dirty="0"/>
              <a:t>Overall survival and average life expectancy in ACH is decreased by 10 years compared with the general population</a:t>
            </a:r>
          </a:p>
          <a:p>
            <a:endParaRPr lang="en-GB" dirty="0"/>
          </a:p>
        </p:txBody>
      </p:sp>
      <p:sp>
        <p:nvSpPr>
          <p:cNvPr id="4" name="Footer Placeholder 3">
            <a:extLst>
              <a:ext uri="{FF2B5EF4-FFF2-40B4-BE49-F238E27FC236}">
                <a16:creationId xmlns:a16="http://schemas.microsoft.com/office/drawing/2014/main" id="{9F130223-AF5A-48D8-871B-37AAACE84770}"/>
              </a:ext>
            </a:extLst>
          </p:cNvPr>
          <p:cNvSpPr>
            <a:spLocks noGrp="1"/>
          </p:cNvSpPr>
          <p:nvPr>
            <p:ph type="ftr" sz="quarter" idx="11"/>
          </p:nvPr>
        </p:nvSpPr>
        <p:spPr/>
        <p:txBody>
          <a:bodyPr/>
          <a:lstStyle/>
          <a:p>
            <a:r>
              <a:rPr lang="en-GB" dirty="0"/>
              <a:t>ACH, achondroplasia. </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6" name="Content Placeholder 5">
            <a:extLst>
              <a:ext uri="{FF2B5EF4-FFF2-40B4-BE49-F238E27FC236}">
                <a16:creationId xmlns:a16="http://schemas.microsoft.com/office/drawing/2014/main" id="{55694C41-A056-414D-AA91-2D6649A439AB}"/>
              </a:ext>
            </a:extLst>
          </p:cNvPr>
          <p:cNvSpPr>
            <a:spLocks noGrp="1"/>
          </p:cNvSpPr>
          <p:nvPr>
            <p:ph sz="quarter" idx="12"/>
          </p:nvPr>
        </p:nvSpPr>
        <p:spPr/>
        <p:txBody>
          <a:bodyPr>
            <a:normAutofit/>
          </a:bodyPr>
          <a:lstStyle/>
          <a:p>
            <a:r>
              <a:rPr lang="en-GB" sz="1800" dirty="0"/>
              <a:t>Recommendations for the management of cardiovascular disease in adults </a:t>
            </a:r>
            <a:br>
              <a:rPr lang="en-GB" sz="1800" dirty="0"/>
            </a:br>
            <a:r>
              <a:rPr lang="en-GB" sz="1800" dirty="0"/>
              <a:t>with ACH have not been established</a:t>
            </a:r>
          </a:p>
        </p:txBody>
      </p:sp>
    </p:spTree>
    <p:extLst>
      <p:ext uri="{BB962C8B-B14F-4D97-AF65-F5344CB8AC3E}">
        <p14:creationId xmlns:p14="http://schemas.microsoft.com/office/powerpoint/2010/main" val="1735531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8CFE9-D77B-439D-8754-FBA95256ACF0}"/>
              </a:ext>
            </a:extLst>
          </p:cNvPr>
          <p:cNvSpPr>
            <a:spLocks noGrp="1"/>
          </p:cNvSpPr>
          <p:nvPr>
            <p:ph type="title"/>
          </p:nvPr>
        </p:nvSpPr>
        <p:spPr>
          <a:xfrm>
            <a:off x="696000" y="360000"/>
            <a:ext cx="10800000" cy="1008000"/>
          </a:xfrm>
        </p:spPr>
        <p:txBody>
          <a:bodyPr>
            <a:normAutofit fontScale="90000"/>
          </a:bodyPr>
          <a:lstStyle/>
          <a:p>
            <a:r>
              <a:rPr lang="en-GB" dirty="0"/>
              <a:t>ACH Treatment Strategies During Childhood from the Perspective of QoL in Adulthood</a:t>
            </a:r>
          </a:p>
        </p:txBody>
      </p:sp>
      <p:sp>
        <p:nvSpPr>
          <p:cNvPr id="3" name="Content Placeholder 2">
            <a:extLst>
              <a:ext uri="{FF2B5EF4-FFF2-40B4-BE49-F238E27FC236}">
                <a16:creationId xmlns:a16="http://schemas.microsoft.com/office/drawing/2014/main" id="{1429D106-38B8-42A4-AC51-98A02780E646}"/>
              </a:ext>
            </a:extLst>
          </p:cNvPr>
          <p:cNvSpPr>
            <a:spLocks noGrp="1"/>
          </p:cNvSpPr>
          <p:nvPr>
            <p:ph idx="1"/>
          </p:nvPr>
        </p:nvSpPr>
        <p:spPr>
          <a:xfrm>
            <a:off x="696000" y="1449391"/>
            <a:ext cx="10800000" cy="3911741"/>
          </a:xfrm>
        </p:spPr>
        <p:txBody>
          <a:bodyPr>
            <a:normAutofit/>
          </a:bodyPr>
          <a:lstStyle/>
          <a:p>
            <a:r>
              <a:rPr lang="en-GB" dirty="0"/>
              <a:t>Physical function in ACH worsens with age compared with that of the general Japanese population</a:t>
            </a:r>
          </a:p>
          <a:p>
            <a:r>
              <a:rPr lang="en-GB" dirty="0"/>
              <a:t>But patients with height ≥140 cm show significantly higher physical function scores than patients &lt;140 cm </a:t>
            </a:r>
          </a:p>
          <a:p>
            <a:r>
              <a:rPr lang="en-GB" dirty="0"/>
              <a:t>Additionally, history of spine surgery significantly decreased patients’ physical function (p&lt;0.001)</a:t>
            </a:r>
            <a:r>
              <a:rPr lang="en-GB" baseline="30000" dirty="0"/>
              <a:t>1</a:t>
            </a:r>
          </a:p>
          <a:p>
            <a:r>
              <a:rPr lang="en-GB" dirty="0"/>
              <a:t>In adolescents and adults with ACH, appropriate timing of surgical interventions for neurological complications is critical to reduce physical and mental impairments</a:t>
            </a:r>
          </a:p>
          <a:p>
            <a:endParaRPr lang="en-GB" dirty="0"/>
          </a:p>
        </p:txBody>
      </p:sp>
      <p:sp>
        <p:nvSpPr>
          <p:cNvPr id="4" name="Footer Placeholder 3">
            <a:extLst>
              <a:ext uri="{FF2B5EF4-FFF2-40B4-BE49-F238E27FC236}">
                <a16:creationId xmlns:a16="http://schemas.microsoft.com/office/drawing/2014/main" id="{DF99ED4B-B46B-4ECB-9A5B-C3E651E29932}"/>
              </a:ext>
            </a:extLst>
          </p:cNvPr>
          <p:cNvSpPr>
            <a:spLocks noGrp="1"/>
          </p:cNvSpPr>
          <p:nvPr>
            <p:ph type="ftr" sz="quarter" idx="11"/>
          </p:nvPr>
        </p:nvSpPr>
        <p:spPr>
          <a:xfrm>
            <a:off x="704497" y="6205448"/>
            <a:ext cx="9031665" cy="508048"/>
          </a:xfrm>
        </p:spPr>
        <p:txBody>
          <a:bodyPr/>
          <a:lstStyle/>
          <a:p>
            <a:r>
              <a:rPr lang="en-GB" dirty="0"/>
              <a:t>ACH, achondroplasia; MDT, multidisciplinary team; QoL, quality of life. </a:t>
            </a:r>
          </a:p>
          <a:p>
            <a:r>
              <a:rPr lang="en-GB" dirty="0"/>
              <a:t>1. Matsushita M, et al. Calcified Tissue Int. 2019; </a:t>
            </a:r>
            <a:r>
              <a:rPr lang="en-GB" dirty="0" err="1"/>
              <a:t>doi</a:t>
            </a:r>
            <a:r>
              <a:rPr lang="en-GB" dirty="0"/>
              <a:t>: 10.1007/s00223-019-00518-z</a:t>
            </a:r>
          </a:p>
          <a:p>
            <a:r>
              <a:rPr lang="en-GB" dirty="0" err="1"/>
              <a:t>Kitoh</a:t>
            </a:r>
            <a:r>
              <a:rPr lang="en-GB" dirty="0"/>
              <a:t> H, et al. J Bone Miner </a:t>
            </a:r>
            <a:r>
              <a:rPr lang="en-GB" dirty="0" err="1"/>
              <a:t>Metab</a:t>
            </a:r>
            <a:r>
              <a:rPr lang="en-GB" dirty="0"/>
              <a:t> 2022; </a:t>
            </a:r>
            <a:r>
              <a:rPr lang="en-GB" dirty="0" err="1"/>
              <a:t>doi</a:t>
            </a:r>
            <a:r>
              <a:rPr lang="en-GB" dirty="0"/>
              <a:t>: 10.1007/s00774-021-01298-z</a:t>
            </a:r>
          </a:p>
        </p:txBody>
      </p:sp>
      <p:sp>
        <p:nvSpPr>
          <p:cNvPr id="9" name="Content Placeholder 8">
            <a:extLst>
              <a:ext uri="{FF2B5EF4-FFF2-40B4-BE49-F238E27FC236}">
                <a16:creationId xmlns:a16="http://schemas.microsoft.com/office/drawing/2014/main" id="{454CF2CD-F429-4890-BE9A-6A63E163CE8A}"/>
              </a:ext>
            </a:extLst>
          </p:cNvPr>
          <p:cNvSpPr>
            <a:spLocks noGrp="1"/>
          </p:cNvSpPr>
          <p:nvPr>
            <p:ph sz="quarter" idx="12"/>
          </p:nvPr>
        </p:nvSpPr>
        <p:spPr/>
        <p:txBody>
          <a:bodyPr>
            <a:normAutofit/>
          </a:bodyPr>
          <a:lstStyle/>
          <a:p>
            <a:r>
              <a:rPr lang="en-GB" sz="1800" dirty="0"/>
              <a:t>Short stature should be treated to reach a target height enough to improve </a:t>
            </a:r>
            <a:br>
              <a:rPr lang="en-GB" sz="1800" dirty="0"/>
            </a:br>
            <a:r>
              <a:rPr lang="en-GB" sz="1800" dirty="0"/>
              <a:t>patient physical function</a:t>
            </a:r>
          </a:p>
        </p:txBody>
      </p:sp>
    </p:spTree>
    <p:extLst>
      <p:ext uri="{BB962C8B-B14F-4D97-AF65-F5344CB8AC3E}">
        <p14:creationId xmlns:p14="http://schemas.microsoft.com/office/powerpoint/2010/main" val="985184691"/>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8659</TotalTime>
  <Words>1518</Words>
  <Application>Microsoft Office PowerPoint</Application>
  <PresentationFormat>Widescreen</PresentationFormat>
  <Paragraphs>126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Narrow</vt:lpstr>
      <vt:lpstr>Calibri</vt:lpstr>
      <vt:lpstr>Symbol</vt:lpstr>
      <vt:lpstr>1_Office Theme</vt:lpstr>
      <vt:lpstr>Disease‑Specific Complications and Multidisciplinary Interventions in Achondroplasia</vt:lpstr>
      <vt:lpstr>Background</vt:lpstr>
      <vt:lpstr>Study Design</vt:lpstr>
      <vt:lpstr>Current Development of Therapeutic Drugs for ACH</vt:lpstr>
      <vt:lpstr>Neonatal (Infantile) Period</vt:lpstr>
      <vt:lpstr>Childhood</vt:lpstr>
      <vt:lpstr>Adolescence</vt:lpstr>
      <vt:lpstr>Adulthood</vt:lpstr>
      <vt:lpstr>ACH Treatment Strategies During Childhood from the Perspective of QoL in Adulthood</vt:lpstr>
      <vt:lpstr>HRQoL in Adolescent and Adult Patients With ACH</vt:lpstr>
      <vt:lpstr>Conclusion</vt:lpstr>
      <vt:lpstr>ACH.expert VOXZOGO▼ (vosoritide)   Prescribing Information Slide</vt:lpstr>
      <vt:lpstr>VOXZOGOÒ▼ (vosoritide) Prescribing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Patient’s Perspective</dc:title>
  <dc:creator>Tim Venables</dc:creator>
  <cp:lastModifiedBy>Sarah Turner</cp:lastModifiedBy>
  <cp:revision>235</cp:revision>
  <dcterms:created xsi:type="dcterms:W3CDTF">2021-09-21T16:24:04Z</dcterms:created>
  <dcterms:modified xsi:type="dcterms:W3CDTF">2022-03-11T15:37:09Z</dcterms:modified>
</cp:coreProperties>
</file>