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06" userDrawn="1">
          <p15:clr>
            <a:srgbClr val="A4A3A4"/>
          </p15:clr>
        </p15:guide>
        <p15:guide id="2" pos="4248" userDrawn="1">
          <p15:clr>
            <a:srgbClr val="A4A3A4"/>
          </p15:clr>
        </p15:guide>
        <p15:guide id="3" orient="horz" pos="2636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029413A-4934-0280-200B-1D7D329410DA}" name="Praveen Abraham" initials="PA" userId="S::Praveen.Abraham@elmgroupltd.com::ec62dcbb-7d88-417f-a160-6b5909159534" providerId="AD"/>
  <p188:author id="{CD28D05B-5D80-E503-8D98-4EA32BCC5698}" name="Richard Dobson" initials="RD" userId="S::Richard.Dobson@elmgroupltd.com::5286fa0f-efdb-4985-902d-eddea69fffa0" providerId="AD"/>
  <p188:author id="{3CCFB29E-2070-7790-00A7-E11B2D7CE010}" name="Marie Farrow" initials="MF" userId="395651ff28d4452c" providerId="Windows Live"/>
  <p188:author id="{2C6881F9-48E8-FFB9-2D5F-1A973C795183}" name="Martin Lennon" initials="ML" userId="Martin Lennon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Venables" initials="TV" lastIdx="10" clrIdx="0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9DC3E6"/>
    <a:srgbClr val="002060"/>
    <a:srgbClr val="FFFFFF"/>
    <a:srgbClr val="7F8FAF"/>
    <a:srgbClr val="CEE0F2"/>
    <a:srgbClr val="E8EEF1"/>
    <a:srgbClr val="CEDAE2"/>
    <a:srgbClr val="F0F0F0"/>
    <a:srgbClr val="368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2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714" y="108"/>
      </p:cViewPr>
      <p:guideLst>
        <p:guide orient="horz" pos="3906"/>
        <p:guide pos="4248"/>
        <p:guide orient="horz" pos="263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90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706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741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7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56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294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278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1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7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98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9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00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8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615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8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9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6" r:id="rId10"/>
    <p:sldLayoutId id="2147483670" r:id="rId11"/>
    <p:sldLayoutId id="2147483671" r:id="rId12"/>
    <p:sldLayoutId id="2147483672" r:id="rId13"/>
    <p:sldLayoutId id="2147483677" r:id="rId14"/>
    <p:sldLayoutId id="2147483673" r:id="rId15"/>
    <p:sldLayoutId id="2147483674" r:id="rId16"/>
    <p:sldLayoutId id="2147483675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B65E5-9D3D-45A1-A7DF-644CC2872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European Achondroplasia Forum </a:t>
            </a:r>
            <a:br>
              <a:rPr lang="en-GB" dirty="0"/>
            </a:br>
            <a:r>
              <a:rPr lang="en-GB" dirty="0"/>
              <a:t>Guiding Principles for the Detection and </a:t>
            </a:r>
            <a:br>
              <a:rPr lang="en-GB" dirty="0"/>
            </a:br>
            <a:r>
              <a:rPr lang="en-GB" dirty="0"/>
              <a:t>Management of Foramen Magnum Stenosis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58E0A-BFCC-409A-BD11-1BD268BB0C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Adapted from: Irving M, </a:t>
            </a:r>
            <a:r>
              <a:rPr lang="en-GB" dirty="0" err="1"/>
              <a:t>AlSayed</a:t>
            </a:r>
            <a:r>
              <a:rPr lang="en-GB" dirty="0"/>
              <a:t> M, Arundel P, </a:t>
            </a:r>
            <a:r>
              <a:rPr lang="en-GB" dirty="0" err="1"/>
              <a:t>Baujat</a:t>
            </a:r>
            <a:r>
              <a:rPr lang="en-GB" dirty="0"/>
              <a:t> G, Ben-</a:t>
            </a:r>
            <a:r>
              <a:rPr lang="en-GB" dirty="0" err="1"/>
              <a:t>Omran</a:t>
            </a:r>
            <a:r>
              <a:rPr lang="en-GB" dirty="0"/>
              <a:t> T, </a:t>
            </a:r>
            <a:r>
              <a:rPr lang="en-GB" dirty="0" err="1"/>
              <a:t>Boero</a:t>
            </a:r>
            <a:r>
              <a:rPr lang="en-GB" dirty="0"/>
              <a:t> S, </a:t>
            </a:r>
            <a:br>
              <a:rPr lang="en-GB" dirty="0"/>
            </a:br>
            <a:r>
              <a:rPr lang="en-GB" dirty="0"/>
              <a:t>Cormier-</a:t>
            </a:r>
            <a:r>
              <a:rPr lang="en-GB" dirty="0" err="1"/>
              <a:t>Daire</a:t>
            </a:r>
            <a:r>
              <a:rPr lang="en-GB" dirty="0"/>
              <a:t> V, </a:t>
            </a:r>
            <a:r>
              <a:rPr lang="en-GB" dirty="0" err="1"/>
              <a:t>Fredwall</a:t>
            </a:r>
            <a:r>
              <a:rPr lang="en-GB" dirty="0"/>
              <a:t> S, Guillen-Navarro E, Hoyer-Kuhn H, Kunkel P, Lampe C, </a:t>
            </a:r>
            <a:br>
              <a:rPr lang="en-GB" dirty="0"/>
            </a:br>
            <a:r>
              <a:rPr lang="en-GB" dirty="0" err="1"/>
              <a:t>Maghnie</a:t>
            </a:r>
            <a:r>
              <a:rPr lang="en-GB" dirty="0"/>
              <a:t> M, </a:t>
            </a:r>
            <a:r>
              <a:rPr lang="en-GB" dirty="0" err="1"/>
              <a:t>Mohnike</a:t>
            </a:r>
            <a:r>
              <a:rPr lang="en-GB" dirty="0"/>
              <a:t> K, Mortier G, Sousa SB</a:t>
            </a:r>
          </a:p>
          <a:p>
            <a:r>
              <a:rPr lang="en-GB" dirty="0" err="1"/>
              <a:t>Orphanet</a:t>
            </a:r>
            <a:r>
              <a:rPr lang="en-GB" dirty="0"/>
              <a:t> J Rare Dis 2023;18:219</a:t>
            </a:r>
            <a:br>
              <a:rPr lang="en-GB" dirty="0"/>
            </a:br>
            <a:r>
              <a:rPr lang="en-GB" dirty="0"/>
              <a:t>doi.org/10.1186/s13023-023-02795-2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C835C0-E831-E699-B6FC-187EABEBDE50}"/>
              </a:ext>
            </a:extLst>
          </p:cNvPr>
          <p:cNvSpPr txBox="1"/>
          <p:nvPr/>
        </p:nvSpPr>
        <p:spPr>
          <a:xfrm>
            <a:off x="5537188" y="6145953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2023 BioMarin International Ltd.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</a:t>
            </a:r>
            <a:r>
              <a:rPr lang="en-US" sz="1100" dirty="0">
                <a:solidFill>
                  <a:srgbClr val="2745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Reserved. </a:t>
            </a:r>
            <a:r>
              <a:rPr lang="en-GB" sz="1100" dirty="0">
                <a:solidFill>
                  <a:srgbClr val="2745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EUCAN-ACH-00011</a:t>
            </a:r>
            <a:r>
              <a:rPr lang="en-US" sz="1100" dirty="0">
                <a:solidFill>
                  <a:srgbClr val="2745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10/23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A496C8-BA45-8D8F-B391-2857A1DA4FCA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9B5D47-A34A-B18C-F66F-4F429AB308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37" y="6324023"/>
            <a:ext cx="1669349" cy="24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390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2398B-0D05-3A03-08F2-007F2F223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F36F6-C06F-B9A8-65CE-E9C079E2B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6 guiding principles incorporate</a:t>
            </a:r>
          </a:p>
          <a:p>
            <a:pPr lvl="1"/>
            <a:r>
              <a:rPr lang="en-GB" dirty="0"/>
              <a:t>Routine clinical monitoring of infants and young children</a:t>
            </a:r>
          </a:p>
          <a:p>
            <a:pPr lvl="1"/>
            <a:r>
              <a:rPr lang="en-GB" dirty="0"/>
              <a:t>Timing of routine MRI screening</a:t>
            </a:r>
          </a:p>
          <a:p>
            <a:pPr lvl="1"/>
            <a:r>
              <a:rPr lang="en-GB" dirty="0"/>
              <a:t>Referral of suspected FMS to a neurosurgeon</a:t>
            </a:r>
          </a:p>
          <a:p>
            <a:pPr lvl="1"/>
            <a:r>
              <a:rPr lang="en-GB" dirty="0"/>
              <a:t>The combination of assessments to inform the decision to decompress the foramen magnum, joint decision making to proceed with decompression</a:t>
            </a:r>
          </a:p>
          <a:p>
            <a:pPr lvl="1"/>
            <a:r>
              <a:rPr lang="en-GB" dirty="0"/>
              <a:t>Management of older children in whom previously undetected FMS is identified</a:t>
            </a:r>
          </a:p>
          <a:p>
            <a:r>
              <a:rPr lang="en-GB" dirty="0"/>
              <a:t>All principles achieved the ≥75% majority needed to pass, with high levels of agreement </a:t>
            </a:r>
          </a:p>
          <a:p>
            <a:r>
              <a:rPr lang="en-GB" dirty="0"/>
              <a:t>By developing guiding principles for the detection and management of FMS, the EAF aim to enable optimal outcomes for this potentially life-threatening complication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DEDD16-EEA0-9053-E906-7CF1FABB8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EAF, European Achondroplasia Forum; FMS, foramen magnum stenosis; MRI, magnetic resonance imaging.</a:t>
            </a:r>
          </a:p>
          <a:p>
            <a:r>
              <a:rPr lang="en-GB" dirty="0"/>
              <a:t>Irving M, et al. </a:t>
            </a:r>
            <a:r>
              <a:rPr lang="en-GB" dirty="0" err="1"/>
              <a:t>Orphanet</a:t>
            </a:r>
            <a:r>
              <a:rPr lang="en-GB" dirty="0"/>
              <a:t> J Rare Dis 2023;18:219.</a:t>
            </a:r>
          </a:p>
        </p:txBody>
      </p:sp>
    </p:spTree>
    <p:extLst>
      <p:ext uri="{BB962C8B-B14F-4D97-AF65-F5344CB8AC3E}">
        <p14:creationId xmlns:p14="http://schemas.microsoft.com/office/powerpoint/2010/main" val="1873916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2398B-0D05-3A03-08F2-007F2F223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F36F6-C06F-B9A8-65CE-E9C079E2B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FMS is a serious and potentially life-threatening complication of ACH</a:t>
            </a:r>
          </a:p>
          <a:p>
            <a:r>
              <a:rPr lang="en-GB" dirty="0"/>
              <a:t>The foramen magnum is smaller in infants with ACH compared with the general population</a:t>
            </a:r>
          </a:p>
          <a:p>
            <a:r>
              <a:rPr lang="en-GB" dirty="0"/>
              <a:t>Restricted growth in the first 2 years and premature closure of skull plate synchondroses can both contribute to narrowing</a:t>
            </a:r>
          </a:p>
          <a:p>
            <a:r>
              <a:rPr lang="en-GB" dirty="0"/>
              <a:t>Narrowing of the foramen magnum can lead to compression of the brainstem and spinal cord, and result in sleep apnoea and sudden death</a:t>
            </a:r>
          </a:p>
          <a:p>
            <a:r>
              <a:rPr lang="en-GB" dirty="0"/>
              <a:t>There is a lack of clarity in the literature on the timing of regular monitoring for FMS, which assessments should be carried out and when regular screening can stop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DEDD16-EEA0-9053-E906-7CF1FABB8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FMS, foramen magnum stenosis. </a:t>
            </a:r>
          </a:p>
          <a:p>
            <a:r>
              <a:rPr lang="en-GB" dirty="0"/>
              <a:t>Irving M, et al. </a:t>
            </a:r>
            <a:r>
              <a:rPr lang="en-GB" dirty="0" err="1"/>
              <a:t>Orphanet</a:t>
            </a:r>
            <a:r>
              <a:rPr lang="en-GB" dirty="0"/>
              <a:t> J Rare Dis 2023;18:219.</a:t>
            </a:r>
          </a:p>
        </p:txBody>
      </p:sp>
    </p:spTree>
    <p:extLst>
      <p:ext uri="{BB962C8B-B14F-4D97-AF65-F5344CB8AC3E}">
        <p14:creationId xmlns:p14="http://schemas.microsoft.com/office/powerpoint/2010/main" val="4079072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2398B-0D05-3A03-08F2-007F2F223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 wrap="square" anchor="ctr">
            <a:normAutofit/>
          </a:bodyPr>
          <a:lstStyle/>
          <a:p>
            <a:r>
              <a:rPr lang="en-GB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F36F6-C06F-B9A8-65CE-E9C079E2BA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>
            <a:normAutofit/>
          </a:bodyPr>
          <a:lstStyle/>
          <a:p>
            <a:r>
              <a:rPr lang="en-GB" dirty="0"/>
              <a:t>EAF is a group of clinicians and patient advocates representative of the ACH community</a:t>
            </a:r>
          </a:p>
          <a:p>
            <a:r>
              <a:rPr lang="en-GB" dirty="0"/>
              <a:t>Members of the Steering Committee were invited to submit suggestions for guiding principles for the detection and management of FMS</a:t>
            </a:r>
          </a:p>
          <a:p>
            <a:r>
              <a:rPr lang="en-GB" dirty="0"/>
              <a:t>These were collated and discussed at an open workshop</a:t>
            </a:r>
          </a:p>
          <a:p>
            <a:r>
              <a:rPr lang="en-GB" dirty="0"/>
              <a:t>Each principle was scrutinised for content and wording</a:t>
            </a:r>
          </a:p>
          <a:p>
            <a:r>
              <a:rPr lang="en-GB" dirty="0"/>
              <a:t>Anonymous voting was held to pass the principle and vote on the level of agreement</a:t>
            </a:r>
          </a:p>
          <a:p>
            <a:r>
              <a:rPr lang="en-GB" dirty="0"/>
              <a:t>6 guiding principles were developed</a:t>
            </a:r>
          </a:p>
        </p:txBody>
      </p:sp>
      <p:pic>
        <p:nvPicPr>
          <p:cNvPr id="6" name="Graphic 5" descr="Meeting with solid fill">
            <a:extLst>
              <a:ext uri="{FF2B5EF4-FFF2-40B4-BE49-F238E27FC236}">
                <a16:creationId xmlns:a16="http://schemas.microsoft.com/office/drawing/2014/main" id="{1428A9CD-1D86-F79C-150D-34F70593A8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75270" y="2457131"/>
            <a:ext cx="2520000" cy="25200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DEDD16-EEA0-9053-E906-7CF1FABB8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/>
              <a:t>EAF, European Achondroplasia Forum; FMS, foramen magnum stenosis.</a:t>
            </a:r>
            <a:br>
              <a:rPr lang="en-GB" dirty="0"/>
            </a:br>
            <a:r>
              <a:rPr lang="en-GB" dirty="0"/>
              <a:t>Irving M, et al. Orphanet J Rare Dis 2023;18:219.</a:t>
            </a:r>
          </a:p>
        </p:txBody>
      </p:sp>
    </p:spTree>
    <p:extLst>
      <p:ext uri="{BB962C8B-B14F-4D97-AF65-F5344CB8AC3E}">
        <p14:creationId xmlns:p14="http://schemas.microsoft.com/office/powerpoint/2010/main" val="866289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2571B34-CAF1-9A14-3C38-DDF9613F1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A: Routine Clinical Monitoring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17CD23-37C1-818A-D1FF-5F2EBDDFC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714" y="1449387"/>
            <a:ext cx="4129285" cy="45354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/>
              <a:t>A number of assessments can be used as part of monitoring:</a:t>
            </a:r>
          </a:p>
          <a:p>
            <a:r>
              <a:rPr lang="en-GB" dirty="0"/>
              <a:t>Clinical assessment</a:t>
            </a:r>
          </a:p>
          <a:p>
            <a:pPr lvl="1"/>
            <a:r>
              <a:rPr lang="en-GB" dirty="0"/>
              <a:t>Tonus</a:t>
            </a:r>
          </a:p>
          <a:p>
            <a:pPr lvl="1"/>
            <a:r>
              <a:rPr lang="en-GB" dirty="0"/>
              <a:t>Clonus</a:t>
            </a:r>
          </a:p>
          <a:p>
            <a:pPr lvl="1"/>
            <a:r>
              <a:rPr lang="en-GB" dirty="0"/>
              <a:t>Asymmetry</a:t>
            </a:r>
          </a:p>
          <a:p>
            <a:pPr lvl="1"/>
            <a:r>
              <a:rPr lang="en-GB" dirty="0"/>
              <a:t>Head circumference</a:t>
            </a:r>
          </a:p>
          <a:p>
            <a:pPr lvl="1"/>
            <a:r>
              <a:rPr lang="en-GB" dirty="0"/>
              <a:t>Developmental delays</a:t>
            </a:r>
          </a:p>
          <a:p>
            <a:pPr lvl="1"/>
            <a:r>
              <a:rPr lang="en-GB" dirty="0"/>
              <a:t>General well-being</a:t>
            </a:r>
          </a:p>
          <a:p>
            <a:r>
              <a:rPr lang="en-GB" dirty="0"/>
              <a:t>Sleep studies to assess apnoea</a:t>
            </a:r>
          </a:p>
          <a:p>
            <a:r>
              <a:rPr lang="en-GB" dirty="0"/>
              <a:t>Somatosensory evoked potentials to evaluate sensory nerve response </a:t>
            </a:r>
          </a:p>
          <a:p>
            <a:r>
              <a:rPr lang="en-GB" dirty="0"/>
              <a:t>Regular neurological evaluation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DEDD16-EEA0-9053-E906-7CF1FABB8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FMS, foramen magnum stenosis.</a:t>
            </a:r>
          </a:p>
          <a:p>
            <a:r>
              <a:rPr lang="en-GB" dirty="0"/>
              <a:t>Irving M, et al. </a:t>
            </a:r>
            <a:r>
              <a:rPr lang="en-GB" dirty="0" err="1"/>
              <a:t>Orphanet</a:t>
            </a:r>
            <a:r>
              <a:rPr lang="en-GB" dirty="0"/>
              <a:t> J Rare Dis 2023;18:219.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F515FC7-910E-DC3D-3AE1-E985D2B34169}"/>
              </a:ext>
            </a:extLst>
          </p:cNvPr>
          <p:cNvSpPr/>
          <p:nvPr/>
        </p:nvSpPr>
        <p:spPr>
          <a:xfrm>
            <a:off x="695325" y="1490360"/>
            <a:ext cx="6330100" cy="984250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All infants should be monitored clinically for FMS </a:t>
            </a:r>
            <a:br>
              <a:rPr lang="en-GB" dirty="0"/>
            </a:br>
            <a:r>
              <a:rPr lang="en-GB" dirty="0"/>
              <a:t>every 3–4 months from birth to the age of 1 year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5A66629-550A-1C71-CB88-7AC55228DA48}"/>
              </a:ext>
            </a:extLst>
          </p:cNvPr>
          <p:cNvSpPr/>
          <p:nvPr/>
        </p:nvSpPr>
        <p:spPr>
          <a:xfrm>
            <a:off x="695325" y="4352612"/>
            <a:ext cx="6330100" cy="98425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After the age of 3, monitoring for FMS should </a:t>
            </a:r>
            <a:br>
              <a:rPr lang="en-GB" dirty="0"/>
            </a:br>
            <a:r>
              <a:rPr lang="en-GB" dirty="0"/>
              <a:t>be based on individual need and local protocols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C113F34-00B1-CCB1-0A95-FF53540B5D33}"/>
              </a:ext>
            </a:extLst>
          </p:cNvPr>
          <p:cNvSpPr/>
          <p:nvPr/>
        </p:nvSpPr>
        <p:spPr>
          <a:xfrm>
            <a:off x="695325" y="2918264"/>
            <a:ext cx="6330100" cy="98425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Thereafter every 3–6 months </a:t>
            </a:r>
            <a:br>
              <a:rPr lang="en-GB" dirty="0"/>
            </a:br>
            <a:r>
              <a:rPr lang="en-GB" dirty="0"/>
              <a:t>until the age of 3 years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DF1039-CE5E-EE24-9C77-DB761168677D}"/>
              </a:ext>
            </a:extLst>
          </p:cNvPr>
          <p:cNvSpPr txBox="1"/>
          <p:nvPr/>
        </p:nvSpPr>
        <p:spPr>
          <a:xfrm>
            <a:off x="657527" y="1351609"/>
            <a:ext cx="67518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500" dirty="0">
                <a:solidFill>
                  <a:schemeClr val="bg1"/>
                </a:solidFill>
              </a:rPr>
              <a:t>“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60438C-E1F6-2A85-1800-139FC8E2AA85}"/>
              </a:ext>
            </a:extLst>
          </p:cNvPr>
          <p:cNvSpPr txBox="1"/>
          <p:nvPr/>
        </p:nvSpPr>
        <p:spPr>
          <a:xfrm rot="10800000">
            <a:off x="6388038" y="3599818"/>
            <a:ext cx="67518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500" dirty="0">
                <a:solidFill>
                  <a:schemeClr val="bg1"/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62139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2571B34-CAF1-9A14-3C38-DDF9613F1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B: Timing of Routine MRI Screening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17CD23-37C1-818A-D1FF-5F2EBDDFC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714" y="1449391"/>
            <a:ext cx="4129285" cy="45354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MRI is a vital component in the assessment of infants for FMS </a:t>
            </a:r>
          </a:p>
          <a:p>
            <a:r>
              <a:rPr lang="en-GB" dirty="0"/>
              <a:t>Screening should be part of routine monitoring</a:t>
            </a:r>
          </a:p>
          <a:p>
            <a:r>
              <a:rPr lang="en-GB" dirty="0"/>
              <a:t>There is little in the literature regarding the optimal images to best determine FMS extent</a:t>
            </a:r>
          </a:p>
          <a:p>
            <a:r>
              <a:rPr lang="en-GB" dirty="0"/>
              <a:t>MRI interpretation should be made by an ACH specialist alongside clinical findings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DEDD16-EEA0-9053-E906-7CF1FABB8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FMS, foramen magnum stenosis; MRI, magnetic resonance imaging.</a:t>
            </a:r>
          </a:p>
          <a:p>
            <a:r>
              <a:rPr lang="en-GB" dirty="0"/>
              <a:t>Irving M, et al. </a:t>
            </a:r>
            <a:r>
              <a:rPr lang="en-GB" dirty="0" err="1"/>
              <a:t>Orphanet</a:t>
            </a:r>
            <a:r>
              <a:rPr lang="en-GB" dirty="0"/>
              <a:t> J Rare Dis 2023;18:219.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9839EC7-0DB4-F0B5-B146-1DAFD7CE3908}"/>
              </a:ext>
            </a:extLst>
          </p:cNvPr>
          <p:cNvSpPr/>
          <p:nvPr/>
        </p:nvSpPr>
        <p:spPr>
          <a:xfrm>
            <a:off x="695325" y="1490360"/>
            <a:ext cx="6330100" cy="984250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MRI imaging should be undertaken </a:t>
            </a:r>
            <a:br>
              <a:rPr lang="en-GB" dirty="0"/>
            </a:br>
            <a:r>
              <a:rPr lang="en-GB" dirty="0"/>
              <a:t>as routine monitoring for FMS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C3A314-219E-831A-631A-36CD36399576}"/>
              </a:ext>
            </a:extLst>
          </p:cNvPr>
          <p:cNvSpPr txBox="1"/>
          <p:nvPr/>
        </p:nvSpPr>
        <p:spPr>
          <a:xfrm>
            <a:off x="657527" y="1351609"/>
            <a:ext cx="67518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500" dirty="0">
                <a:solidFill>
                  <a:schemeClr val="bg1"/>
                </a:solidFill>
              </a:rPr>
              <a:t>“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96E9B3A-00D0-CD1B-EB6E-BFA0795A5272}"/>
              </a:ext>
            </a:extLst>
          </p:cNvPr>
          <p:cNvSpPr/>
          <p:nvPr/>
        </p:nvSpPr>
        <p:spPr>
          <a:xfrm>
            <a:off x="695325" y="4352612"/>
            <a:ext cx="6330100" cy="98425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and repeated according to findings in </a:t>
            </a:r>
            <a:br>
              <a:rPr lang="en-GB" dirty="0"/>
            </a:br>
            <a:r>
              <a:rPr lang="en-GB" dirty="0"/>
              <a:t>other routine assessments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167F295-74FE-D7DF-EFAB-E2C0C0EB0C81}"/>
              </a:ext>
            </a:extLst>
          </p:cNvPr>
          <p:cNvSpPr/>
          <p:nvPr/>
        </p:nvSpPr>
        <p:spPr>
          <a:xfrm>
            <a:off x="695325" y="2918264"/>
            <a:ext cx="6330100" cy="98425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at 3–6 months of age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CC0980-C524-9C07-FA57-39D6EC0A328D}"/>
              </a:ext>
            </a:extLst>
          </p:cNvPr>
          <p:cNvSpPr txBox="1"/>
          <p:nvPr/>
        </p:nvSpPr>
        <p:spPr>
          <a:xfrm rot="10800000">
            <a:off x="6388038" y="3599818"/>
            <a:ext cx="67518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500" dirty="0">
                <a:solidFill>
                  <a:schemeClr val="bg1"/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439601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2571B34-CAF1-9A14-3C38-DDF9613F1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C: Referral to Neurosurgery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17CD23-37C1-818A-D1FF-5F2EBDDFC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0276" y="1449391"/>
            <a:ext cx="4135724" cy="45354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/>
              <a:t>Signs of compression on clinical examination should raise concern and prompt referral to a neurosurgeon specialist in an ACH centre</a:t>
            </a:r>
          </a:p>
          <a:p>
            <a:r>
              <a:rPr lang="en-GB" dirty="0"/>
              <a:t>These include: </a:t>
            </a:r>
          </a:p>
          <a:p>
            <a:pPr lvl="1"/>
            <a:r>
              <a:rPr lang="en-GB" dirty="0"/>
              <a:t>Hypotonia</a:t>
            </a:r>
          </a:p>
          <a:p>
            <a:pPr lvl="1"/>
            <a:r>
              <a:rPr lang="en-GB" dirty="0"/>
              <a:t>Hyperreflexia</a:t>
            </a:r>
          </a:p>
          <a:p>
            <a:pPr lvl="1"/>
            <a:r>
              <a:rPr lang="en-GB" dirty="0"/>
              <a:t>Sustained ankle clonus</a:t>
            </a:r>
          </a:p>
          <a:p>
            <a:pPr lvl="1"/>
            <a:r>
              <a:rPr lang="en-GB" dirty="0"/>
              <a:t>Asymmetric reflexes</a:t>
            </a:r>
          </a:p>
          <a:p>
            <a:pPr lvl="1"/>
            <a:r>
              <a:rPr lang="en-GB" dirty="0"/>
              <a:t>Rapid head growth </a:t>
            </a:r>
          </a:p>
          <a:p>
            <a:pPr lvl="1"/>
            <a:r>
              <a:rPr lang="en-GB" dirty="0"/>
              <a:t>Significant developmental delay</a:t>
            </a:r>
          </a:p>
          <a:p>
            <a:r>
              <a:rPr lang="en-GB" dirty="0"/>
              <a:t>Apnoea and hypopnea can also be a sign for concern</a:t>
            </a:r>
          </a:p>
          <a:p>
            <a:r>
              <a:rPr lang="en-GB" dirty="0"/>
              <a:t>As can hypoxic episodes with oxygen desaturation</a:t>
            </a:r>
          </a:p>
          <a:p>
            <a:r>
              <a:rPr lang="en-GB" dirty="0"/>
              <a:t>Interpretation of PSG data by a sleep specialist, experienced in ACH is key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DEDD16-EEA0-9053-E906-7CF1FABB8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FMS, foramen magnum stenosis.</a:t>
            </a:r>
          </a:p>
          <a:p>
            <a:r>
              <a:rPr lang="en-GB" dirty="0"/>
              <a:t>Irving M, et al. </a:t>
            </a:r>
            <a:r>
              <a:rPr lang="en-GB" dirty="0" err="1"/>
              <a:t>Orphanet</a:t>
            </a:r>
            <a:r>
              <a:rPr lang="en-GB" dirty="0"/>
              <a:t> J Rare Dis 2023;18:219.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9E9715C-7C36-DF09-1496-29FA719F01F5}"/>
              </a:ext>
            </a:extLst>
          </p:cNvPr>
          <p:cNvSpPr/>
          <p:nvPr/>
        </p:nvSpPr>
        <p:spPr>
          <a:xfrm>
            <a:off x="695325" y="1490360"/>
            <a:ext cx="6330100" cy="984250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Where signs of compression are observed</a:t>
            </a:r>
          </a:p>
          <a:p>
            <a:pPr algn="ctr"/>
            <a:r>
              <a:rPr lang="en-GB" dirty="0"/>
              <a:t>on screening…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CF55E7-2B8C-838E-9822-5E29A7BBD6BD}"/>
              </a:ext>
            </a:extLst>
          </p:cNvPr>
          <p:cNvSpPr txBox="1"/>
          <p:nvPr/>
        </p:nvSpPr>
        <p:spPr>
          <a:xfrm>
            <a:off x="657527" y="1351609"/>
            <a:ext cx="67518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500" dirty="0">
                <a:solidFill>
                  <a:schemeClr val="bg1"/>
                </a:solidFill>
              </a:rPr>
              <a:t>“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BCEF09F-0EED-D979-0949-10D9E018E4A4}"/>
              </a:ext>
            </a:extLst>
          </p:cNvPr>
          <p:cNvSpPr/>
          <p:nvPr/>
        </p:nvSpPr>
        <p:spPr>
          <a:xfrm>
            <a:off x="695325" y="4352612"/>
            <a:ext cx="6330100" cy="98425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to a neurosurgery specialist in a centre </a:t>
            </a:r>
            <a:br>
              <a:rPr lang="en-GB" dirty="0"/>
            </a:br>
            <a:r>
              <a:rPr lang="en-GB" dirty="0"/>
              <a:t>experienced in the management of ACH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0471784-5BD1-97A1-D2A2-294C5F94ABF4}"/>
              </a:ext>
            </a:extLst>
          </p:cNvPr>
          <p:cNvSpPr/>
          <p:nvPr/>
        </p:nvSpPr>
        <p:spPr>
          <a:xfrm>
            <a:off x="695325" y="2918264"/>
            <a:ext cx="6330100" cy="98425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infants should be referred as soon as possible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D02010-5DDF-4F2A-521B-7E312FD3A731}"/>
              </a:ext>
            </a:extLst>
          </p:cNvPr>
          <p:cNvSpPr txBox="1"/>
          <p:nvPr/>
        </p:nvSpPr>
        <p:spPr>
          <a:xfrm rot="10800000">
            <a:off x="6388038" y="3599818"/>
            <a:ext cx="67518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500" dirty="0">
                <a:solidFill>
                  <a:schemeClr val="bg1"/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091193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2571B34-CAF1-9A14-3C38-DDF9613F1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D: Assessment to Inform Decompression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17CD23-37C1-818A-D1FF-5F2EBDDFC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3836" y="1449391"/>
            <a:ext cx="4243589" cy="453548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/>
              <a:t>The clinician evaluating assessments to inform decision making should be a specialist</a:t>
            </a:r>
          </a:p>
          <a:p>
            <a:r>
              <a:rPr lang="en-GB" dirty="0"/>
              <a:t>The neurosurgeon carrying out decompression must be experienced in performing this procedure in paediatric patients with ACH</a:t>
            </a:r>
          </a:p>
          <a:p>
            <a:r>
              <a:rPr lang="en-GB" dirty="0"/>
              <a:t>The decision to proceed is complex and requires a combination of multidisciplinary assessments to ensure an accurate evaluation</a:t>
            </a:r>
          </a:p>
          <a:p>
            <a:r>
              <a:rPr lang="en-GB" dirty="0"/>
              <a:t>No single indicator for decompression should be used in isolation </a:t>
            </a:r>
          </a:p>
          <a:p>
            <a:r>
              <a:rPr lang="en-GB" dirty="0"/>
              <a:t>The absence of specific indicators should not rule out surgical intervention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DEDD16-EEA0-9053-E906-7CF1FABB8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br>
              <a:rPr lang="en-GB" dirty="0"/>
            </a:br>
            <a:r>
              <a:rPr lang="en-GB" dirty="0"/>
              <a:t>Irving M, et al. </a:t>
            </a:r>
            <a:r>
              <a:rPr lang="en-GB" dirty="0" err="1"/>
              <a:t>Orphanet</a:t>
            </a:r>
            <a:r>
              <a:rPr lang="en-GB" dirty="0"/>
              <a:t> J Rare Dis 2023;18:219.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4B807F7-1B42-3593-DA91-D435D2A5020B}"/>
              </a:ext>
            </a:extLst>
          </p:cNvPr>
          <p:cNvSpPr/>
          <p:nvPr/>
        </p:nvSpPr>
        <p:spPr>
          <a:xfrm>
            <a:off x="695325" y="1490360"/>
            <a:ext cx="6330100" cy="984250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The decision to decompress the foramen magnum </a:t>
            </a:r>
            <a:br>
              <a:rPr lang="en-GB" dirty="0"/>
            </a:br>
            <a:r>
              <a:rPr lang="en-GB" dirty="0"/>
              <a:t>should be made using a combination of clinical, neurological and imaging assessments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E22E6B-E360-87E4-0DC5-14859D44E922}"/>
              </a:ext>
            </a:extLst>
          </p:cNvPr>
          <p:cNvSpPr txBox="1"/>
          <p:nvPr/>
        </p:nvSpPr>
        <p:spPr>
          <a:xfrm>
            <a:off x="657527" y="1351609"/>
            <a:ext cx="67518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500" dirty="0">
                <a:solidFill>
                  <a:schemeClr val="bg1"/>
                </a:solidFill>
              </a:rPr>
              <a:t>“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579F82-7DE9-C98B-1BED-481207EEE320}"/>
              </a:ext>
            </a:extLst>
          </p:cNvPr>
          <p:cNvSpPr/>
          <p:nvPr/>
        </p:nvSpPr>
        <p:spPr>
          <a:xfrm>
            <a:off x="695325" y="2918264"/>
            <a:ext cx="6330100" cy="98425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evaluated by a neurosurgical specialist </a:t>
            </a:r>
            <a:br>
              <a:rPr lang="en-GB" dirty="0"/>
            </a:br>
            <a:r>
              <a:rPr lang="en-GB" dirty="0"/>
              <a:t>experienced in the management of ACH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89AE59-EA25-3561-1596-FEE6802B002D}"/>
              </a:ext>
            </a:extLst>
          </p:cNvPr>
          <p:cNvSpPr txBox="1"/>
          <p:nvPr/>
        </p:nvSpPr>
        <p:spPr>
          <a:xfrm rot="10800000">
            <a:off x="6388038" y="2144507"/>
            <a:ext cx="67518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500" dirty="0">
                <a:solidFill>
                  <a:schemeClr val="bg1"/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700260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2571B34-CAF1-9A14-3C38-DDF9613F1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E: Joint Decision Making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17CD23-37C1-818A-D1FF-5F2EBDDFC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0276" y="1449391"/>
            <a:ext cx="4135724" cy="453548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/>
              <a:t>ACH requires lifelong management by an experienced MDT</a:t>
            </a:r>
          </a:p>
          <a:p>
            <a:r>
              <a:rPr lang="en-GB" dirty="0"/>
              <a:t>Management decisions should be made in the MDT setting jointly with the person with ACH and/or family</a:t>
            </a:r>
          </a:p>
          <a:p>
            <a:r>
              <a:rPr lang="en-GB" dirty="0"/>
              <a:t>Evidence suggests that patient/family involvement can improve patient satisfaction, confidence, and clinical outcomes </a:t>
            </a:r>
          </a:p>
          <a:p>
            <a:r>
              <a:rPr lang="en-GB" dirty="0"/>
              <a:t>As the patients are infants, the involvement of the family in understanding the reasons for decompression and in the decision-making process is crucial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DEDD16-EEA0-9053-E906-7CF1FABB8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MDT, multidisciplinary team. </a:t>
            </a:r>
          </a:p>
          <a:p>
            <a:r>
              <a:rPr lang="en-GB" dirty="0"/>
              <a:t>Irving M, et al. </a:t>
            </a:r>
            <a:r>
              <a:rPr lang="en-GB" dirty="0" err="1"/>
              <a:t>Orphanet</a:t>
            </a:r>
            <a:r>
              <a:rPr lang="en-GB" dirty="0"/>
              <a:t> J Rare Dis 2023;18:219.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16D1DAA-CF8F-2C82-1C30-5088E7176FB8}"/>
              </a:ext>
            </a:extLst>
          </p:cNvPr>
          <p:cNvSpPr/>
          <p:nvPr/>
        </p:nvSpPr>
        <p:spPr>
          <a:xfrm>
            <a:off x="695325" y="1490360"/>
            <a:ext cx="6330100" cy="984250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The decision to proceed to decompression of the </a:t>
            </a:r>
            <a:br>
              <a:rPr lang="en-GB" dirty="0"/>
            </a:br>
            <a:r>
              <a:rPr lang="en-GB" dirty="0"/>
              <a:t>foramen magnum should be made jointly…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66A694-AEF6-F9AF-4D75-83857CEA10A8}"/>
              </a:ext>
            </a:extLst>
          </p:cNvPr>
          <p:cNvSpPr txBox="1"/>
          <p:nvPr/>
        </p:nvSpPr>
        <p:spPr>
          <a:xfrm>
            <a:off x="657527" y="1351609"/>
            <a:ext cx="67518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500" dirty="0">
                <a:solidFill>
                  <a:schemeClr val="bg1"/>
                </a:solidFill>
              </a:rPr>
              <a:t>“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6459F69-22BD-4228-3E07-D60D85CE34C0}"/>
              </a:ext>
            </a:extLst>
          </p:cNvPr>
          <p:cNvSpPr/>
          <p:nvPr/>
        </p:nvSpPr>
        <p:spPr>
          <a:xfrm>
            <a:off x="695325" y="4352612"/>
            <a:ext cx="6330100" cy="98425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 neurosurgeon experienced in ACH,</a:t>
            </a:r>
            <a:br>
              <a:rPr lang="en-GB" dirty="0"/>
            </a:br>
            <a:r>
              <a:rPr lang="en-GB" dirty="0"/>
              <a:t>and the wider multidisciplinary team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B0CBF9F-FB39-26ED-EB40-FB2AB322BE73}"/>
              </a:ext>
            </a:extLst>
          </p:cNvPr>
          <p:cNvSpPr/>
          <p:nvPr/>
        </p:nvSpPr>
        <p:spPr>
          <a:xfrm>
            <a:off x="695325" y="2918264"/>
            <a:ext cx="6330100" cy="98425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by the individual’s family,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FF6D5F-8A83-02C1-9CC5-1EE53AAFC07F}"/>
              </a:ext>
            </a:extLst>
          </p:cNvPr>
          <p:cNvSpPr txBox="1"/>
          <p:nvPr/>
        </p:nvSpPr>
        <p:spPr>
          <a:xfrm rot="10800000">
            <a:off x="6388038" y="3599818"/>
            <a:ext cx="67518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500" dirty="0">
                <a:solidFill>
                  <a:schemeClr val="bg1"/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873736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2571B34-CAF1-9A14-3C38-DDF9613F1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F: Management of Older Patients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17CD23-37C1-818A-D1FF-5F2EBDDFC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0276" y="1449391"/>
            <a:ext cx="4135724" cy="39117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FMS in older children and adults is rare</a:t>
            </a:r>
          </a:p>
          <a:p>
            <a:r>
              <a:rPr lang="en-GB" dirty="0"/>
              <a:t>It is not known how many individuals have previously undetected or untreated FMS</a:t>
            </a:r>
          </a:p>
          <a:p>
            <a:r>
              <a:rPr lang="en-GB" dirty="0"/>
              <a:t>As local protocols are unlikely to exist, individuals should be directed to the MDT and managed per these </a:t>
            </a:r>
            <a:br>
              <a:rPr lang="en-GB" dirty="0"/>
            </a:br>
            <a:r>
              <a:rPr lang="en-GB" dirty="0"/>
              <a:t>guiding principles 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DEDD16-EEA0-9053-E906-7CF1FABB8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FMS, foramen magnum stenosis; MDT, multidisciplinary team. </a:t>
            </a:r>
          </a:p>
          <a:p>
            <a:r>
              <a:rPr lang="en-GB" dirty="0"/>
              <a:t>Irving M, et al. </a:t>
            </a:r>
            <a:r>
              <a:rPr lang="en-GB" dirty="0" err="1"/>
              <a:t>Orphanet</a:t>
            </a:r>
            <a:r>
              <a:rPr lang="en-GB" dirty="0"/>
              <a:t> J Rare Dis 2023;18:219.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47849D9-BCF5-DD9D-24C1-5F00290347D6}"/>
              </a:ext>
            </a:extLst>
          </p:cNvPr>
          <p:cNvSpPr/>
          <p:nvPr/>
        </p:nvSpPr>
        <p:spPr>
          <a:xfrm>
            <a:off x="695325" y="1490360"/>
            <a:ext cx="6330100" cy="984250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Older children and adults with </a:t>
            </a:r>
            <a:br>
              <a:rPr lang="en-GB" dirty="0"/>
            </a:br>
            <a:r>
              <a:rPr lang="en-GB" dirty="0"/>
              <a:t>previously undetected FMS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AC4DFD-EB7F-35A7-44DA-BA668F6BB1A4}"/>
              </a:ext>
            </a:extLst>
          </p:cNvPr>
          <p:cNvSpPr txBox="1"/>
          <p:nvPr/>
        </p:nvSpPr>
        <p:spPr>
          <a:xfrm>
            <a:off x="657527" y="1351609"/>
            <a:ext cx="67518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500" dirty="0">
                <a:solidFill>
                  <a:schemeClr val="bg1"/>
                </a:solidFill>
              </a:rPr>
              <a:t>“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B1DE6ED-EB57-513D-1274-CA086668D5C1}"/>
              </a:ext>
            </a:extLst>
          </p:cNvPr>
          <p:cNvSpPr/>
          <p:nvPr/>
        </p:nvSpPr>
        <p:spPr>
          <a:xfrm>
            <a:off x="695325" y="2918264"/>
            <a:ext cx="6330100" cy="98425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should be managed on an individual basis </a:t>
            </a:r>
            <a:br>
              <a:rPr lang="en-GB" dirty="0"/>
            </a:br>
            <a:r>
              <a:rPr lang="en-GB" dirty="0"/>
              <a:t>by the MDT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5D0D6A-F8B1-0467-5675-46F9760F773B}"/>
              </a:ext>
            </a:extLst>
          </p:cNvPr>
          <p:cNvSpPr txBox="1"/>
          <p:nvPr/>
        </p:nvSpPr>
        <p:spPr>
          <a:xfrm rot="10800000">
            <a:off x="6388038" y="2144507"/>
            <a:ext cx="67518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500" dirty="0">
                <a:solidFill>
                  <a:schemeClr val="bg1"/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8987571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4783</TotalTime>
  <Words>1149</Words>
  <Application>Microsoft Office PowerPoint</Application>
  <PresentationFormat>Widescreen</PresentationFormat>
  <Paragraphs>116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Arial Narrow</vt:lpstr>
      <vt:lpstr>1_Office Theme</vt:lpstr>
      <vt:lpstr>European Achondroplasia Forum  Guiding Principles for the Detection and  Management of Foramen Magnum Stenosis</vt:lpstr>
      <vt:lpstr>Background</vt:lpstr>
      <vt:lpstr>Methods</vt:lpstr>
      <vt:lpstr>A: Routine Clinical Monitoring</vt:lpstr>
      <vt:lpstr>B: Timing of Routine MRI Screening</vt:lpstr>
      <vt:lpstr>C: Referral to Neurosurgery</vt:lpstr>
      <vt:lpstr>D: Assessment to Inform Decompression</vt:lpstr>
      <vt:lpstr>E: Joint Decision Making</vt:lpstr>
      <vt:lpstr>F: Management of Older Patients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ACH_Irving July23</dc:title>
  <dc:creator>Tim Venables</dc:creator>
  <cp:lastModifiedBy>Aifan Shani</cp:lastModifiedBy>
  <cp:revision>218</cp:revision>
  <dcterms:created xsi:type="dcterms:W3CDTF">2021-09-21T16:24:04Z</dcterms:created>
  <dcterms:modified xsi:type="dcterms:W3CDTF">2023-10-06T12:00:05Z</dcterms:modified>
</cp:coreProperties>
</file>