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2" r:id="rId6"/>
    <p:sldId id="263" r:id="rId7"/>
    <p:sldId id="267" r:id="rId8"/>
    <p:sldId id="264" r:id="rId9"/>
    <p:sldId id="269" r:id="rId10"/>
    <p:sldId id="265" r:id="rId11"/>
    <p:sldId id="266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06" userDrawn="1">
          <p15:clr>
            <a:srgbClr val="A4A3A4"/>
          </p15:clr>
        </p15:guide>
        <p15:guide id="2" pos="7333" userDrawn="1">
          <p15:clr>
            <a:srgbClr val="A4A3A4"/>
          </p15:clr>
        </p15:guide>
        <p15:guide id="3" orient="horz" pos="3113" userDrawn="1">
          <p15:clr>
            <a:srgbClr val="A4A3A4"/>
          </p15:clr>
        </p15:guide>
        <p15:guide id="4" orient="horz" pos="1185" userDrawn="1">
          <p15:clr>
            <a:srgbClr val="A4A3A4"/>
          </p15:clr>
        </p15:guide>
        <p15:guide id="5" pos="574" userDrawn="1">
          <p15:clr>
            <a:srgbClr val="A4A3A4"/>
          </p15:clr>
        </p15:guide>
        <p15:guide id="6" pos="395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029413A-4934-0280-200B-1D7D329410DA}" name="Praveen Abraham" initials="PA" userId="S::Praveen.Abraham@elmgroupltd.com::ec62dcbb-7d88-417f-a160-6b5909159534" providerId="AD"/>
  <p188:author id="{3CCFB29E-2070-7790-00A7-E11B2D7CE010}" name="Marie Farrow" initials="MF" userId="395651ff28d4452c" providerId="Windows Live"/>
  <p188:author id="{2C6881F9-48E8-FFB9-2D5F-1A973C795183}" name="Martin Lennon" initials="ML" userId="Martin Lennon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 Venables" initials="TV" lastIdx="10" clrIdx="0">
    <p:extLst>
      <p:ext uri="{19B8F6BF-5375-455C-9EA6-DF929625EA0E}">
        <p15:presenceInfo xmlns:p15="http://schemas.microsoft.com/office/powerpoint/2012/main" userId="S::Tim.Venables@elmgroupltd.com::4da54266-e6ed-48f9-86fc-5a09902e13e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EF1"/>
    <a:srgbClr val="2E75B6"/>
    <a:srgbClr val="9DC3E6"/>
    <a:srgbClr val="002060"/>
    <a:srgbClr val="FFFFFF"/>
    <a:srgbClr val="7F8FAF"/>
    <a:srgbClr val="CEE0F2"/>
    <a:srgbClr val="CEDAE2"/>
    <a:srgbClr val="F0F0F0"/>
    <a:srgbClr val="368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5260" autoAdjust="0"/>
  </p:normalViewPr>
  <p:slideViewPr>
    <p:cSldViewPr snapToGrid="0">
      <p:cViewPr varScale="1">
        <p:scale>
          <a:sx n="108" d="100"/>
          <a:sy n="108" d="100"/>
        </p:scale>
        <p:origin x="642" y="102"/>
      </p:cViewPr>
      <p:guideLst>
        <p:guide orient="horz" pos="3906"/>
        <p:guide pos="7333"/>
        <p:guide orient="horz" pos="3113"/>
        <p:guide orient="horz" pos="1185"/>
        <p:guide pos="574"/>
        <p:guide pos="395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383C3-8DD3-40C8-B634-04BCC9D9A4F8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3A26E-59DE-4D9E-BEF4-218131A293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97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3A26E-59DE-4D9E-BEF4-218131A293B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979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3089AC84-D67B-4931-A905-51D5C798DADE}"/>
              </a:ext>
            </a:extLst>
          </p:cNvPr>
          <p:cNvSpPr/>
          <p:nvPr userDrawn="1"/>
        </p:nvSpPr>
        <p:spPr>
          <a:xfrm rot="16200000">
            <a:off x="5240156" y="-271645"/>
            <a:ext cx="1016363" cy="11496676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104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C2C8-5923-4145-B7BF-377502DCE64D}"/>
              </a:ext>
            </a:extLst>
          </p:cNvPr>
          <p:cNvSpPr/>
          <p:nvPr userDrawn="1"/>
        </p:nvSpPr>
        <p:spPr>
          <a:xfrm>
            <a:off x="0" y="873125"/>
            <a:ext cx="11496675" cy="4669642"/>
          </a:xfrm>
          <a:prstGeom prst="rect">
            <a:avLst/>
          </a:prstGeom>
          <a:solidFill>
            <a:srgbClr val="104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325" y="1122363"/>
            <a:ext cx="10801350" cy="158093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ctr">
              <a:buFont typeface="Arial" panose="020B0604020202020204" pitchFamily="34" charset="0"/>
              <a:buNone/>
              <a:defRPr lang="en-GB" sz="36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MS PGothic" panose="020B0600070205080204" pitchFamily="34" charset="-128"/>
                <a:cs typeface="MS PGothic" charset="0"/>
              </a:defRPr>
            </a:lvl1pPr>
          </a:lstStyle>
          <a:p>
            <a:pPr lvl="0" algn="ctr" fontAlgn="base">
              <a:spcAft>
                <a:spcPct val="0"/>
              </a:spcAft>
            </a:pPr>
            <a:r>
              <a:rPr lang="en-US" noProof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325" y="2956142"/>
            <a:ext cx="10801350" cy="230165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None/>
              <a:defRPr lang="en-GB" sz="2400" b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marL="228600" lvl="0" indent="-228600" algn="ctr" fontAlgn="base">
              <a:spcBef>
                <a:spcPts val="300"/>
              </a:spcBef>
              <a:spcAft>
                <a:spcPct val="0"/>
              </a:spcAft>
            </a:pPr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90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: Two content 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4800" y="1449389"/>
            <a:ext cx="5315303" cy="40765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449388"/>
            <a:ext cx="5315303" cy="4076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8527B6A1-FF86-4E52-A2CB-F853530A52B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5562599"/>
            <a:ext cx="12192000" cy="642849"/>
          </a:xfrm>
          <a:solidFill>
            <a:schemeClr val="accent4"/>
          </a:solidFill>
          <a:ln>
            <a:noFill/>
          </a:ln>
        </p:spPr>
        <p:txBody>
          <a:bodyPr lIns="720000" rIns="720000" anchor="ctr">
            <a:normAutofit/>
          </a:bodyPr>
          <a:lstStyle>
            <a:lvl1pPr marL="0" indent="0" algn="ctr">
              <a:buNone/>
              <a:defRPr sz="17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algn="ctr">
              <a:lnSpc>
                <a:spcPts val="176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 userDrawn="1">
          <p15:clr>
            <a:srgbClr val="FBAE40"/>
          </p15:clr>
        </p15:guide>
        <p15:guide id="2" orient="horz" pos="349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8: Two content unequal L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4800" y="1449388"/>
            <a:ext cx="8100000" cy="4535487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5270" y="1449388"/>
            <a:ext cx="2520000" cy="4535487"/>
          </a:xfrm>
        </p:spPr>
        <p:txBody>
          <a:bodyPr/>
          <a:lstStyle>
            <a:lvl3pPr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706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9: Two content unequal R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4800" y="1449388"/>
            <a:ext cx="2520000" cy="45354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97703" y="1449388"/>
            <a:ext cx="8100000" cy="45354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741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: Two content sub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75" y="360000"/>
            <a:ext cx="10800000" cy="1008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000" y="1476000"/>
            <a:ext cx="5220000" cy="568761"/>
          </a:xfrm>
          <a:solidFill>
            <a:schemeClr val="accent4"/>
          </a:solidFill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6000" y="2104373"/>
            <a:ext cx="5220000" cy="3943627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6975" y="1476000"/>
            <a:ext cx="5220000" cy="568761"/>
          </a:xfrm>
          <a:solidFill>
            <a:schemeClr val="accent4"/>
          </a:solidFill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6975" y="2104373"/>
            <a:ext cx="5220000" cy="3943627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673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0: Two content sub heads 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75" y="360000"/>
            <a:ext cx="10800000" cy="1008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000" y="1476000"/>
            <a:ext cx="5220000" cy="568761"/>
          </a:xfrm>
          <a:solidFill>
            <a:schemeClr val="accent4"/>
          </a:solidFill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6000" y="2104373"/>
            <a:ext cx="5220000" cy="3421611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6975" y="1476000"/>
            <a:ext cx="5220000" cy="568761"/>
          </a:xfrm>
          <a:solidFill>
            <a:schemeClr val="accent4"/>
          </a:solidFill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6975" y="2104373"/>
            <a:ext cx="5220000" cy="3421611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61F773C-490F-4518-92C7-8A13F0BD74C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5562599"/>
            <a:ext cx="12192000" cy="642849"/>
          </a:xfrm>
          <a:solidFill>
            <a:schemeClr val="accent4"/>
          </a:solidFill>
          <a:ln>
            <a:noFill/>
          </a:ln>
        </p:spPr>
        <p:txBody>
          <a:bodyPr lIns="720000" rIns="720000" anchor="ctr">
            <a:normAutofit/>
          </a:bodyPr>
          <a:lstStyle>
            <a:lvl1pPr marL="0" indent="0" algn="ctr">
              <a:buNone/>
              <a:defRPr sz="17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algn="ctr">
              <a:lnSpc>
                <a:spcPts val="176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56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 userDrawn="1">
          <p15:clr>
            <a:srgbClr val="FBAE40"/>
          </p15:clr>
        </p15:guide>
        <p15:guide id="2" orient="horz" pos="349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294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278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3: Side 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11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00" y="360000"/>
            <a:ext cx="10800000" cy="1008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00" y="1449390"/>
            <a:ext cx="10800000" cy="4535486"/>
          </a:xfrm>
        </p:spPr>
        <p:txBody>
          <a:bodyPr/>
          <a:lstStyle>
            <a:lvl2pPr marL="893763" indent="-436563">
              <a:defRPr/>
            </a:lvl2pPr>
            <a:lvl3pPr marL="1252538" indent="-358775">
              <a:defRPr/>
            </a:lvl3pPr>
            <a:lvl4pPr marL="1609725" indent="-357188">
              <a:defRPr/>
            </a:lvl4pPr>
            <a:lvl5pPr marL="1978025" indent="-368300"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37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: Content 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00" y="360000"/>
            <a:ext cx="10800000" cy="1008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00" y="1449391"/>
            <a:ext cx="10800000" cy="3911741"/>
          </a:xfrm>
        </p:spPr>
        <p:txBody>
          <a:bodyPr/>
          <a:lstStyle>
            <a:lvl2pPr marL="893763" indent="-436563">
              <a:defRPr/>
            </a:lvl2pPr>
            <a:lvl3pPr marL="1252538" indent="-338138">
              <a:defRPr/>
            </a:lvl3pPr>
            <a:lvl4pPr marL="1609725" indent="-357188">
              <a:defRPr/>
            </a:lvl4pPr>
            <a:lvl5pPr marL="1978025" indent="-368300"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4497" y="6205448"/>
            <a:ext cx="9031665" cy="50804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1686E064-BC66-40F5-BFC0-A711EFDB1A2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5562599"/>
            <a:ext cx="12192000" cy="642849"/>
          </a:xfrm>
          <a:solidFill>
            <a:schemeClr val="accent4"/>
          </a:solidFill>
          <a:ln>
            <a:noFill/>
          </a:ln>
        </p:spPr>
        <p:txBody>
          <a:bodyPr lIns="720000" rIns="720000" anchor="ctr">
            <a:normAutofit/>
          </a:bodyPr>
          <a:lstStyle>
            <a:lvl1pPr marL="0" indent="0" algn="ctr">
              <a:buNone/>
              <a:defRPr sz="17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algn="ctr">
              <a:lnSpc>
                <a:spcPts val="176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198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: Content 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00" y="360000"/>
            <a:ext cx="10800000" cy="1008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00" y="1821973"/>
            <a:ext cx="5316493" cy="1387082"/>
          </a:xfrm>
          <a:solidFill>
            <a:schemeClr val="bg2">
              <a:lumMod val="95000"/>
            </a:schemeClr>
          </a:solidFill>
        </p:spPr>
        <p:txBody>
          <a:bodyPr>
            <a:noAutofit/>
          </a:bodyPr>
          <a:lstStyle>
            <a:lvl1pPr marL="269875" indent="-269875">
              <a:defRPr sz="1600"/>
            </a:lvl1pPr>
            <a:lvl2pPr marL="539750" indent="-182563">
              <a:defRPr sz="1400"/>
            </a:lvl2pPr>
            <a:lvl3pPr marL="1252538" indent="-338138">
              <a:defRPr sz="1200"/>
            </a:lvl3pPr>
            <a:lvl4pPr marL="1609725" indent="-357188">
              <a:defRPr sz="1100"/>
            </a:lvl4pPr>
            <a:lvl5pPr marL="1978025" indent="-368300">
              <a:defRPr sz="11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1B4FB4-B67D-40B7-8D61-AB50131823E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10614" y="1821972"/>
            <a:ext cx="5316493" cy="3457749"/>
          </a:xfrm>
        </p:spPr>
        <p:txBody>
          <a:bodyPr>
            <a:normAutofit/>
          </a:bodyPr>
          <a:lstStyle>
            <a:lvl1pPr marL="269875" indent="-269875">
              <a:defRPr sz="1600"/>
            </a:lvl1pPr>
            <a:lvl2pPr marL="627063" indent="-269875">
              <a:defRPr sz="1400"/>
            </a:lvl2pPr>
            <a:lvl3pPr marL="1252538" indent="-338138">
              <a:defRPr/>
            </a:lvl3pPr>
            <a:lvl4pPr marL="1609725" indent="-357188">
              <a:defRPr/>
            </a:lvl4pPr>
            <a:lvl5pPr marL="1978025" indent="-368300"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680B48-64C1-4C7A-BDD3-20741909094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96000" y="3648946"/>
            <a:ext cx="5316493" cy="1630775"/>
          </a:xfrm>
          <a:solidFill>
            <a:schemeClr val="bg2">
              <a:lumMod val="95000"/>
            </a:schemeClr>
          </a:solidFill>
        </p:spPr>
        <p:txBody>
          <a:bodyPr>
            <a:noAutofit/>
          </a:bodyPr>
          <a:lstStyle>
            <a:lvl1pPr marL="269875" indent="-269875">
              <a:defRPr sz="1600"/>
            </a:lvl1pPr>
            <a:lvl2pPr marL="539750" indent="-182563">
              <a:defRPr sz="1400"/>
            </a:lvl2pPr>
            <a:lvl3pPr marL="1252538" indent="-338138">
              <a:defRPr sz="1200"/>
            </a:lvl3pPr>
            <a:lvl4pPr marL="1609725" indent="-357188">
              <a:defRPr sz="1100"/>
            </a:lvl4pPr>
            <a:lvl5pPr marL="1978025" indent="-368300">
              <a:defRPr sz="11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ADF789-4EE2-4853-8391-3328294626B7}"/>
              </a:ext>
            </a:extLst>
          </p:cNvPr>
          <p:cNvSpPr txBox="1"/>
          <p:nvPr userDrawn="1"/>
        </p:nvSpPr>
        <p:spPr>
          <a:xfrm>
            <a:off x="704497" y="1452641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  <a:latin typeface="+mj-lt"/>
              </a:rPr>
              <a:t>Background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C38A1F-A2C9-4AFE-9A41-3328FC2CD48E}"/>
              </a:ext>
            </a:extLst>
          </p:cNvPr>
          <p:cNvSpPr txBox="1"/>
          <p:nvPr userDrawn="1"/>
        </p:nvSpPr>
        <p:spPr>
          <a:xfrm>
            <a:off x="704497" y="3292368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  <a:latin typeface="+mj-lt"/>
              </a:rPr>
              <a:t>Methods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9720B6-AE97-4A3D-9CAC-4142DA93FA58}"/>
              </a:ext>
            </a:extLst>
          </p:cNvPr>
          <p:cNvSpPr txBox="1"/>
          <p:nvPr userDrawn="1"/>
        </p:nvSpPr>
        <p:spPr>
          <a:xfrm>
            <a:off x="6129403" y="1444834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  <a:latin typeface="+mj-lt"/>
              </a:rPr>
              <a:t>Results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8D5A0B99-CE00-4F55-A1AE-1FCD7C7FF5C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5562599"/>
            <a:ext cx="12192000" cy="642849"/>
          </a:xfrm>
          <a:solidFill>
            <a:schemeClr val="accent4"/>
          </a:solidFill>
          <a:ln>
            <a:noFill/>
          </a:ln>
        </p:spPr>
        <p:txBody>
          <a:bodyPr lIns="720000" rIns="720000" anchor="ctr">
            <a:normAutofit/>
          </a:bodyPr>
          <a:lstStyle>
            <a:lvl1pPr marL="0" indent="0" algn="ctr">
              <a:buNone/>
              <a:defRPr sz="17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algn="ctr">
              <a:lnSpc>
                <a:spcPts val="176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: Visual 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00" y="360000"/>
            <a:ext cx="10800000" cy="1008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4497" y="6205448"/>
            <a:ext cx="9031665" cy="50804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874F5665-D5C0-461A-BFF4-A163280A6A4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5562599"/>
            <a:ext cx="12192000" cy="642849"/>
          </a:xfrm>
          <a:solidFill>
            <a:schemeClr val="accent4"/>
          </a:solidFill>
          <a:ln>
            <a:noFill/>
          </a:ln>
        </p:spPr>
        <p:txBody>
          <a:bodyPr lIns="720000" rIns="720000" anchor="ctr">
            <a:normAutofit/>
          </a:bodyPr>
          <a:lstStyle>
            <a:lvl1pPr marL="0" indent="0" algn="ctr">
              <a:buNone/>
              <a:defRPr sz="17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algn="ctr">
              <a:lnSpc>
                <a:spcPts val="176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9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: Offset content R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5711" y="1449388"/>
            <a:ext cx="8100000" cy="4535487"/>
          </a:xfrm>
        </p:spPr>
        <p:txBody>
          <a:bodyPr/>
          <a:lstStyle>
            <a:lvl2pPr marL="893763" indent="-436563">
              <a:defRPr/>
            </a:lvl2pPr>
            <a:lvl3pPr marL="1252538" indent="-338138">
              <a:defRPr/>
            </a:lvl3pPr>
            <a:lvl4pPr marL="1609725" indent="-357188">
              <a:defRPr/>
            </a:lvl4pPr>
            <a:lvl5pPr marL="1978025" indent="-368300"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0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: Offset content L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800" y="1449388"/>
            <a:ext cx="8100000" cy="4535487"/>
          </a:xfrm>
        </p:spPr>
        <p:txBody>
          <a:bodyPr/>
          <a:lstStyle>
            <a:lvl1pPr marL="357188" indent="-357188">
              <a:buClr>
                <a:schemeClr val="accent3"/>
              </a:buClr>
              <a:buFont typeface="Arial" panose="020B0604020202020204" pitchFamily="34" charset="0"/>
              <a:buChar char="►"/>
              <a:defRPr/>
            </a:lvl1pPr>
            <a:lvl2pPr marL="893763" indent="-436563">
              <a:buClr>
                <a:schemeClr val="accent3"/>
              </a:buClr>
              <a:buFont typeface="Arial" panose="020B0604020202020204" pitchFamily="34" charset="0"/>
              <a:buChar char="ꟷ"/>
              <a:defRPr/>
            </a:lvl2pPr>
            <a:lvl3pPr marL="1252538" indent="-338138">
              <a:buClr>
                <a:schemeClr val="accent3"/>
              </a:buClr>
              <a:buFont typeface="Arial" panose="020B0604020202020204" pitchFamily="34" charset="0"/>
              <a:buChar char="ꟷ"/>
              <a:defRPr/>
            </a:lvl3pPr>
            <a:lvl4pPr marL="1789113" indent="-417513">
              <a:buClr>
                <a:schemeClr val="accent3"/>
              </a:buClr>
              <a:buFont typeface="Arial" panose="020B0604020202020204" pitchFamily="34" charset="0"/>
              <a:buChar char="ꟷ"/>
              <a:defRPr/>
            </a:lvl4pPr>
            <a:lvl5pPr marL="2157413" indent="-328613">
              <a:buClr>
                <a:schemeClr val="accent3"/>
              </a:buClr>
              <a:buFont typeface="Arial" panose="020B0604020202020204" pitchFamily="34" charset="0"/>
              <a:buChar char="ꟷ"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4849" y="6311901"/>
            <a:ext cx="8522617" cy="3528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8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: 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615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: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4800" y="1449388"/>
            <a:ext cx="5315303" cy="45354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449388"/>
            <a:ext cx="5315303" cy="4535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78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8A203C68-0475-491F-B992-E8F4B142ACA1}"/>
              </a:ext>
            </a:extLst>
          </p:cNvPr>
          <p:cNvSpPr/>
          <p:nvPr userDrawn="1"/>
        </p:nvSpPr>
        <p:spPr>
          <a:xfrm rot="16200000">
            <a:off x="5240156" y="-4880156"/>
            <a:ext cx="1016363" cy="11496676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6000" y="360000"/>
            <a:ext cx="10800000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000" y="1449389"/>
            <a:ext cx="10800000" cy="4535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4497" y="6131861"/>
            <a:ext cx="9031665" cy="5816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125D1A-1993-403F-9F42-9CE20DB5C8B0}"/>
              </a:ext>
            </a:extLst>
          </p:cNvPr>
          <p:cNvSpPr/>
          <p:nvPr userDrawn="1"/>
        </p:nvSpPr>
        <p:spPr>
          <a:xfrm>
            <a:off x="-1" y="243741"/>
            <a:ext cx="10352763" cy="1240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CEBB8A9-47B4-425D-81D2-94A32DD652F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162" y="6262255"/>
            <a:ext cx="1759838" cy="45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9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6" r:id="rId10"/>
    <p:sldLayoutId id="2147483670" r:id="rId11"/>
    <p:sldLayoutId id="2147483671" r:id="rId12"/>
    <p:sldLayoutId id="2147483672" r:id="rId13"/>
    <p:sldLayoutId id="2147483677" r:id="rId14"/>
    <p:sldLayoutId id="2147483673" r:id="rId15"/>
    <p:sldLayoutId id="2147483674" r:id="rId16"/>
    <p:sldLayoutId id="2147483675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dirty="0">
          <a:solidFill>
            <a:schemeClr val="bg2"/>
          </a:solidFill>
          <a:latin typeface="+mj-lt"/>
          <a:ea typeface="MS PGothic" panose="020B0600070205080204" pitchFamily="34" charset="-128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►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893763" indent="-436563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ꟷ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252538" indent="-338138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ꟷ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9725" indent="-357188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ꟷ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157413" indent="-328613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ꟷ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78">
          <p15:clr>
            <a:srgbClr val="F26B43"/>
          </p15:clr>
        </p15:guide>
        <p15:guide id="2" pos="3840">
          <p15:clr>
            <a:srgbClr val="F26B43"/>
          </p15:clr>
        </p15:guide>
        <p15:guide id="3" pos="438">
          <p15:clr>
            <a:srgbClr val="F26B43"/>
          </p15:clr>
        </p15:guide>
        <p15:guide id="4" pos="7242">
          <p15:clr>
            <a:srgbClr val="F26B43"/>
          </p15:clr>
        </p15:guide>
        <p15:guide id="5" orient="horz" pos="913">
          <p15:clr>
            <a:srgbClr val="F26B43"/>
          </p15:clr>
        </p15:guide>
        <p15:guide id="6" orient="horz" pos="232">
          <p15:clr>
            <a:srgbClr val="F26B43"/>
          </p15:clr>
        </p15:guide>
        <p15:guide id="7" orient="horz" pos="3770">
          <p15:clr>
            <a:srgbClr val="F26B43"/>
          </p15:clr>
        </p15:guide>
        <p15:guide id="8" orient="horz" pos="86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B65E5-9D3D-45A1-A7DF-644CC28723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Growth in Achondroplasia Including Stature, Weight, Weight‑for‑Height and Head Circumference From CLARITY: Achondroplasia Natural History Study – A Multi‑</a:t>
            </a:r>
            <a:r>
              <a:rPr lang="en-GB" dirty="0" err="1"/>
              <a:t>center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Retrospective Cohort Study of Achondroplasia in the 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958E0A-BFCC-409A-BD11-1BD268BB0C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Adapted from Hoover‑Fong JE, Schulze KJ, </a:t>
            </a:r>
            <a:r>
              <a:rPr lang="en-GB" dirty="0" err="1"/>
              <a:t>Alade</a:t>
            </a:r>
            <a:r>
              <a:rPr lang="en-GB" dirty="0"/>
              <a:t> AY, </a:t>
            </a:r>
            <a:r>
              <a:rPr lang="en-GB" dirty="0" err="1"/>
              <a:t>Bober</a:t>
            </a:r>
            <a:r>
              <a:rPr lang="en-GB" dirty="0"/>
              <a:t> MB, Gough E, Hashmi SS, </a:t>
            </a:r>
            <a:br>
              <a:rPr lang="en-GB" dirty="0"/>
            </a:br>
            <a:r>
              <a:rPr lang="en-GB" dirty="0"/>
              <a:t>Hecht JT, </a:t>
            </a:r>
            <a:r>
              <a:rPr lang="en-GB" dirty="0" err="1"/>
              <a:t>Legare</a:t>
            </a:r>
            <a:r>
              <a:rPr lang="en-GB" dirty="0"/>
              <a:t> JM, Little ME, </a:t>
            </a:r>
            <a:r>
              <a:rPr lang="en-GB" dirty="0" err="1"/>
              <a:t>Modaff</a:t>
            </a:r>
            <a:r>
              <a:rPr lang="en-GB" dirty="0"/>
              <a:t> P, Pauli RM, Rodriguez‑</a:t>
            </a:r>
            <a:r>
              <a:rPr lang="en-GB" dirty="0" err="1"/>
              <a:t>Buritica</a:t>
            </a:r>
            <a:r>
              <a:rPr lang="en-GB" dirty="0"/>
              <a:t> DF, </a:t>
            </a:r>
            <a:br>
              <a:rPr lang="en-GB" dirty="0"/>
            </a:br>
            <a:r>
              <a:rPr lang="en-GB" dirty="0"/>
              <a:t>Serna ME, </a:t>
            </a:r>
            <a:r>
              <a:rPr lang="en-GB" dirty="0" err="1"/>
              <a:t>Smid</a:t>
            </a:r>
            <a:r>
              <a:rPr lang="en-GB" dirty="0"/>
              <a:t> C, Liu C, </a:t>
            </a:r>
            <a:r>
              <a:rPr lang="en-GB" dirty="0" err="1"/>
              <a:t>McGready</a:t>
            </a:r>
            <a:r>
              <a:rPr lang="en-GB" dirty="0"/>
              <a:t> J</a:t>
            </a:r>
          </a:p>
          <a:p>
            <a:r>
              <a:rPr lang="en-GB" dirty="0" err="1"/>
              <a:t>Orphanet</a:t>
            </a:r>
            <a:r>
              <a:rPr lang="en-GB" dirty="0"/>
              <a:t> J Rare Dis 2021;16(1):522 </a:t>
            </a:r>
          </a:p>
          <a:p>
            <a:r>
              <a:rPr lang="en-GB" dirty="0" err="1"/>
              <a:t>doi</a:t>
            </a:r>
            <a:r>
              <a:rPr lang="en-GB" dirty="0"/>
              <a:t>: 10.1186/s13023-021-02141-4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C3EF15-A522-4446-8227-D72877616A7E}"/>
              </a:ext>
            </a:extLst>
          </p:cNvPr>
          <p:cNvSpPr txBox="1"/>
          <p:nvPr/>
        </p:nvSpPr>
        <p:spPr>
          <a:xfrm>
            <a:off x="2527143" y="6134044"/>
            <a:ext cx="41276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GB" sz="11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Achondroplasia.expert is organized and funded by BioMarin. This material has been developed in conjunction with the Achondroplasia.expert Editorial Committee.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7EB630-E24D-4005-8D1F-5613B5871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6312114"/>
            <a:ext cx="1669349" cy="2440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61B74D-3309-4323-8873-F4D8FE06F0F8}"/>
              </a:ext>
            </a:extLst>
          </p:cNvPr>
          <p:cNvSpPr txBox="1"/>
          <p:nvPr/>
        </p:nvSpPr>
        <p:spPr>
          <a:xfrm>
            <a:off x="5537200" y="6105637"/>
            <a:ext cx="4127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457200"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Healthcare Professionals Only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2022 BioMarin International Ltd.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Rights Reserved. EU-ACH-00375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/22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390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BBAE8-EFD0-4C8D-AECF-1C7EF7B4A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Weight Versus Height by Age Group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78F033-E0B9-4C9F-9B00-81C0ECECC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Hoover‑Fong JE, et al. </a:t>
            </a:r>
            <a:r>
              <a:rPr lang="en-GB" dirty="0" err="1"/>
              <a:t>Orphanet</a:t>
            </a:r>
            <a:r>
              <a:rPr lang="en-GB" dirty="0"/>
              <a:t> J Rare Dis 2021;16(1):522.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B4AC28-4F6B-4962-9907-86295D2D5C0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GB" dirty="0"/>
              <a:t>These novel weight-for-height curves are divided into 3 groups based on height </a:t>
            </a:r>
            <a:br>
              <a:rPr lang="en-GB" dirty="0"/>
            </a:br>
            <a:r>
              <a:rPr lang="en-GB" dirty="0"/>
              <a:t>to allow for optimal resolution for clinical use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6BE362-6204-4765-99FC-39D832253E4E}"/>
              </a:ext>
            </a:extLst>
          </p:cNvPr>
          <p:cNvSpPr/>
          <p:nvPr/>
        </p:nvSpPr>
        <p:spPr>
          <a:xfrm>
            <a:off x="704497" y="1449388"/>
            <a:ext cx="1027711" cy="33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/>
              <a:t>Males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37D45C-A747-4A25-B834-85DF62525420}"/>
              </a:ext>
            </a:extLst>
          </p:cNvPr>
          <p:cNvSpPr/>
          <p:nvPr/>
        </p:nvSpPr>
        <p:spPr>
          <a:xfrm>
            <a:off x="6102610" y="1463186"/>
            <a:ext cx="1027711" cy="33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/>
              <a:t>Females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F9318A-43FE-4A91-B63A-A22930005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15" y="1881188"/>
            <a:ext cx="5272024" cy="32441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5A8908-9A22-482F-9EE0-5D95C66A00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594"/>
          <a:stretch/>
        </p:blipFill>
        <p:spPr>
          <a:xfrm>
            <a:off x="5975866" y="1854994"/>
            <a:ext cx="5370019" cy="3331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24BCD5-920D-4161-AF15-D258BBB39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9686" y="2473285"/>
            <a:ext cx="546758" cy="6604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E6E0D1-0847-4146-8A1C-E62EB7534DB8}"/>
              </a:ext>
            </a:extLst>
          </p:cNvPr>
          <p:cNvSpPr txBox="1"/>
          <p:nvPr/>
        </p:nvSpPr>
        <p:spPr>
          <a:xfrm>
            <a:off x="8511400" y="5061512"/>
            <a:ext cx="534121" cy="1692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500" b="1" dirty="0"/>
              <a:t>Height (cm)</a:t>
            </a:r>
          </a:p>
        </p:txBody>
      </p:sp>
    </p:spTree>
    <p:extLst>
      <p:ext uri="{BB962C8B-B14F-4D97-AF65-F5344CB8AC3E}">
        <p14:creationId xmlns:p14="http://schemas.microsoft.com/office/powerpoint/2010/main" val="631881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BBAE8-EFD0-4C8D-AECF-1C7EF7B4A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Head Circumference for Age in ACH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78F033-E0B9-4C9F-9B00-81C0ECECC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Head circumference-for-age from birth through 5 years for children with ACH, 5th, 25th, 50th, 75th and 95th percentiles. </a:t>
            </a:r>
          </a:p>
          <a:p>
            <a:r>
              <a:rPr lang="en-GB" dirty="0"/>
              <a:t>ACH, achondroplasia. </a:t>
            </a:r>
          </a:p>
          <a:p>
            <a:r>
              <a:rPr lang="en-GB" dirty="0"/>
              <a:t>Hoover‑Fong JE, et al. </a:t>
            </a:r>
            <a:r>
              <a:rPr lang="en-GB" dirty="0" err="1"/>
              <a:t>Orphanet</a:t>
            </a:r>
            <a:r>
              <a:rPr lang="en-GB" dirty="0"/>
              <a:t> J Rare Dis 2021;16(1):522.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B4AC28-4F6B-4962-9907-86295D2D5C0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In this ACH cohort, there is minimal head circumference growth after 3 years of age. 90% of median head circumference for 5-year-olds is achieved at 13 months of age for males, and 12 months for females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F30369-2F7B-470A-8BBD-C31ADC7F1C2D}"/>
              </a:ext>
            </a:extLst>
          </p:cNvPr>
          <p:cNvSpPr/>
          <p:nvPr/>
        </p:nvSpPr>
        <p:spPr>
          <a:xfrm>
            <a:off x="704497" y="1449388"/>
            <a:ext cx="1791475" cy="33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/>
              <a:t>Males 0–5 years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FAB649-E64F-49E9-830C-F0BB2F6C7DE5}"/>
              </a:ext>
            </a:extLst>
          </p:cNvPr>
          <p:cNvSpPr/>
          <p:nvPr/>
        </p:nvSpPr>
        <p:spPr>
          <a:xfrm>
            <a:off x="6424577" y="1463186"/>
            <a:ext cx="1791475" cy="33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/>
              <a:t>Females 0–5 years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022B72-CAA7-43F1-B2DF-57ABA012C5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26"/>
          <a:stretch/>
        </p:blipFill>
        <p:spPr>
          <a:xfrm>
            <a:off x="6246221" y="1885374"/>
            <a:ext cx="5561080" cy="25983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6DB719-F8DA-4515-B6AE-0F43A51A36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465"/>
          <a:stretch/>
        </p:blipFill>
        <p:spPr>
          <a:xfrm>
            <a:off x="446974" y="1885374"/>
            <a:ext cx="5649026" cy="25983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8738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BBAE8-EFD0-4C8D-AECF-1C7EF7B4A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C132C-1902-4F6F-A7B3-088D0841D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Data from CLARITY were used to construct new curves for length/height-for-age, </a:t>
            </a:r>
            <a:br>
              <a:rPr lang="en-GB" dirty="0"/>
            </a:br>
            <a:r>
              <a:rPr lang="en-GB" dirty="0"/>
              <a:t>weight-for-age, head circumference-for-age, and weight-for-height in patients with ACH</a:t>
            </a:r>
          </a:p>
          <a:p>
            <a:pPr lvl="1"/>
            <a:r>
              <a:rPr lang="en-GB" dirty="0"/>
              <a:t>ACH-specific growth curves are essential for clinical care of growing infants and children with this condition</a:t>
            </a:r>
          </a:p>
          <a:p>
            <a:pPr lvl="1"/>
            <a:r>
              <a:rPr lang="en-GB" dirty="0"/>
              <a:t>In an effort to provide prescriptive, rather than purely descriptive, references for weight in this population, extreme values were omitted from the weight-for-age and weight-for-height curves</a:t>
            </a:r>
          </a:p>
          <a:p>
            <a:r>
              <a:rPr lang="en-GB" dirty="0"/>
              <a:t>Mean and SD values of weight, stature and head circumference in a tabular form at 1 month intervals from birth through 18 years are offered for the first time for clinical and research applications</a:t>
            </a:r>
          </a:p>
          <a:p>
            <a:r>
              <a:rPr lang="en-GB" dirty="0"/>
              <a:t>New weight-for-stature charts may help improve guidance in a population prone to obesity</a:t>
            </a:r>
          </a:p>
          <a:p>
            <a:r>
              <a:rPr lang="en-GB" dirty="0"/>
              <a:t>This cohort may be studied with other global populations (Europe, Argentina, Australia, Japan) to gain further insight into environmental or ethnic influences on growth</a:t>
            </a:r>
          </a:p>
          <a:p>
            <a:r>
              <a:rPr lang="en-GB" dirty="0"/>
              <a:t>The cohort may also be contrasted to individuals and populations who undergo novel therapies and interventions to ascertain the effect of those treatments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78F033-E0B9-4C9F-9B00-81C0ECECC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ACH, achondroplasia; SD, standard deviation. </a:t>
            </a:r>
          </a:p>
          <a:p>
            <a:r>
              <a:rPr lang="en-GB" dirty="0"/>
              <a:t>Hoover‑Fong JE, et al. </a:t>
            </a:r>
            <a:r>
              <a:rPr lang="en-GB" dirty="0" err="1"/>
              <a:t>Orphanet</a:t>
            </a:r>
            <a:r>
              <a:rPr lang="en-GB" dirty="0"/>
              <a:t> J Rare Dis 2021;16(1):522.</a:t>
            </a:r>
          </a:p>
        </p:txBody>
      </p:sp>
    </p:spTree>
    <p:extLst>
      <p:ext uri="{BB962C8B-B14F-4D97-AF65-F5344CB8AC3E}">
        <p14:creationId xmlns:p14="http://schemas.microsoft.com/office/powerpoint/2010/main" val="3862178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BBAE8-EFD0-4C8D-AECF-1C7EF7B4A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C132C-1902-4F6F-A7B3-088D0841D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ACH is the most common genetic skeletal disorder causing disproportionate short stature</a:t>
            </a:r>
          </a:p>
          <a:p>
            <a:r>
              <a:rPr lang="en-GB" dirty="0"/>
              <a:t>Common features include spinal stenosis, midface retrusion, macrocephaly, and a generalized </a:t>
            </a:r>
            <a:r>
              <a:rPr lang="en-GB" dirty="0" err="1"/>
              <a:t>spondylometaphyseal</a:t>
            </a:r>
            <a:r>
              <a:rPr lang="en-GB" dirty="0"/>
              <a:t> dysplasia </a:t>
            </a:r>
          </a:p>
          <a:p>
            <a:r>
              <a:rPr lang="en-GB" dirty="0"/>
              <a:t>Growth references have previously been produced for ACH populations </a:t>
            </a:r>
          </a:p>
          <a:p>
            <a:pPr lvl="1"/>
            <a:r>
              <a:rPr lang="en-GB" dirty="0"/>
              <a:t>These curves were derived from a mix of longitudinal, cross-sectional, retrospective and/or prospectively collected data from populations ranging in size from 23 to 466 subjects, and collected as long ago as 1967</a:t>
            </a:r>
          </a:p>
          <a:p>
            <a:r>
              <a:rPr lang="en-GB" dirty="0"/>
              <a:t>The CLARITY study has amassed what is likely to be the largest dataset of anthropometric measures in patients with ACH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78F033-E0B9-4C9F-9B00-81C0ECECC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ACH, achondroplasia. </a:t>
            </a:r>
          </a:p>
          <a:p>
            <a:r>
              <a:rPr lang="en-GB" dirty="0"/>
              <a:t>Hoover‑Fong JE, et al. </a:t>
            </a:r>
            <a:r>
              <a:rPr lang="en-GB" dirty="0" err="1"/>
              <a:t>Orphanet</a:t>
            </a:r>
            <a:r>
              <a:rPr lang="en-GB" dirty="0"/>
              <a:t> J Rare Dis 2021;16(1):522.</a:t>
            </a:r>
          </a:p>
        </p:txBody>
      </p:sp>
    </p:spTree>
    <p:extLst>
      <p:ext uri="{BB962C8B-B14F-4D97-AF65-F5344CB8AC3E}">
        <p14:creationId xmlns:p14="http://schemas.microsoft.com/office/powerpoint/2010/main" val="1298198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BBAE8-EFD0-4C8D-AECF-1C7EF7B4A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C132C-1902-4F6F-A7B3-088D0841D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CLARITY is a multi-centre natural history study</a:t>
            </a:r>
          </a:p>
          <a:p>
            <a:pPr lvl="1"/>
            <a:r>
              <a:rPr lang="en-GB" dirty="0"/>
              <a:t>To better understand the interactions and health outcomes of ACH complications</a:t>
            </a:r>
          </a:p>
          <a:p>
            <a:pPr lvl="1"/>
            <a:r>
              <a:rPr lang="en-GB" dirty="0"/>
              <a:t>One objective was to develop growth curves and reference tables for clinical use and research </a:t>
            </a:r>
          </a:p>
          <a:p>
            <a:r>
              <a:rPr lang="en-GB" dirty="0"/>
              <a:t>Available retrospective anthropometry data were collected from ACH patients at 4 skeletal dysplasia centres in the US</a:t>
            </a:r>
          </a:p>
          <a:p>
            <a:pPr lvl="1"/>
            <a:r>
              <a:rPr lang="en-GB" dirty="0"/>
              <a:t>Including length/height, weight, and head circumference </a:t>
            </a:r>
          </a:p>
          <a:p>
            <a:r>
              <a:rPr lang="en-GB" dirty="0"/>
              <a:t>Over 37,000 measures from 1,374 patients aged 0–75 years of age were compiled </a:t>
            </a:r>
          </a:p>
          <a:p>
            <a:r>
              <a:rPr lang="en-GB" dirty="0"/>
              <a:t>Weight-for-age values &gt;3 SD above the mean were excluded from the weight-for-height and weight-for-age curves to create a stricter tool for weight assessment in this population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78F033-E0B9-4C9F-9B00-81C0ECECC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ACH, achondroplasia; SD, standard deviation. </a:t>
            </a:r>
          </a:p>
          <a:p>
            <a:r>
              <a:rPr lang="en-GB" dirty="0"/>
              <a:t>Hoover‑Fong JE, et al. </a:t>
            </a:r>
            <a:r>
              <a:rPr lang="en-GB" dirty="0" err="1"/>
              <a:t>Orphanet</a:t>
            </a:r>
            <a:r>
              <a:rPr lang="en-GB" dirty="0"/>
              <a:t> J Rare Dis 2021;16(1):522.</a:t>
            </a:r>
          </a:p>
        </p:txBody>
      </p:sp>
    </p:spTree>
    <p:extLst>
      <p:ext uri="{BB962C8B-B14F-4D97-AF65-F5344CB8AC3E}">
        <p14:creationId xmlns:p14="http://schemas.microsoft.com/office/powerpoint/2010/main" val="2658998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BBAE8-EFD0-4C8D-AECF-1C7EF7B4A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Description of Subjects and Criteria to Include in Curves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78F033-E0B9-4C9F-9B00-81C0ECECC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*GH deficient by provocative testing but not treated with GH; **Treated with GH but not confirmed to be GH deficient prior to treatment.</a:t>
            </a:r>
          </a:p>
          <a:p>
            <a:r>
              <a:rPr lang="en-GB" dirty="0"/>
              <a:t>ACH, achondroplasia; GA, gestational age; GH, growth hormone; IQR, interquartile range; SD, standard deviation. </a:t>
            </a:r>
          </a:p>
          <a:p>
            <a:r>
              <a:rPr lang="en-GB" dirty="0"/>
              <a:t>Adapted from Hoover‑Fong JE, et al. </a:t>
            </a:r>
            <a:r>
              <a:rPr lang="en-GB" dirty="0" err="1"/>
              <a:t>Orphanet</a:t>
            </a:r>
            <a:r>
              <a:rPr lang="en-GB" dirty="0"/>
              <a:t> J Rare Dis 2021;16(1):522.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B4AC28-4F6B-4962-9907-86295D2D5C0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37,349 anthropometric data points from 1,341 patients with ACH were included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6BF4250E-7B6C-4446-9658-3A9D71B526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613786"/>
              </p:ext>
            </p:extLst>
          </p:nvPr>
        </p:nvGraphicFramePr>
        <p:xfrm>
          <a:off x="695325" y="1449388"/>
          <a:ext cx="3885916" cy="3779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62553">
                  <a:extLst>
                    <a:ext uri="{9D8B030D-6E8A-4147-A177-3AD203B41FA5}">
                      <a16:colId xmlns:a16="http://schemas.microsoft.com/office/drawing/2014/main" val="3713739950"/>
                    </a:ext>
                  </a:extLst>
                </a:gridCol>
                <a:gridCol w="1316764">
                  <a:extLst>
                    <a:ext uri="{9D8B030D-6E8A-4147-A177-3AD203B41FA5}">
                      <a16:colId xmlns:a16="http://schemas.microsoft.com/office/drawing/2014/main" val="519595725"/>
                    </a:ext>
                  </a:extLst>
                </a:gridCol>
                <a:gridCol w="1406599">
                  <a:extLst>
                    <a:ext uri="{9D8B030D-6E8A-4147-A177-3AD203B41FA5}">
                      <a16:colId xmlns:a16="http://schemas.microsoft.com/office/drawing/2014/main" val="259616242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s-IS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0440" marR="120440" marT="60960" marB="6096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s-IS" sz="12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0440" marR="120440" marT="60960" marB="6096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Subjects (N=1341)</a:t>
                      </a:r>
                      <a:endParaRPr kumimoji="0" lang="en-US" altLang="en-US" sz="12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0440" marR="120440" marT="60960" marB="6096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389545"/>
                  </a:ext>
                </a:extLst>
              </a:tr>
              <a:tr h="12774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Sex, n (%)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Male</a:t>
                      </a:r>
                    </a:p>
                  </a:txBody>
                  <a:tcPr anchor="ctr"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690 (51.5)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338965"/>
                  </a:ext>
                </a:extLst>
              </a:tr>
              <a:tr h="17032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</a:rPr>
                        <a:t>Female</a:t>
                      </a:r>
                    </a:p>
                  </a:txBody>
                  <a:tcPr anchor="ctr"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651 (48.5)</a:t>
                      </a:r>
                    </a:p>
                  </a:txBody>
                  <a:tcPr anchor="ctr"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098928"/>
                  </a:ext>
                </a:extLst>
              </a:tr>
              <a:tr h="12774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Age, last encounter </a:t>
                      </a:r>
                      <a:br>
                        <a:rPr kumimoji="0" lang="en-GB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</a:br>
                      <a:r>
                        <a:rPr kumimoji="0" lang="en-GB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in years</a:t>
                      </a:r>
                    </a:p>
                  </a:txBody>
                  <a:tcPr anchor="ctr">
                    <a:solidFill>
                      <a:srgbClr val="CEDA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Mean ± SD</a:t>
                      </a:r>
                    </a:p>
                  </a:txBody>
                  <a:tcPr anchor="ctr">
                    <a:solidFill>
                      <a:srgbClr val="CEDA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13.0 ± 12.4</a:t>
                      </a:r>
                    </a:p>
                  </a:txBody>
                  <a:tcPr anchor="ctr">
                    <a:solidFill>
                      <a:srgbClr val="CEDA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912559"/>
                  </a:ext>
                </a:extLst>
              </a:tr>
              <a:tr h="17032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>
                    <a:solidFill>
                      <a:srgbClr val="CEDA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</a:rPr>
                        <a:t>Range</a:t>
                      </a:r>
                    </a:p>
                  </a:txBody>
                  <a:tcPr anchor="ctr">
                    <a:solidFill>
                      <a:srgbClr val="CEDA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0.0–75.2</a:t>
                      </a:r>
                    </a:p>
                  </a:txBody>
                  <a:tcPr anchor="ctr">
                    <a:solidFill>
                      <a:srgbClr val="CEDA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118273"/>
                  </a:ext>
                </a:extLst>
              </a:tr>
              <a:tr h="17032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>
                    <a:solidFill>
                      <a:srgbClr val="CEDA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</a:rPr>
                        <a:t>Median (IQR)</a:t>
                      </a:r>
                    </a:p>
                  </a:txBody>
                  <a:tcPr anchor="ctr">
                    <a:solidFill>
                      <a:srgbClr val="CEDA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9.7 (4.5–16.7)</a:t>
                      </a:r>
                    </a:p>
                  </a:txBody>
                  <a:tcPr anchor="ctr">
                    <a:solidFill>
                      <a:srgbClr val="CEDA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408128"/>
                  </a:ext>
                </a:extLst>
              </a:tr>
              <a:tr h="170326"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Demographic background</a:t>
                      </a:r>
                    </a:p>
                  </a:txBody>
                  <a:tcPr anchor="ctr"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</a:rPr>
                        <a:t>White</a:t>
                      </a:r>
                    </a:p>
                  </a:txBody>
                  <a:tcPr anchor="ctr"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78.4%</a:t>
                      </a:r>
                    </a:p>
                  </a:txBody>
                  <a:tcPr anchor="ctr"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271438"/>
                  </a:ext>
                </a:extLst>
              </a:tr>
              <a:tr h="17032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</a:rPr>
                        <a:t>Hispanic/Latinx</a:t>
                      </a:r>
                    </a:p>
                  </a:txBody>
                  <a:tcPr anchor="ctr"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+mn-lt"/>
                        </a:rPr>
                        <a:t>7.8%</a:t>
                      </a:r>
                      <a:endParaRPr kumimoji="0" lang="en-GB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27699"/>
                  </a:ext>
                </a:extLst>
              </a:tr>
              <a:tr h="17032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</a:rPr>
                        <a:t>Black</a:t>
                      </a:r>
                    </a:p>
                  </a:txBody>
                  <a:tcPr anchor="ctr"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6.1%</a:t>
                      </a:r>
                    </a:p>
                  </a:txBody>
                  <a:tcPr anchor="ctr"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744586"/>
                  </a:ext>
                </a:extLst>
              </a:tr>
              <a:tr h="17032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</a:rPr>
                        <a:t>Asian</a:t>
                      </a:r>
                    </a:p>
                  </a:txBody>
                  <a:tcPr anchor="ctr"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5.8%</a:t>
                      </a:r>
                    </a:p>
                  </a:txBody>
                  <a:tcPr anchor="ctr"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222634"/>
                  </a:ext>
                </a:extLst>
              </a:tr>
              <a:tr h="17032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</a:rPr>
                        <a:t>Native American</a:t>
                      </a:r>
                    </a:p>
                  </a:txBody>
                  <a:tcPr anchor="ctr"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0.2%</a:t>
                      </a:r>
                    </a:p>
                  </a:txBody>
                  <a:tcPr anchor="ctr"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560252"/>
                  </a:ext>
                </a:extLst>
              </a:tr>
              <a:tr h="17032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+mn-lt"/>
                        </a:rPr>
                        <a:t>Hawaiian</a:t>
                      </a:r>
                    </a:p>
                  </a:txBody>
                  <a:tcPr anchor="ctr"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0.07%</a:t>
                      </a:r>
                    </a:p>
                  </a:txBody>
                  <a:tcPr anchor="ctr"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053858"/>
                  </a:ext>
                </a:extLst>
              </a:tr>
              <a:tr h="17032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+mn-lt"/>
                        </a:rPr>
                        <a:t>unknown</a:t>
                      </a:r>
                    </a:p>
                  </a:txBody>
                  <a:tcPr anchor="ctr"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1.6%</a:t>
                      </a:r>
                    </a:p>
                  </a:txBody>
                  <a:tcPr anchor="ctr"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829117"/>
                  </a:ext>
                </a:extLst>
              </a:tr>
            </a:tbl>
          </a:graphicData>
        </a:graphic>
      </p:graphicFrame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CAFBF73E-1853-453A-BF87-CD84E41159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0838241"/>
              </p:ext>
            </p:extLst>
          </p:nvPr>
        </p:nvGraphicFramePr>
        <p:xfrm>
          <a:off x="4745865" y="2823579"/>
          <a:ext cx="6750811" cy="2407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52659">
                  <a:extLst>
                    <a:ext uri="{9D8B030D-6E8A-4147-A177-3AD203B41FA5}">
                      <a16:colId xmlns:a16="http://schemas.microsoft.com/office/drawing/2014/main" val="3713739950"/>
                    </a:ext>
                  </a:extLst>
                </a:gridCol>
                <a:gridCol w="2358562">
                  <a:extLst>
                    <a:ext uri="{9D8B030D-6E8A-4147-A177-3AD203B41FA5}">
                      <a16:colId xmlns:a16="http://schemas.microsoft.com/office/drawing/2014/main" val="519595725"/>
                    </a:ext>
                  </a:extLst>
                </a:gridCol>
                <a:gridCol w="823485">
                  <a:extLst>
                    <a:ext uri="{9D8B030D-6E8A-4147-A177-3AD203B41FA5}">
                      <a16:colId xmlns:a16="http://schemas.microsoft.com/office/drawing/2014/main" val="2596162429"/>
                    </a:ext>
                  </a:extLst>
                </a:gridCol>
                <a:gridCol w="2416105">
                  <a:extLst>
                    <a:ext uri="{9D8B030D-6E8A-4147-A177-3AD203B41FA5}">
                      <a16:colId xmlns:a16="http://schemas.microsoft.com/office/drawing/2014/main" val="218492902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s-IS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0440" marR="120440" marT="60960" marB="6096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s-IS" sz="12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0440" marR="120440" marT="60960" marB="6096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</a:t>
                      </a:r>
                      <a:endParaRPr kumimoji="0" lang="en-US" altLang="en-US" sz="12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0440" marR="120440" marT="60960" marB="6096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Anthropometry data </a:t>
                      </a:r>
                      <a:b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</a:b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management</a:t>
                      </a:r>
                    </a:p>
                  </a:txBody>
                  <a:tcPr marL="120440" marR="120440" marT="60960" marB="6096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389545"/>
                  </a:ext>
                </a:extLst>
              </a:tr>
              <a:tr h="12774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Gestation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Term, by GA or birth values</a:t>
                      </a:r>
                    </a:p>
                  </a:txBody>
                  <a:tcPr anchor="ctr"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1,023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Include all anthropometry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338965"/>
                  </a:ext>
                </a:extLst>
              </a:tr>
              <a:tr h="1703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</a:rPr>
                        <a:t>Preterm, by GA or birth value</a:t>
                      </a:r>
                    </a:p>
                  </a:txBody>
                  <a:tcPr anchor="ctr"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157</a:t>
                      </a:r>
                    </a:p>
                  </a:txBody>
                  <a:tcPr anchor="ctr">
                    <a:solidFill>
                      <a:srgbClr val="E8EE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Include after 2 years</a:t>
                      </a:r>
                    </a:p>
                  </a:txBody>
                  <a:tcPr anchor="ctr"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736845"/>
                  </a:ext>
                </a:extLst>
              </a:tr>
              <a:tr h="17032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</a:rPr>
                        <a:t>Undetermined GA</a:t>
                      </a:r>
                    </a:p>
                  </a:txBody>
                  <a:tcPr anchor="ctr"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161</a:t>
                      </a:r>
                    </a:p>
                  </a:txBody>
                  <a:tcPr anchor="ctr">
                    <a:solidFill>
                      <a:srgbClr val="E8EEF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098928"/>
                  </a:ext>
                </a:extLst>
              </a:tr>
              <a:tr h="127744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Growth-modulating interventions</a:t>
                      </a:r>
                    </a:p>
                  </a:txBody>
                  <a:tcPr anchor="ctr">
                    <a:solidFill>
                      <a:srgbClr val="CEDA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Limb lengthening</a:t>
                      </a:r>
                    </a:p>
                  </a:txBody>
                  <a:tcPr anchor="ctr">
                    <a:solidFill>
                      <a:srgbClr val="CEDA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17</a:t>
                      </a:r>
                    </a:p>
                  </a:txBody>
                  <a:tcPr anchor="ctr">
                    <a:solidFill>
                      <a:srgbClr val="CEDA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Include before surgery</a:t>
                      </a:r>
                    </a:p>
                  </a:txBody>
                  <a:tcPr anchor="ctr">
                    <a:solidFill>
                      <a:srgbClr val="CEDA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912559"/>
                  </a:ext>
                </a:extLst>
              </a:tr>
              <a:tr h="17032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>
                    <a:solidFill>
                      <a:srgbClr val="CEDA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</a:rPr>
                        <a:t>GH deficiency</a:t>
                      </a:r>
                    </a:p>
                  </a:txBody>
                  <a:tcPr anchor="ctr">
                    <a:solidFill>
                      <a:srgbClr val="CEDA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4*</a:t>
                      </a:r>
                    </a:p>
                  </a:txBody>
                  <a:tcPr anchor="ctr">
                    <a:solidFill>
                      <a:srgbClr val="CEDA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Include anthropometry</a:t>
                      </a:r>
                    </a:p>
                  </a:txBody>
                  <a:tcPr anchor="ctr">
                    <a:solidFill>
                      <a:srgbClr val="CEDA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118273"/>
                  </a:ext>
                </a:extLst>
              </a:tr>
              <a:tr h="17032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>
                    <a:solidFill>
                      <a:srgbClr val="CEDA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</a:rPr>
                        <a:t>GH treatment</a:t>
                      </a:r>
                    </a:p>
                  </a:txBody>
                  <a:tcPr anchor="ctr">
                    <a:solidFill>
                      <a:srgbClr val="CEDA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2**</a:t>
                      </a:r>
                    </a:p>
                  </a:txBody>
                  <a:tcPr anchor="ctr">
                    <a:solidFill>
                      <a:srgbClr val="CEDA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Include before treatment</a:t>
                      </a:r>
                    </a:p>
                  </a:txBody>
                  <a:tcPr anchor="ctr">
                    <a:solidFill>
                      <a:srgbClr val="CEDA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408128"/>
                  </a:ext>
                </a:extLst>
              </a:tr>
              <a:tr h="17032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rgbClr val="CEDA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+mn-lt"/>
                        </a:rPr>
                        <a:t>Trial participant</a:t>
                      </a:r>
                    </a:p>
                  </a:txBody>
                  <a:tcPr anchor="ctr">
                    <a:solidFill>
                      <a:srgbClr val="CEDA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10</a:t>
                      </a:r>
                    </a:p>
                  </a:txBody>
                  <a:tcPr anchor="ctr">
                    <a:solidFill>
                      <a:srgbClr val="CEDA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Include before enrolment</a:t>
                      </a:r>
                    </a:p>
                  </a:txBody>
                  <a:tcPr anchor="ctr">
                    <a:solidFill>
                      <a:srgbClr val="CEDA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740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276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BBAE8-EFD0-4C8D-AECF-1C7EF7B4A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Longitudinal Characteristics of Anthropometry Data for</a:t>
            </a:r>
            <a:br>
              <a:rPr lang="en-GB" dirty="0"/>
            </a:br>
            <a:r>
              <a:rPr lang="en-GB" dirty="0"/>
              <a:t>1,341 Subjects With ACH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78F033-E0B9-4C9F-9B00-81C0ECECC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majority of the data were longitudinal in nature with &gt;500 subjects contributing ≥10 length/height and weight values and nearly 400 with ≥10 head circumference values. ACH, achondroplasia.</a:t>
            </a:r>
          </a:p>
          <a:p>
            <a:r>
              <a:rPr lang="en-GB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Adapted from </a:t>
            </a:r>
            <a:r>
              <a:rPr lang="en-GB" dirty="0"/>
              <a:t>Hoover‑Fong JE, et al. </a:t>
            </a:r>
            <a:r>
              <a:rPr lang="en-GB" dirty="0" err="1"/>
              <a:t>Orphanet</a:t>
            </a:r>
            <a:r>
              <a:rPr lang="en-GB" dirty="0"/>
              <a:t> J Rare Dis 2021;16(1):522.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B4AC28-4F6B-4962-9907-86295D2D5C0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GB" dirty="0"/>
              <a:t>Over half of this ACH cohort contributed ≥5 data points in all 3 growth categories;</a:t>
            </a:r>
            <a:br>
              <a:rPr lang="en-GB" dirty="0"/>
            </a:br>
            <a:r>
              <a:rPr lang="en-GB" dirty="0"/>
              <a:t>approximately one-third contributed ≥10 data points in each parameter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86A36DE-09A4-4278-890D-CFC3CBFA64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779910"/>
              </p:ext>
            </p:extLst>
          </p:nvPr>
        </p:nvGraphicFramePr>
        <p:xfrm>
          <a:off x="695325" y="4409336"/>
          <a:ext cx="10800001" cy="1036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50112">
                  <a:extLst>
                    <a:ext uri="{9D8B030D-6E8A-4147-A177-3AD203B41FA5}">
                      <a16:colId xmlns:a16="http://schemas.microsoft.com/office/drawing/2014/main" val="4090155790"/>
                    </a:ext>
                  </a:extLst>
                </a:gridCol>
                <a:gridCol w="3049963">
                  <a:extLst>
                    <a:ext uri="{9D8B030D-6E8A-4147-A177-3AD203B41FA5}">
                      <a16:colId xmlns:a16="http://schemas.microsoft.com/office/drawing/2014/main" val="437654629"/>
                    </a:ext>
                  </a:extLst>
                </a:gridCol>
                <a:gridCol w="3049963">
                  <a:extLst>
                    <a:ext uri="{9D8B030D-6E8A-4147-A177-3AD203B41FA5}">
                      <a16:colId xmlns:a16="http://schemas.microsoft.com/office/drawing/2014/main" val="908428587"/>
                    </a:ext>
                  </a:extLst>
                </a:gridCol>
                <a:gridCol w="3049963">
                  <a:extLst>
                    <a:ext uri="{9D8B030D-6E8A-4147-A177-3AD203B41FA5}">
                      <a16:colId xmlns:a16="http://schemas.microsoft.com/office/drawing/2014/main" val="2100497697"/>
                    </a:ext>
                  </a:extLst>
                </a:gridCol>
              </a:tblGrid>
              <a:tr h="176133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Length/height N (% total population)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Weight N  (% total population)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Head circumference N (% total population)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844725"/>
                  </a:ext>
                </a:extLst>
              </a:tr>
              <a:tr h="176133">
                <a:tc>
                  <a:txBody>
                    <a:bodyPr/>
                    <a:lstStyle/>
                    <a:p>
                      <a:r>
                        <a:rPr lang="fr-FR" sz="1100" b="1" dirty="0"/>
                        <a:t>&gt; 3 points</a:t>
                      </a:r>
                      <a:endParaRPr lang="en-GB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977 (71.1)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968 (70.5)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879 (64.0)</a:t>
                      </a:r>
                      <a:endParaRPr lang="en-GB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8656254"/>
                  </a:ext>
                </a:extLst>
              </a:tr>
              <a:tr h="176133">
                <a:tc>
                  <a:txBody>
                    <a:bodyPr/>
                    <a:lstStyle/>
                    <a:p>
                      <a:r>
                        <a:rPr lang="fr-FR" sz="1100" b="1" dirty="0"/>
                        <a:t>&gt; 5 points</a:t>
                      </a:r>
                      <a:endParaRPr lang="en-GB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799 (58.2)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823 (60.0)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699 (50.9)</a:t>
                      </a:r>
                      <a:endParaRPr lang="en-GB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5171856"/>
                  </a:ext>
                </a:extLst>
              </a:tr>
              <a:tr h="176133">
                <a:tc>
                  <a:txBody>
                    <a:bodyPr/>
                    <a:lstStyle/>
                    <a:p>
                      <a:r>
                        <a:rPr lang="fr-FR" sz="1100" b="1" dirty="0"/>
                        <a:t>≥10 points</a:t>
                      </a:r>
                      <a:endParaRPr lang="en-GB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510 (37.1)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544 (39.6)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385 (28.0)</a:t>
                      </a:r>
                      <a:endParaRPr lang="en-GB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519120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CF79590-6D81-45E5-8D92-5DB2E5DCD1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542343"/>
              </p:ext>
            </p:extLst>
          </p:nvPr>
        </p:nvGraphicFramePr>
        <p:xfrm>
          <a:off x="704497" y="1449387"/>
          <a:ext cx="10790851" cy="284043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3483">
                  <a:extLst>
                    <a:ext uri="{9D8B030D-6E8A-4147-A177-3AD203B41FA5}">
                      <a16:colId xmlns:a16="http://schemas.microsoft.com/office/drawing/2014/main" val="4090155790"/>
                    </a:ext>
                  </a:extLst>
                </a:gridCol>
                <a:gridCol w="572076">
                  <a:extLst>
                    <a:ext uri="{9D8B030D-6E8A-4147-A177-3AD203B41FA5}">
                      <a16:colId xmlns:a16="http://schemas.microsoft.com/office/drawing/2014/main" val="437654629"/>
                    </a:ext>
                  </a:extLst>
                </a:gridCol>
                <a:gridCol w="572076">
                  <a:extLst>
                    <a:ext uri="{9D8B030D-6E8A-4147-A177-3AD203B41FA5}">
                      <a16:colId xmlns:a16="http://schemas.microsoft.com/office/drawing/2014/main" val="908428587"/>
                    </a:ext>
                  </a:extLst>
                </a:gridCol>
                <a:gridCol w="572076">
                  <a:extLst>
                    <a:ext uri="{9D8B030D-6E8A-4147-A177-3AD203B41FA5}">
                      <a16:colId xmlns:a16="http://schemas.microsoft.com/office/drawing/2014/main" val="2100497697"/>
                    </a:ext>
                  </a:extLst>
                </a:gridCol>
                <a:gridCol w="572076">
                  <a:extLst>
                    <a:ext uri="{9D8B030D-6E8A-4147-A177-3AD203B41FA5}">
                      <a16:colId xmlns:a16="http://schemas.microsoft.com/office/drawing/2014/main" val="3429719078"/>
                    </a:ext>
                  </a:extLst>
                </a:gridCol>
                <a:gridCol w="572076">
                  <a:extLst>
                    <a:ext uri="{9D8B030D-6E8A-4147-A177-3AD203B41FA5}">
                      <a16:colId xmlns:a16="http://schemas.microsoft.com/office/drawing/2014/main" val="3339683671"/>
                    </a:ext>
                  </a:extLst>
                </a:gridCol>
                <a:gridCol w="572076">
                  <a:extLst>
                    <a:ext uri="{9D8B030D-6E8A-4147-A177-3AD203B41FA5}">
                      <a16:colId xmlns:a16="http://schemas.microsoft.com/office/drawing/2014/main" val="3549847437"/>
                    </a:ext>
                  </a:extLst>
                </a:gridCol>
                <a:gridCol w="572076">
                  <a:extLst>
                    <a:ext uri="{9D8B030D-6E8A-4147-A177-3AD203B41FA5}">
                      <a16:colId xmlns:a16="http://schemas.microsoft.com/office/drawing/2014/main" val="2484147253"/>
                    </a:ext>
                  </a:extLst>
                </a:gridCol>
                <a:gridCol w="572076">
                  <a:extLst>
                    <a:ext uri="{9D8B030D-6E8A-4147-A177-3AD203B41FA5}">
                      <a16:colId xmlns:a16="http://schemas.microsoft.com/office/drawing/2014/main" val="44976716"/>
                    </a:ext>
                  </a:extLst>
                </a:gridCol>
                <a:gridCol w="572076">
                  <a:extLst>
                    <a:ext uri="{9D8B030D-6E8A-4147-A177-3AD203B41FA5}">
                      <a16:colId xmlns:a16="http://schemas.microsoft.com/office/drawing/2014/main" val="2584440605"/>
                    </a:ext>
                  </a:extLst>
                </a:gridCol>
                <a:gridCol w="572076">
                  <a:extLst>
                    <a:ext uri="{9D8B030D-6E8A-4147-A177-3AD203B41FA5}">
                      <a16:colId xmlns:a16="http://schemas.microsoft.com/office/drawing/2014/main" val="356841086"/>
                    </a:ext>
                  </a:extLst>
                </a:gridCol>
                <a:gridCol w="572076">
                  <a:extLst>
                    <a:ext uri="{9D8B030D-6E8A-4147-A177-3AD203B41FA5}">
                      <a16:colId xmlns:a16="http://schemas.microsoft.com/office/drawing/2014/main" val="820229157"/>
                    </a:ext>
                  </a:extLst>
                </a:gridCol>
                <a:gridCol w="572076">
                  <a:extLst>
                    <a:ext uri="{9D8B030D-6E8A-4147-A177-3AD203B41FA5}">
                      <a16:colId xmlns:a16="http://schemas.microsoft.com/office/drawing/2014/main" val="1250545666"/>
                    </a:ext>
                  </a:extLst>
                </a:gridCol>
                <a:gridCol w="572076">
                  <a:extLst>
                    <a:ext uri="{9D8B030D-6E8A-4147-A177-3AD203B41FA5}">
                      <a16:colId xmlns:a16="http://schemas.microsoft.com/office/drawing/2014/main" val="2640891416"/>
                    </a:ext>
                  </a:extLst>
                </a:gridCol>
                <a:gridCol w="572076">
                  <a:extLst>
                    <a:ext uri="{9D8B030D-6E8A-4147-A177-3AD203B41FA5}">
                      <a16:colId xmlns:a16="http://schemas.microsoft.com/office/drawing/2014/main" val="2995030980"/>
                    </a:ext>
                  </a:extLst>
                </a:gridCol>
                <a:gridCol w="572076">
                  <a:extLst>
                    <a:ext uri="{9D8B030D-6E8A-4147-A177-3AD203B41FA5}">
                      <a16:colId xmlns:a16="http://schemas.microsoft.com/office/drawing/2014/main" val="3095670405"/>
                    </a:ext>
                  </a:extLst>
                </a:gridCol>
                <a:gridCol w="572076">
                  <a:extLst>
                    <a:ext uri="{9D8B030D-6E8A-4147-A177-3AD203B41FA5}">
                      <a16:colId xmlns:a16="http://schemas.microsoft.com/office/drawing/2014/main" val="649959009"/>
                    </a:ext>
                  </a:extLst>
                </a:gridCol>
                <a:gridCol w="572076">
                  <a:extLst>
                    <a:ext uri="{9D8B030D-6E8A-4147-A177-3AD203B41FA5}">
                      <a16:colId xmlns:a16="http://schemas.microsoft.com/office/drawing/2014/main" val="1020634933"/>
                    </a:ext>
                  </a:extLst>
                </a:gridCol>
                <a:gridCol w="572076">
                  <a:extLst>
                    <a:ext uri="{9D8B030D-6E8A-4147-A177-3AD203B41FA5}">
                      <a16:colId xmlns:a16="http://schemas.microsoft.com/office/drawing/2014/main" val="8990156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Birth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Birth to &lt;3 years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2–18 years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Birth to &lt;5 years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&gt;18 years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844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Subjects/points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Subjects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Points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Subjects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Points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Subjects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Points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Subjects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Points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8656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Sex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M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M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M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M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M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M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M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M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M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171856"/>
                  </a:ext>
                </a:extLst>
              </a:tr>
              <a:tr h="687733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/>
                        <a:t>Length/</a:t>
                      </a:r>
                      <a:br>
                        <a:rPr lang="en-GB" sz="1100" b="1" dirty="0"/>
                      </a:br>
                      <a:r>
                        <a:rPr lang="en-GB" sz="1100" b="1" dirty="0"/>
                        <a:t>height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361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544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489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3024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2700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549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503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4011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3709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574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523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4102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3626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129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149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297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355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5191200"/>
                  </a:ext>
                </a:extLst>
              </a:tr>
              <a:tr h="687733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/>
                        <a:t>Weight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471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421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550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493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3602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3107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531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484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4553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4263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570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521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4830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4177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129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148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475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519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0580129"/>
                  </a:ext>
                </a:extLst>
              </a:tr>
              <a:tr h="687733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/>
                        <a:t>Head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232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189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498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441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2643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2331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534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489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3449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3012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742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320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BBAE8-EFD0-4C8D-AECF-1C7EF7B4A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Stature for Age in Males With ACH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78F033-E0B9-4C9F-9B00-81C0ECECC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Stature-for-age for males with ACH, 5th, 25th, 50th, 75th and 95th percentiles. Birth to 36 months (left) derived from 3024 datapoints from 544 subjects; </a:t>
            </a:r>
            <a:br>
              <a:rPr lang="en-GB" dirty="0"/>
            </a:br>
            <a:r>
              <a:rPr lang="en-GB" dirty="0"/>
              <a:t>Birth to 18 years (right) derived from 4011 datapoints from 549 subjects. ACH, achondroplasia. </a:t>
            </a:r>
          </a:p>
          <a:p>
            <a:r>
              <a:rPr lang="en-GB" dirty="0"/>
              <a:t>Hoover‑Fong JE, et al. </a:t>
            </a:r>
            <a:r>
              <a:rPr lang="en-GB" dirty="0" err="1"/>
              <a:t>Orphanet</a:t>
            </a:r>
            <a:r>
              <a:rPr lang="en-GB" dirty="0"/>
              <a:t> J Rare Dis 2021;16(1):522.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B4AC28-4F6B-4962-9907-86295D2D5C0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Based on visual inspection of the most recently published height-for-age curves, median height was similar across populations at 5 and 10 years of age, ranging from 86–88 cm in boys at 5 years and 106–108 cm at 10 years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667B38-C00E-46D6-A19F-D9E2CC36F096}"/>
              </a:ext>
            </a:extLst>
          </p:cNvPr>
          <p:cNvSpPr/>
          <p:nvPr/>
        </p:nvSpPr>
        <p:spPr>
          <a:xfrm>
            <a:off x="704498" y="1449388"/>
            <a:ext cx="1791052" cy="33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/>
              <a:t>Males 0–36 months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9991A9-7EFA-4A2F-AAD3-8059B8A1C711}"/>
              </a:ext>
            </a:extLst>
          </p:cNvPr>
          <p:cNvSpPr/>
          <p:nvPr/>
        </p:nvSpPr>
        <p:spPr>
          <a:xfrm>
            <a:off x="6424577" y="1463186"/>
            <a:ext cx="1791051" cy="33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/>
              <a:t>Males 2–18 years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4BBD10-9DCF-4CC8-9361-FE5EBD65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89" y="1840790"/>
            <a:ext cx="5471986" cy="36000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2CEDD7-B88D-4EF8-800F-1EB02D653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128" y="1930947"/>
            <a:ext cx="5450459" cy="346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54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BBAE8-EFD0-4C8D-AECF-1C7EF7B4A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Stature for Age in Females With ACH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78F033-E0B9-4C9F-9B00-81C0ECECC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Stature-for-age for females with ACH, 5th, 25th, 50th, 75th and 95th percentiles. Birth to 36 months (left) derived from 2700 datapoints from 489 subjects; </a:t>
            </a:r>
          </a:p>
          <a:p>
            <a:r>
              <a:rPr lang="en-GB" dirty="0"/>
              <a:t>Birth to 18 years (right) derived from 3703 datapoints from 502 subjects. ACH, achondroplasia. </a:t>
            </a:r>
          </a:p>
          <a:p>
            <a:r>
              <a:rPr lang="en-GB" dirty="0"/>
              <a:t>Hoover‑Fong JE, et al. </a:t>
            </a:r>
            <a:r>
              <a:rPr lang="en-GB" dirty="0" err="1"/>
              <a:t>Orphanet</a:t>
            </a:r>
            <a:r>
              <a:rPr lang="en-GB" dirty="0"/>
              <a:t> J Rare Dis 2021;16(1):522.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B4AC28-4F6B-4962-9907-86295D2D5C0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Based on visual inspection of the most recently published height-for-age curves, median height was similar across populations at 5 and 10 years of age, ranging from ~85 to 87 cm at 5 years and 104–106 cm at 10 years in females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667B38-C00E-46D6-A19F-D9E2CC36F096}"/>
              </a:ext>
            </a:extLst>
          </p:cNvPr>
          <p:cNvSpPr/>
          <p:nvPr/>
        </p:nvSpPr>
        <p:spPr>
          <a:xfrm>
            <a:off x="704497" y="1449388"/>
            <a:ext cx="1791475" cy="33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/>
              <a:t>Females 0–36 months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9991A9-7EFA-4A2F-AAD3-8059B8A1C711}"/>
              </a:ext>
            </a:extLst>
          </p:cNvPr>
          <p:cNvSpPr/>
          <p:nvPr/>
        </p:nvSpPr>
        <p:spPr>
          <a:xfrm>
            <a:off x="6424577" y="1463186"/>
            <a:ext cx="1791475" cy="33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/>
              <a:t>Females 2–18 years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D6D055-0D8F-49FB-B986-2DC74FA15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22069"/>
            <a:ext cx="5495924" cy="350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A25E11-5645-4B30-82C6-ADB73F612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211" y="1936571"/>
            <a:ext cx="5495924" cy="344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46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BBAE8-EFD0-4C8D-AECF-1C7EF7B4A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Weight for Age in ACH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6BFC0A-728F-4534-BCED-7DED7B705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1" y="1449391"/>
            <a:ext cx="3702134" cy="3911741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Using average weight values in the first year of life, observed gain in males was:</a:t>
            </a:r>
          </a:p>
          <a:p>
            <a:pPr lvl="1"/>
            <a:r>
              <a:rPr lang="en-GB" dirty="0"/>
              <a:t>21.2 g per day in Month 1</a:t>
            </a:r>
          </a:p>
          <a:p>
            <a:pPr lvl="1"/>
            <a:r>
              <a:rPr lang="en-GB" dirty="0"/>
              <a:t>21.6 g per day in Months 1–3</a:t>
            </a:r>
          </a:p>
          <a:p>
            <a:pPr lvl="1"/>
            <a:r>
              <a:rPr lang="en-GB" dirty="0"/>
              <a:t>10.8 g per day in Months 3–6</a:t>
            </a:r>
          </a:p>
          <a:p>
            <a:pPr lvl="1"/>
            <a:r>
              <a:rPr lang="en-GB" dirty="0"/>
              <a:t>7.4 g per day in Months 6–12 </a:t>
            </a:r>
          </a:p>
          <a:p>
            <a:r>
              <a:rPr lang="en-GB" dirty="0"/>
              <a:t>In females, observed average weight gain was: </a:t>
            </a:r>
          </a:p>
          <a:p>
            <a:pPr lvl="1"/>
            <a:r>
              <a:rPr lang="en-GB" dirty="0"/>
              <a:t>21.2 g per day in Month 1</a:t>
            </a:r>
          </a:p>
          <a:p>
            <a:pPr lvl="1"/>
            <a:r>
              <a:rPr lang="en-GB" dirty="0"/>
              <a:t>16.5 g per day in Months 1–3</a:t>
            </a:r>
          </a:p>
          <a:p>
            <a:pPr lvl="1"/>
            <a:r>
              <a:rPr lang="en-GB" dirty="0"/>
              <a:t>14.0 g per day in Months 3–6</a:t>
            </a:r>
          </a:p>
          <a:p>
            <a:pPr lvl="1"/>
            <a:r>
              <a:rPr lang="en-GB" dirty="0"/>
              <a:t>11.8 g per day in Months 6–12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78F033-E0B9-4C9F-9B00-81C0ECECC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ACH, achondroplasia; SD, standard deviation. </a:t>
            </a:r>
          </a:p>
          <a:p>
            <a:r>
              <a:rPr lang="en-GB" dirty="0"/>
              <a:t>Hoover‑Fong JE, et al. </a:t>
            </a:r>
            <a:r>
              <a:rPr lang="en-GB" dirty="0" err="1"/>
              <a:t>Orphanet</a:t>
            </a:r>
            <a:r>
              <a:rPr lang="en-GB" dirty="0"/>
              <a:t> J Rare Dis 2021;16(1):522.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B4AC28-4F6B-4962-9907-86295D2D5C0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GB" dirty="0"/>
              <a:t>Exclusion of weight-for-age values beyond 3 SD in these novel curves </a:t>
            </a:r>
            <a:br>
              <a:rPr lang="en-GB" dirty="0"/>
            </a:br>
            <a:r>
              <a:rPr lang="en-GB" dirty="0"/>
              <a:t>provide a stricter tool for weight assessment in this population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798970-E3AD-46F0-94FC-ECC7C4C7C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787" y="1522278"/>
            <a:ext cx="3357300" cy="39448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B65592-1F5E-4A80-BAA2-96E70FC09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232" y="1517045"/>
            <a:ext cx="3171770" cy="39050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AEAA0B8-607B-4C8D-9079-F7CF93F7F1E8}"/>
              </a:ext>
            </a:extLst>
          </p:cNvPr>
          <p:cNvSpPr/>
          <p:nvPr/>
        </p:nvSpPr>
        <p:spPr>
          <a:xfrm>
            <a:off x="5635484" y="1465406"/>
            <a:ext cx="1791475" cy="234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/>
              <a:t>Males 0–36 months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02B6DB-D6EB-4A75-BA24-273B22B21749}"/>
              </a:ext>
            </a:extLst>
          </p:cNvPr>
          <p:cNvSpPr/>
          <p:nvPr/>
        </p:nvSpPr>
        <p:spPr>
          <a:xfrm>
            <a:off x="9022519" y="1465406"/>
            <a:ext cx="1791475" cy="234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/>
              <a:t>Females 0–36 months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4007EB-C7CF-4EA2-A899-B9B863D572EE}"/>
              </a:ext>
            </a:extLst>
          </p:cNvPr>
          <p:cNvSpPr/>
          <p:nvPr/>
        </p:nvSpPr>
        <p:spPr>
          <a:xfrm>
            <a:off x="5630405" y="3493540"/>
            <a:ext cx="1791475" cy="234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/>
              <a:t>Males 2–18 years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F5674E-6F0A-4A8C-A3BD-14E04E80D492}"/>
              </a:ext>
            </a:extLst>
          </p:cNvPr>
          <p:cNvSpPr/>
          <p:nvPr/>
        </p:nvSpPr>
        <p:spPr>
          <a:xfrm>
            <a:off x="9017440" y="3493540"/>
            <a:ext cx="1791475" cy="234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/>
              <a:t>Females 2–18 years</a:t>
            </a:r>
          </a:p>
        </p:txBody>
      </p:sp>
    </p:spTree>
    <p:extLst>
      <p:ext uri="{BB962C8B-B14F-4D97-AF65-F5344CB8AC3E}">
        <p14:creationId xmlns:p14="http://schemas.microsoft.com/office/powerpoint/2010/main" val="1818002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8B8153B-7C99-4AE0-BCE2-D287FC68A5BD}"/>
              </a:ext>
            </a:extLst>
          </p:cNvPr>
          <p:cNvSpPr/>
          <p:nvPr/>
        </p:nvSpPr>
        <p:spPr>
          <a:xfrm>
            <a:off x="597599" y="3543299"/>
            <a:ext cx="10799999" cy="221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6F7493-2298-42FC-928C-C79028452B37}"/>
              </a:ext>
            </a:extLst>
          </p:cNvPr>
          <p:cNvSpPr/>
          <p:nvPr/>
        </p:nvSpPr>
        <p:spPr>
          <a:xfrm>
            <a:off x="597600" y="1456589"/>
            <a:ext cx="5498400" cy="3578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49F111-7611-49C1-B873-CDAEDDFF7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Weight for Stature in ACH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CB612B-E700-47AA-8CB1-BB8ECA983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Hoover‑Fong JE, et al. </a:t>
            </a:r>
            <a:r>
              <a:rPr lang="en-GB" dirty="0" err="1"/>
              <a:t>Orphanet</a:t>
            </a:r>
            <a:r>
              <a:rPr lang="en-GB" dirty="0"/>
              <a:t> J Rare Dis 2021;16(1):522.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1241FF-1904-4631-B7D2-815B670300C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GB" dirty="0"/>
              <a:t>New weight-for-stature charts are proposed to help clinicians integrate information on weight and height to improve guidance for achieving appropriate weights in a population prone to obesity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F1773ED-F4AE-4F3A-8D65-D9D2A7221EF3}"/>
              </a:ext>
            </a:extLst>
          </p:cNvPr>
          <p:cNvGrpSpPr/>
          <p:nvPr/>
        </p:nvGrpSpPr>
        <p:grpSpPr>
          <a:xfrm>
            <a:off x="2573572" y="1389451"/>
            <a:ext cx="7044856" cy="4181385"/>
            <a:chOff x="691051" y="1389451"/>
            <a:chExt cx="7044856" cy="418138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586DC4F-B6D1-4BC9-9E85-4B8175B94165}"/>
                </a:ext>
              </a:extLst>
            </p:cNvPr>
            <p:cNvGrpSpPr/>
            <p:nvPr/>
          </p:nvGrpSpPr>
          <p:grpSpPr>
            <a:xfrm>
              <a:off x="691051" y="1394443"/>
              <a:ext cx="3199410" cy="4161838"/>
              <a:chOff x="691051" y="1394443"/>
              <a:chExt cx="3199410" cy="4161838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D938F2C-3DB2-44BB-9EDF-E20AB10BB89E}"/>
                  </a:ext>
                </a:extLst>
              </p:cNvPr>
              <p:cNvSpPr/>
              <p:nvPr/>
            </p:nvSpPr>
            <p:spPr>
              <a:xfrm>
                <a:off x="704497" y="1394443"/>
                <a:ext cx="2334159" cy="221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100" b="1" dirty="0"/>
                  <a:t>Males 50–80 cm in height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32EB422-B02C-4F19-841E-A303BA867D97}"/>
                  </a:ext>
                </a:extLst>
              </p:cNvPr>
              <p:cNvSpPr/>
              <p:nvPr/>
            </p:nvSpPr>
            <p:spPr>
              <a:xfrm>
                <a:off x="704497" y="3465489"/>
                <a:ext cx="2334159" cy="221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100" b="1" dirty="0"/>
                  <a:t>Males 80–110 cm in height</a:t>
                </a: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F1D53B6E-0BEA-4E2E-89A2-89061CCEA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91051" y="1628170"/>
                <a:ext cx="3199410" cy="180571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2F33866-8AAB-4D3B-80DB-7F6C18F89B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5325" y="3753261"/>
                <a:ext cx="3195136" cy="180302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4550B08-A253-4788-9D3B-653ED25C3061}"/>
                </a:ext>
              </a:extLst>
            </p:cNvPr>
            <p:cNvGrpSpPr/>
            <p:nvPr/>
          </p:nvGrpSpPr>
          <p:grpSpPr>
            <a:xfrm>
              <a:off x="4524458" y="1389451"/>
              <a:ext cx="3211449" cy="4181385"/>
              <a:chOff x="6415404" y="1389451"/>
              <a:chExt cx="3211449" cy="4181385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DE9A147-D2A4-4F56-830B-EF9749A47FA6}"/>
                  </a:ext>
                </a:extLst>
              </p:cNvPr>
              <p:cNvSpPr/>
              <p:nvPr/>
            </p:nvSpPr>
            <p:spPr>
              <a:xfrm>
                <a:off x="6415404" y="1389451"/>
                <a:ext cx="2334159" cy="221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100" b="1" dirty="0"/>
                  <a:t>Females 50–80 cm in height</a:t>
                </a: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F34728C-44F1-4F72-A0E4-E1DC02E7ED8E}"/>
                  </a:ext>
                </a:extLst>
              </p:cNvPr>
              <p:cNvGrpSpPr/>
              <p:nvPr/>
            </p:nvGrpSpPr>
            <p:grpSpPr>
              <a:xfrm>
                <a:off x="6415405" y="1655145"/>
                <a:ext cx="3211448" cy="3915691"/>
                <a:chOff x="6415405" y="1655145"/>
                <a:chExt cx="3211448" cy="3915691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589269D3-A39D-4A25-A7E0-0BF5231AA9D2}"/>
                    </a:ext>
                  </a:extLst>
                </p:cNvPr>
                <p:cNvSpPr/>
                <p:nvPr/>
              </p:nvSpPr>
              <p:spPr>
                <a:xfrm>
                  <a:off x="6415405" y="3479287"/>
                  <a:ext cx="2334159" cy="221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GB" sz="1100" b="1" dirty="0"/>
                    <a:t>Females 80–110 cm in height</a:t>
                  </a:r>
                </a:p>
              </p:txBody>
            </p:sp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D3915FD4-1B69-43E3-B011-C22B698B0B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439370" y="1655145"/>
                  <a:ext cx="3139455" cy="1795981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B1AE705A-9FC6-4D50-B06C-B97570183D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24577" y="3750144"/>
                  <a:ext cx="3202276" cy="1820692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04115698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chondroplasia forum">
      <a:dk1>
        <a:srgbClr val="051C2C"/>
      </a:dk1>
      <a:lt1>
        <a:sysClr val="window" lastClr="FFFFFF"/>
      </a:lt1>
      <a:dk2>
        <a:srgbClr val="051C2C"/>
      </a:dk2>
      <a:lt2>
        <a:srgbClr val="FFFFFF"/>
      </a:lt2>
      <a:accent1>
        <a:srgbClr val="051C2C"/>
      </a:accent1>
      <a:accent2>
        <a:srgbClr val="274554"/>
      </a:accent2>
      <a:accent3>
        <a:srgbClr val="DFAA40"/>
      </a:accent3>
      <a:accent4>
        <a:srgbClr val="368BAB"/>
      </a:accent4>
      <a:accent5>
        <a:srgbClr val="AACDD8"/>
      </a:accent5>
      <a:accent6>
        <a:srgbClr val="FEDD00"/>
      </a:accent6>
      <a:hlink>
        <a:srgbClr val="051C2C"/>
      </a:hlink>
      <a:folHlink>
        <a:srgbClr val="051C2C"/>
      </a:folHlink>
    </a:clrScheme>
    <a:fontScheme name="Custom 4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SL Template" id="{E707C889-FBD3-4C5E-8378-C29BDCD68AAB}" vid="{6E1DB9CE-A05A-435F-BD63-176DE3EF4D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9624</TotalTime>
  <Words>1665</Words>
  <Application>Microsoft Office PowerPoint</Application>
  <PresentationFormat>Widescreen</PresentationFormat>
  <Paragraphs>245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Narrow</vt:lpstr>
      <vt:lpstr>Calibri</vt:lpstr>
      <vt:lpstr>1_Office Theme</vt:lpstr>
      <vt:lpstr>Growth in Achondroplasia Including Stature, Weight, Weight‑for‑Height and Head Circumference From CLARITY: Achondroplasia Natural History Study – A Multi‑center  Retrospective Cohort Study of Achondroplasia in the US</vt:lpstr>
      <vt:lpstr>Background</vt:lpstr>
      <vt:lpstr>Methods</vt:lpstr>
      <vt:lpstr>Description of Subjects and Criteria to Include in Curves</vt:lpstr>
      <vt:lpstr>Longitudinal Characteristics of Anthropometry Data for 1,341 Subjects With ACH</vt:lpstr>
      <vt:lpstr>Stature for Age in Males With ACH</vt:lpstr>
      <vt:lpstr>Stature for Age in Females With ACH</vt:lpstr>
      <vt:lpstr>Weight for Age in ACH</vt:lpstr>
      <vt:lpstr>Weight for Stature in ACH</vt:lpstr>
      <vt:lpstr>Weight Versus Height by Age Group</vt:lpstr>
      <vt:lpstr>Head Circumference for Age in ACH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Patient’s Perspective</dc:title>
  <dc:creator>Tim Venables</dc:creator>
  <cp:lastModifiedBy>Praveen Abraham</cp:lastModifiedBy>
  <cp:revision>250</cp:revision>
  <dcterms:created xsi:type="dcterms:W3CDTF">2021-09-21T16:24:04Z</dcterms:created>
  <dcterms:modified xsi:type="dcterms:W3CDTF">2022-02-09T18:24:44Z</dcterms:modified>
</cp:coreProperties>
</file>