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62" r:id="rId5"/>
    <p:sldId id="264" r:id="rId6"/>
    <p:sldId id="265" r:id="rId7"/>
    <p:sldId id="267" r:id="rId8"/>
    <p:sldId id="268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" id="{B6018537-0532-4613-B481-95FF782303CA}">
          <p14:sldIdLst>
            <p14:sldId id="256"/>
            <p14:sldId id="257"/>
            <p14:sldId id="258"/>
            <p14:sldId id="262"/>
            <p14:sldId id="264"/>
            <p14:sldId id="265"/>
            <p14:sldId id="267"/>
            <p14:sldId id="268"/>
            <p14:sldId id="263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CCFB29E-2070-7790-00A7-E11B2D7CE010}" name="Marie Farrow" initials="MF" userId="395651ff28d4452c" providerId="Windows Liv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e Farrow" initials="MF" lastIdx="10" clrIdx="0">
    <p:extLst>
      <p:ext uri="{19B8F6BF-5375-455C-9EA6-DF929625EA0E}">
        <p15:presenceInfo xmlns:p15="http://schemas.microsoft.com/office/powerpoint/2012/main" userId="395651ff28d4452c" providerId="Windows Live"/>
      </p:ext>
    </p:extLst>
  </p:cmAuthor>
  <p:cmAuthor id="2" name="Sarah Turner" initials="ST" lastIdx="3" clrIdx="1">
    <p:extLst>
      <p:ext uri="{19B8F6BF-5375-455C-9EA6-DF929625EA0E}">
        <p15:presenceInfo xmlns:p15="http://schemas.microsoft.com/office/powerpoint/2012/main" userId="Sarah Turner" providerId="None"/>
      </p:ext>
    </p:extLst>
  </p:cmAuthor>
  <p:cmAuthor id="3" name="Tim Venables" initials="TV" lastIdx="2" clrIdx="2">
    <p:extLst>
      <p:ext uri="{19B8F6BF-5375-455C-9EA6-DF929625EA0E}">
        <p15:presenceInfo xmlns:p15="http://schemas.microsoft.com/office/powerpoint/2012/main" userId="S::Tim.Venables@elmgroupltd.com::4da54266-e6ed-48f9-86fc-5a09902e13ea" providerId="AD"/>
      </p:ext>
    </p:extLst>
  </p:cmAuthor>
  <p:cmAuthor id="4" name="Martin Lennon" initials="ML" lastIdx="3" clrIdx="3">
    <p:extLst>
      <p:ext uri="{19B8F6BF-5375-455C-9EA6-DF929625EA0E}">
        <p15:presenceInfo xmlns:p15="http://schemas.microsoft.com/office/powerpoint/2012/main" userId="S::martin@cesasmedical.com::2390e896-01da-47fe-8b97-1d3a7a42dde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EF1"/>
    <a:srgbClr val="CEDAE2"/>
    <a:srgbClr val="10455B"/>
    <a:srgbClr val="CCCCE6"/>
    <a:srgbClr val="E6EED6"/>
    <a:srgbClr val="CCE1E6"/>
    <a:srgbClr val="D3E0EF"/>
    <a:srgbClr val="DEEDE5"/>
    <a:srgbClr val="C7D2DF"/>
    <a:srgbClr val="99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>
        <p:scale>
          <a:sx n="60" d="100"/>
          <a:sy n="60" d="100"/>
        </p:scale>
        <p:origin x="800" y="6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298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736963500145535"/>
          <c:y val="0.14949087897433691"/>
          <c:w val="0.89263036499854465"/>
          <c:h val="0.69909994126709329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Achondroplasia</c:v>
                </c:pt>
              </c:strCache>
            </c:strRef>
          </c:tx>
          <c:spPr>
            <a:ln w="28575" cap="rnd">
              <a:solidFill>
                <a:schemeClr val="accent3"/>
              </a:solidFill>
              <a:prstDash val="dash"/>
              <a:round/>
            </a:ln>
            <a:effectLst/>
          </c:spPr>
          <c:marker>
            <c:symbol val="none"/>
          </c:marker>
          <c:cat>
            <c:numRef>
              <c:f>Sheet1!$A$2:$A$9</c:f>
              <c:numCache>
                <c:formatCode>General</c:formatCode>
                <c:ptCount val="8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  <c:pt idx="6">
                  <c:v>30</c:v>
                </c:pt>
                <c:pt idx="7">
                  <c:v>36</c:v>
                </c:pt>
              </c:numCache>
            </c:numRef>
          </c:cat>
          <c:val>
            <c:numRef>
              <c:f>Sheet1!$B$2:$B$9</c:f>
              <c:numCache>
                <c:formatCode>General</c:formatCode>
                <c:ptCount val="8"/>
                <c:pt idx="0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3E4-461C-BD69-BB092F79FC2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Average stature</c:v>
                </c:pt>
              </c:strCache>
            </c:strRef>
          </c:tx>
          <c:spPr>
            <a:ln w="28575" cap="rnd">
              <a:solidFill>
                <a:schemeClr val="accent4"/>
              </a:solidFill>
              <a:prstDash val="sysDot"/>
              <a:round/>
            </a:ln>
            <a:effectLst/>
          </c:spPr>
          <c:marker>
            <c:symbol val="none"/>
          </c:marker>
          <c:cat>
            <c:numRef>
              <c:f>Sheet1!$A$2:$A$9</c:f>
              <c:numCache>
                <c:formatCode>General</c:formatCode>
                <c:ptCount val="8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  <c:pt idx="6">
                  <c:v>30</c:v>
                </c:pt>
                <c:pt idx="7">
                  <c:v>36</c:v>
                </c:pt>
              </c:numCache>
            </c:numRef>
          </c:cat>
          <c:val>
            <c:numRef>
              <c:f>Sheet1!$C$2:$C$9</c:f>
              <c:numCache>
                <c:formatCode>General</c:formatCode>
                <c:ptCount val="8"/>
                <c:pt idx="0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3E4-461C-BD69-BB092F79FC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77840063"/>
        <c:axId val="1577856287"/>
      </c:lineChart>
      <c:catAx>
        <c:axId val="1577840063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77856287"/>
        <c:crosses val="autoZero"/>
        <c:auto val="1"/>
        <c:lblAlgn val="ctr"/>
        <c:lblOffset val="100"/>
        <c:noMultiLvlLbl val="0"/>
      </c:catAx>
      <c:valAx>
        <c:axId val="1577856287"/>
        <c:scaling>
          <c:orientation val="minMax"/>
          <c:max val="100"/>
          <c:min val="3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77840063"/>
        <c:crosses val="autoZero"/>
        <c:crossBetween val="midCat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6359420125813051"/>
          <c:y val="0.71702398414109014"/>
          <c:w val="0.33396107029826266"/>
          <c:h val="0.1179275791484856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736963500145535"/>
          <c:y val="0.14949087897433691"/>
          <c:w val="0.89263036499854465"/>
          <c:h val="0.69909994126709329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Achondroplasia</c:v>
                </c:pt>
              </c:strCache>
            </c:strRef>
          </c:tx>
          <c:spPr>
            <a:ln w="28575" cap="rnd">
              <a:solidFill>
                <a:schemeClr val="accent3"/>
              </a:solidFill>
              <a:prstDash val="dash"/>
              <a:round/>
            </a:ln>
            <a:effectLst/>
          </c:spPr>
          <c:marker>
            <c:symbol val="none"/>
          </c:marker>
          <c:cat>
            <c:numRef>
              <c:f>Sheet1!$A$2:$A$9</c:f>
              <c:numCache>
                <c:formatCode>General</c:formatCode>
                <c:ptCount val="8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  <c:pt idx="6">
                  <c:v>30</c:v>
                </c:pt>
                <c:pt idx="7">
                  <c:v>36</c:v>
                </c:pt>
              </c:numCache>
            </c:numRef>
          </c:cat>
          <c:val>
            <c:numRef>
              <c:f>Sheet1!$B$2:$B$9</c:f>
              <c:numCache>
                <c:formatCode>General</c:formatCode>
                <c:ptCount val="8"/>
                <c:pt idx="0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0D0-4670-9654-F3E4FEE968C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Average stature</c:v>
                </c:pt>
              </c:strCache>
            </c:strRef>
          </c:tx>
          <c:spPr>
            <a:ln w="28575" cap="rnd">
              <a:solidFill>
                <a:schemeClr val="accent4"/>
              </a:solidFill>
              <a:prstDash val="sysDot"/>
              <a:round/>
            </a:ln>
            <a:effectLst/>
          </c:spPr>
          <c:marker>
            <c:symbol val="none"/>
          </c:marker>
          <c:cat>
            <c:numRef>
              <c:f>Sheet1!$A$2:$A$9</c:f>
              <c:numCache>
                <c:formatCode>General</c:formatCode>
                <c:ptCount val="8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  <c:pt idx="6">
                  <c:v>30</c:v>
                </c:pt>
                <c:pt idx="7">
                  <c:v>36</c:v>
                </c:pt>
              </c:numCache>
            </c:numRef>
          </c:cat>
          <c:val>
            <c:numRef>
              <c:f>Sheet1!$C$2:$C$9</c:f>
              <c:numCache>
                <c:formatCode>General</c:formatCode>
                <c:ptCount val="8"/>
                <c:pt idx="0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0D0-4670-9654-F3E4FEE968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77840063"/>
        <c:axId val="1577856287"/>
      </c:lineChart>
      <c:catAx>
        <c:axId val="1577840063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77856287"/>
        <c:crosses val="autoZero"/>
        <c:auto val="1"/>
        <c:lblAlgn val="ctr"/>
        <c:lblOffset val="100"/>
        <c:noMultiLvlLbl val="0"/>
      </c:catAx>
      <c:valAx>
        <c:axId val="1577856287"/>
        <c:scaling>
          <c:orientation val="minMax"/>
          <c:max val="100"/>
          <c:min val="3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77840063"/>
        <c:crosses val="autoZero"/>
        <c:crossBetween val="midCat"/>
        <c:majorUnit val="1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E732EA-104D-4B5D-88C7-4E63F4347BB6}" type="datetimeFigureOut">
              <a:rPr lang="fr-FR" smtClean="0"/>
              <a:t>09/12/2021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100878-B69F-4B06-BAB2-4D90C78A9D8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2338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4C21F4-4976-4A1B-862D-6E0E52C93B76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1E3A30-7A5C-4042-BB65-159CE354F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405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: Top Corners Rounded 11">
            <a:extLst>
              <a:ext uri="{FF2B5EF4-FFF2-40B4-BE49-F238E27FC236}">
                <a16:creationId xmlns:a16="http://schemas.microsoft.com/office/drawing/2014/main" id="{3089AC84-D67B-4931-A905-51D5C798DADE}"/>
              </a:ext>
            </a:extLst>
          </p:cNvPr>
          <p:cNvSpPr/>
          <p:nvPr userDrawn="1"/>
        </p:nvSpPr>
        <p:spPr>
          <a:xfrm rot="16200000">
            <a:off x="5240156" y="-271645"/>
            <a:ext cx="1016363" cy="11496676"/>
          </a:xfrm>
          <a:prstGeom prst="round2SameRect">
            <a:avLst>
              <a:gd name="adj1" fmla="val 0"/>
              <a:gd name="adj2" fmla="val 50000"/>
            </a:avLst>
          </a:prstGeom>
          <a:solidFill>
            <a:srgbClr val="1045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27DC2C8-5923-4145-B7BF-377502DCE64D}"/>
              </a:ext>
            </a:extLst>
          </p:cNvPr>
          <p:cNvSpPr/>
          <p:nvPr userDrawn="1"/>
        </p:nvSpPr>
        <p:spPr>
          <a:xfrm>
            <a:off x="0" y="873125"/>
            <a:ext cx="11496675" cy="4669642"/>
          </a:xfrm>
          <a:prstGeom prst="rect">
            <a:avLst/>
          </a:prstGeom>
          <a:solidFill>
            <a:srgbClr val="1045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5325" y="1122363"/>
            <a:ext cx="10801350" cy="158093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ctr">
              <a:buFont typeface="Arial" panose="020B0604020202020204" pitchFamily="34" charset="0"/>
              <a:buNone/>
              <a:defRPr lang="en-GB" sz="3600" b="1" dirty="0">
                <a:solidFill>
                  <a:schemeClr val="accent6">
                    <a:lumMod val="60000"/>
                    <a:lumOff val="40000"/>
                  </a:schemeClr>
                </a:solidFill>
                <a:ea typeface="MS PGothic" panose="020B0600070205080204" pitchFamily="34" charset="-128"/>
                <a:cs typeface="MS PGothic" charset="0"/>
              </a:defRPr>
            </a:lvl1pPr>
          </a:lstStyle>
          <a:p>
            <a:pPr lvl="0" algn="ctr" fontAlgn="base">
              <a:spcAft>
                <a:spcPct val="0"/>
              </a:spcAft>
            </a:pPr>
            <a:r>
              <a:rPr lang="en-US" noProof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5325" y="2956142"/>
            <a:ext cx="10801350" cy="230165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None/>
              <a:defRPr lang="en-GB" sz="2400" b="0" dirty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marL="228600" lvl="0" indent="-228600" algn="ctr" fontAlgn="base">
              <a:spcBef>
                <a:spcPts val="300"/>
              </a:spcBef>
              <a:spcAft>
                <a:spcPct val="0"/>
              </a:spcAft>
            </a:pPr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1978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8: Two content unequal L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8100000" cy="453548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5270" y="1449388"/>
            <a:ext cx="2520000" cy="4535487"/>
          </a:xfrm>
        </p:spPr>
        <p:txBody>
          <a:bodyPr/>
          <a:lstStyle>
            <a:lvl3pPr>
              <a:defRPr/>
            </a:lvl3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3322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9: Two content unequal R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2520000" cy="453548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97703" y="1449388"/>
            <a:ext cx="8100000" cy="453548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9247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0: Two content sub hea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75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6000" y="2104373"/>
            <a:ext cx="5220000" cy="394362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6975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6975" y="2104373"/>
            <a:ext cx="5220000" cy="394362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629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1: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53264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2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46217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13: Side 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8891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: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449390"/>
            <a:ext cx="10800000" cy="4535486"/>
          </a:xfrm>
        </p:spPr>
        <p:txBody>
          <a:bodyPr/>
          <a:lstStyle>
            <a:lvl2pPr marL="893763" indent="-436563">
              <a:defRPr/>
            </a:lvl2pPr>
            <a:lvl3pPr marL="1252538" indent="-358775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252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: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449391"/>
            <a:ext cx="10800000" cy="3911741"/>
          </a:xfrm>
        </p:spPr>
        <p:txBody>
          <a:bodyPr/>
          <a:lstStyle>
            <a:lvl2pPr marL="893763" indent="-436563">
              <a:defRPr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Content Placeholder 7">
            <a:extLst>
              <a:ext uri="{FF2B5EF4-FFF2-40B4-BE49-F238E27FC236}">
                <a16:creationId xmlns:a16="http://schemas.microsoft.com/office/drawing/2014/main" id="{7C46DB12-5896-4D87-924C-B84C8C9A8E9C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26610"/>
            <a:ext cx="12192000" cy="584876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630238" indent="0" algn="l">
              <a:buNone/>
              <a:tabLst>
                <a:tab pos="11387138" algn="l"/>
              </a:tabLst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marL="630238" marR="0" lvl="0" indent="0" algn="ctr" defTabSz="914400" rtl="0" eaLnBrk="1" fontAlgn="auto" latinLnBrk="0" hangingPunct="1">
              <a:lnSpc>
                <a:spcPts val="176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53197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2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: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821973"/>
            <a:ext cx="5316493" cy="1387082"/>
          </a:xfrm>
          <a:solidFill>
            <a:schemeClr val="bg2">
              <a:lumMod val="95000"/>
            </a:schemeClr>
          </a:solidFill>
        </p:spPr>
        <p:txBody>
          <a:bodyPr>
            <a:noAutofit/>
          </a:bodyPr>
          <a:lstStyle>
            <a:lvl1pPr marL="269875" indent="-269875">
              <a:defRPr sz="1600"/>
            </a:lvl1pPr>
            <a:lvl2pPr marL="539750" indent="-182563">
              <a:defRPr sz="1400"/>
            </a:lvl2pPr>
            <a:lvl3pPr marL="1252538" indent="-338138">
              <a:defRPr sz="1200"/>
            </a:lvl3pPr>
            <a:lvl4pPr marL="1609725" indent="-357188">
              <a:defRPr sz="1100"/>
            </a:lvl4pPr>
            <a:lvl5pPr marL="1978025" indent="-368300">
              <a:defRPr sz="11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Content Placeholder 7">
            <a:extLst>
              <a:ext uri="{FF2B5EF4-FFF2-40B4-BE49-F238E27FC236}">
                <a16:creationId xmlns:a16="http://schemas.microsoft.com/office/drawing/2014/main" id="{7C46DB12-5896-4D87-924C-B84C8C9A8E9C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25984"/>
            <a:ext cx="12192000" cy="584876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630238" indent="0" algn="ctr">
              <a:spcBef>
                <a:spcPts val="200"/>
              </a:spcBef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81B4FB4-B67D-40B7-8D61-AB50131823E5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110614" y="1821972"/>
            <a:ext cx="5316493" cy="3457749"/>
          </a:xfrm>
        </p:spPr>
        <p:txBody>
          <a:bodyPr>
            <a:normAutofit/>
          </a:bodyPr>
          <a:lstStyle>
            <a:lvl1pPr marL="269875" indent="-269875">
              <a:defRPr sz="1600"/>
            </a:lvl1pPr>
            <a:lvl2pPr marL="627063" indent="-269875">
              <a:defRPr sz="1400"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5680B48-64C1-4C7A-BDD3-20741909094C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96000" y="3648946"/>
            <a:ext cx="5316493" cy="1630775"/>
          </a:xfrm>
          <a:solidFill>
            <a:schemeClr val="bg2">
              <a:lumMod val="95000"/>
            </a:schemeClr>
          </a:solidFill>
        </p:spPr>
        <p:txBody>
          <a:bodyPr>
            <a:noAutofit/>
          </a:bodyPr>
          <a:lstStyle>
            <a:lvl1pPr marL="269875" indent="-269875">
              <a:defRPr sz="1600"/>
            </a:lvl1pPr>
            <a:lvl2pPr marL="539750" indent="-182563">
              <a:defRPr sz="1400"/>
            </a:lvl2pPr>
            <a:lvl3pPr marL="1252538" indent="-338138">
              <a:defRPr sz="1200"/>
            </a:lvl3pPr>
            <a:lvl4pPr marL="1609725" indent="-357188">
              <a:defRPr sz="1100"/>
            </a:lvl4pPr>
            <a:lvl5pPr marL="1978025" indent="-368300">
              <a:defRPr sz="11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8ADF789-4EE2-4853-8391-3328294626B7}"/>
              </a:ext>
            </a:extLst>
          </p:cNvPr>
          <p:cNvSpPr txBox="1"/>
          <p:nvPr userDrawn="1"/>
        </p:nvSpPr>
        <p:spPr>
          <a:xfrm>
            <a:off x="704497" y="1452641"/>
            <a:ext cx="1289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Background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4C38A1F-A2C9-4AFE-9A41-3328FC2CD48E}"/>
              </a:ext>
            </a:extLst>
          </p:cNvPr>
          <p:cNvSpPr txBox="1"/>
          <p:nvPr userDrawn="1"/>
        </p:nvSpPr>
        <p:spPr>
          <a:xfrm>
            <a:off x="704497" y="3292368"/>
            <a:ext cx="962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Methods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D9720B6-AE97-4A3D-9CAC-4142DA93FA58}"/>
              </a:ext>
            </a:extLst>
          </p:cNvPr>
          <p:cNvSpPr txBox="1"/>
          <p:nvPr userDrawn="1"/>
        </p:nvSpPr>
        <p:spPr>
          <a:xfrm>
            <a:off x="6129403" y="1444834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Results</a:t>
            </a:r>
          </a:p>
        </p:txBody>
      </p:sp>
    </p:spTree>
    <p:extLst>
      <p:ext uri="{BB962C8B-B14F-4D97-AF65-F5344CB8AC3E}">
        <p14:creationId xmlns:p14="http://schemas.microsoft.com/office/powerpoint/2010/main" val="2842451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: Visual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9553609-11BB-4B19-B7C9-98E308E9106D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25984"/>
            <a:ext cx="12192000" cy="584876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63000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141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: Offset content R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95711" y="1449388"/>
            <a:ext cx="8100000" cy="4535487"/>
          </a:xfrm>
        </p:spPr>
        <p:txBody>
          <a:bodyPr/>
          <a:lstStyle>
            <a:lvl2pPr marL="893763" indent="-436563">
              <a:defRPr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6688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: Offset content L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4800" y="1449388"/>
            <a:ext cx="8100000" cy="4535487"/>
          </a:xfrm>
        </p:spPr>
        <p:txBody>
          <a:bodyPr/>
          <a:lstStyle>
            <a:lvl1pPr marL="357188" indent="-357188">
              <a:buClr>
                <a:schemeClr val="accent3"/>
              </a:buClr>
              <a:buFont typeface="Arial" panose="020B0604020202020204" pitchFamily="34" charset="0"/>
              <a:buChar char="►"/>
              <a:defRPr/>
            </a:lvl1pPr>
            <a:lvl2pPr marL="893763" indent="-43656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2pPr>
            <a:lvl3pPr marL="1252538" indent="-338138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3pPr>
            <a:lvl4pPr marL="1789113" indent="-41751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4pPr>
            <a:lvl5pPr marL="2157413" indent="-32861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849" y="6311901"/>
            <a:ext cx="8522617" cy="352850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6718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6: Chapter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91522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7: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5315303" cy="453548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1449388"/>
            <a:ext cx="5315303" cy="45354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0781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Top Corners Rounded 3">
            <a:extLst>
              <a:ext uri="{FF2B5EF4-FFF2-40B4-BE49-F238E27FC236}">
                <a16:creationId xmlns:a16="http://schemas.microsoft.com/office/drawing/2014/main" id="{8A203C68-0475-491F-B992-E8F4B142ACA1}"/>
              </a:ext>
            </a:extLst>
          </p:cNvPr>
          <p:cNvSpPr/>
          <p:nvPr userDrawn="1"/>
        </p:nvSpPr>
        <p:spPr>
          <a:xfrm rot="16200000">
            <a:off x="5240156" y="-4880156"/>
            <a:ext cx="1016363" cy="11496676"/>
          </a:xfrm>
          <a:prstGeom prst="round2SameRect">
            <a:avLst>
              <a:gd name="adj1" fmla="val 0"/>
              <a:gd name="adj2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 fontAlgn="base">
              <a:spcAft>
                <a:spcPct val="0"/>
              </a:spcAft>
            </a:pPr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449389"/>
            <a:ext cx="10800000" cy="45354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4497" y="6131861"/>
            <a:ext cx="9031665" cy="5816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2125D1A-1993-403F-9F42-9CE20DB5C8B0}"/>
              </a:ext>
            </a:extLst>
          </p:cNvPr>
          <p:cNvSpPr/>
          <p:nvPr userDrawn="1"/>
        </p:nvSpPr>
        <p:spPr>
          <a:xfrm>
            <a:off x="-1" y="243741"/>
            <a:ext cx="10352763" cy="12404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0CEBB8A9-47B4-425D-81D2-94A32DD652F0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6162" y="6262255"/>
            <a:ext cx="1759838" cy="451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84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6" r:id="rId3"/>
    <p:sldLayoutId id="2147483678" r:id="rId4"/>
    <p:sldLayoutId id="2147483677" r:id="rId5"/>
    <p:sldLayoutId id="2147483663" r:id="rId6"/>
    <p:sldLayoutId id="2147483664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  <p:sldLayoutId id="2147483675" r:id="rId15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GB" sz="3600" b="1" kern="1200" dirty="0">
          <a:solidFill>
            <a:schemeClr val="bg2"/>
          </a:solidFill>
          <a:latin typeface="+mj-lt"/>
          <a:ea typeface="MS PGothic" panose="020B0600070205080204" pitchFamily="34" charset="-128"/>
          <a:cs typeface="+mj-cs"/>
        </a:defRPr>
      </a:lvl1pPr>
    </p:titleStyle>
    <p:bodyStyle>
      <a:lvl1pPr marL="357188" indent="-357188" algn="l" defTabSz="914400" rtl="0" eaLnBrk="1" latinLnBrk="0" hangingPunct="1">
        <a:lnSpc>
          <a:spcPct val="100000"/>
        </a:lnSpc>
        <a:spcBef>
          <a:spcPts val="1000"/>
        </a:spcBef>
        <a:buClr>
          <a:schemeClr val="accent3"/>
        </a:buClr>
        <a:buFont typeface="Arial" panose="020B0604020202020204" pitchFamily="34" charset="0"/>
        <a:buChar char="►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893763" indent="-436563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1252538" indent="-338138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609725" indent="-357188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2157413" indent="-328613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178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438" userDrawn="1">
          <p15:clr>
            <a:srgbClr val="F26B43"/>
          </p15:clr>
        </p15:guide>
        <p15:guide id="4" pos="7242" userDrawn="1">
          <p15:clr>
            <a:srgbClr val="F26B43"/>
          </p15:clr>
        </p15:guide>
        <p15:guide id="5" orient="horz" pos="913" userDrawn="1">
          <p15:clr>
            <a:srgbClr val="F26B43"/>
          </p15:clr>
        </p15:guide>
        <p15:guide id="6" orient="horz" pos="232" userDrawn="1">
          <p15:clr>
            <a:srgbClr val="F26B43"/>
          </p15:clr>
        </p15:guide>
        <p15:guide id="7" orient="horz" pos="3770" userDrawn="1">
          <p15:clr>
            <a:srgbClr val="F26B43"/>
          </p15:clr>
        </p15:guide>
        <p15:guide id="8" orient="horz" pos="86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6B0D9-1069-4438-A61F-5FDD65A85F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5325" y="1122363"/>
            <a:ext cx="10801350" cy="1580933"/>
          </a:xfrm>
        </p:spPr>
        <p:txBody>
          <a:bodyPr>
            <a:normAutofit/>
          </a:bodyPr>
          <a:lstStyle/>
          <a:p>
            <a:r>
              <a:rPr lang="en-GB" dirty="0"/>
              <a:t>Achondroplasia Natural History Study (CLARITY): </a:t>
            </a:r>
            <a:br>
              <a:rPr lang="en-GB" dirty="0"/>
            </a:br>
            <a:r>
              <a:rPr lang="en-GB" dirty="0"/>
              <a:t>A </a:t>
            </a:r>
            <a:r>
              <a:rPr lang="en-GB" dirty="0" err="1"/>
              <a:t>Multicenter</a:t>
            </a:r>
            <a:r>
              <a:rPr lang="en-GB" dirty="0"/>
              <a:t> Retrospective Cohort Study </a:t>
            </a:r>
            <a:br>
              <a:rPr lang="en-GB" dirty="0"/>
            </a:br>
            <a:r>
              <a:rPr lang="en-GB" dirty="0"/>
              <a:t>of Achondroplasia in the United States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E76553-41ED-4C13-B1D7-0AD6AA769C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5325" y="2956142"/>
            <a:ext cx="10801350" cy="2301658"/>
          </a:xfrm>
        </p:spPr>
        <p:txBody>
          <a:bodyPr>
            <a:normAutofit/>
          </a:bodyPr>
          <a:lstStyle/>
          <a:p>
            <a:r>
              <a:rPr lang="en-GB" dirty="0"/>
              <a:t>Adapted from: Hoover-Fong JE, </a:t>
            </a:r>
            <a:r>
              <a:rPr lang="en-GB" dirty="0" err="1"/>
              <a:t>Alade</a:t>
            </a:r>
            <a:r>
              <a:rPr lang="en-GB" dirty="0"/>
              <a:t> AY, Hashmi SS, Hecht JT, </a:t>
            </a:r>
            <a:r>
              <a:rPr lang="en-GB" dirty="0" err="1"/>
              <a:t>Legare</a:t>
            </a:r>
            <a:r>
              <a:rPr lang="en-GB" dirty="0"/>
              <a:t> JM, Little ME, </a:t>
            </a:r>
            <a:br>
              <a:rPr lang="en-GB" dirty="0"/>
            </a:br>
            <a:r>
              <a:rPr lang="en-GB" dirty="0"/>
              <a:t>Liu C, </a:t>
            </a:r>
            <a:r>
              <a:rPr lang="en-GB" dirty="0" err="1"/>
              <a:t>McGready</a:t>
            </a:r>
            <a:r>
              <a:rPr lang="en-GB" dirty="0"/>
              <a:t> J, </a:t>
            </a:r>
            <a:r>
              <a:rPr lang="en-GB" dirty="0" err="1"/>
              <a:t>Modaff</a:t>
            </a:r>
            <a:r>
              <a:rPr lang="en-GB" dirty="0"/>
              <a:t> P, Pauli RM, Rodriguez-</a:t>
            </a:r>
            <a:r>
              <a:rPr lang="en-GB" dirty="0" err="1"/>
              <a:t>Buritica</a:t>
            </a:r>
            <a:r>
              <a:rPr lang="en-GB" dirty="0"/>
              <a:t> DF, Schulze KJ, Serna ME, </a:t>
            </a:r>
            <a:br>
              <a:rPr lang="en-GB" dirty="0"/>
            </a:br>
            <a:r>
              <a:rPr lang="en-GB" dirty="0" err="1"/>
              <a:t>Smid</a:t>
            </a:r>
            <a:r>
              <a:rPr lang="en-GB" dirty="0"/>
              <a:t> CJ, </a:t>
            </a:r>
            <a:r>
              <a:rPr lang="en-GB" dirty="0" err="1"/>
              <a:t>Bober</a:t>
            </a:r>
            <a:r>
              <a:rPr lang="en-GB" dirty="0"/>
              <a:t> MB</a:t>
            </a:r>
          </a:p>
          <a:p>
            <a:r>
              <a:rPr lang="en-GB" dirty="0"/>
              <a:t>Genet Med 2021;23(8):1498–1505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8BFA56D-6D23-4D70-8CC0-C78CDB34D800}"/>
              </a:ext>
            </a:extLst>
          </p:cNvPr>
          <p:cNvSpPr txBox="1"/>
          <p:nvPr/>
        </p:nvSpPr>
        <p:spPr>
          <a:xfrm>
            <a:off x="5537200" y="6134044"/>
            <a:ext cx="412765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 defTabSz="457200"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 Healthcare Professionals Only.</a:t>
            </a:r>
            <a:b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© 2021 BioMarin International Limited.</a:t>
            </a:r>
            <a:b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All Rights Reserved. </a:t>
            </a: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EU-ACH-00280 12</a:t>
            </a:r>
            <a:r>
              <a:rPr lang="en-US" sz="1100">
                <a:solidFill>
                  <a:schemeClr val="accent2">
                    <a:lumMod val="50000"/>
                  </a:schemeClr>
                </a:solidFill>
              </a:rPr>
              <a:t>/21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2F8640E-15C0-4294-8080-AB625601EDA6}"/>
              </a:ext>
            </a:extLst>
          </p:cNvPr>
          <p:cNvSpPr txBox="1"/>
          <p:nvPr/>
        </p:nvSpPr>
        <p:spPr>
          <a:xfrm>
            <a:off x="2527143" y="6134044"/>
            <a:ext cx="412765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457200">
              <a:defRPr/>
            </a:pPr>
            <a:r>
              <a:rPr lang="en-GB" sz="1100" b="0" i="0" dirty="0">
                <a:solidFill>
                  <a:srgbClr val="303030"/>
                </a:solidFill>
                <a:effectLst/>
                <a:latin typeface="Arial" panose="020B0604020202020204" pitchFamily="34" charset="0"/>
              </a:rPr>
              <a:t>Achondroplasia.expert is organized and funded by BioMarin. This material has been developed in conjunction with the Achondroplasia.expert Editorial Committee.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51FF5F6-75ED-490C-87DC-1FC68A871E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325" y="6312114"/>
            <a:ext cx="1669349" cy="244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287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1E22C9-DC05-40CD-9155-6EEC219D2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087DE8-9679-4B88-989F-0406E83661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There are distinct yet highly variable skeletal manifestations in achondroplasia</a:t>
            </a:r>
          </a:p>
          <a:p>
            <a:pPr lvl="1"/>
            <a:r>
              <a:rPr lang="en-GB" dirty="0"/>
              <a:t>For some, these cause serious complications and necessitate invasive surgical treatment</a:t>
            </a:r>
          </a:p>
          <a:p>
            <a:r>
              <a:rPr lang="en-GB" dirty="0"/>
              <a:t>Despite recognition of complications, understanding of their natural history is often limited by published experiences of single cases, small case series, and uncontrolled observational studies</a:t>
            </a:r>
          </a:p>
          <a:p>
            <a:r>
              <a:rPr lang="en-GB" dirty="0"/>
              <a:t>A comprehensive understanding of the natural history of achondroplasia is needed to improve quality of life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AA0A51-74C5-41FB-AE0D-7581CDCC2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Hoover-Fong JE, et al. Genet Med 2021;23(8):1498–1505.</a:t>
            </a:r>
          </a:p>
        </p:txBody>
      </p:sp>
    </p:spTree>
    <p:extLst>
      <p:ext uri="{BB962C8B-B14F-4D97-AF65-F5344CB8AC3E}">
        <p14:creationId xmlns:p14="http://schemas.microsoft.com/office/powerpoint/2010/main" val="820798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1E22C9-DC05-40CD-9155-6EEC219D2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Study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087DE8-9679-4B88-989F-0406E83661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CLARITY is a multicentre retrospective natural history study, conducted to understand medical and surgical practices in achondroplasia</a:t>
            </a:r>
          </a:p>
          <a:p>
            <a:r>
              <a:rPr lang="en-GB" dirty="0"/>
              <a:t>A primary achondroplasia cohort of 1374 children and adults was established from four skeletal dysplasia centres in the US</a:t>
            </a:r>
          </a:p>
          <a:p>
            <a:pPr lvl="1"/>
            <a:r>
              <a:rPr lang="en-GB" dirty="0"/>
              <a:t>Subjects were evaluated at least once between 1957 and 2017 by a clinical geneticist</a:t>
            </a:r>
          </a:p>
          <a:p>
            <a:pPr lvl="1"/>
            <a:r>
              <a:rPr lang="en-GB" dirty="0"/>
              <a:t>A diagnosis of achondroplasia was made by molecular or clinical means</a:t>
            </a:r>
          </a:p>
          <a:p>
            <a:pPr lvl="1"/>
            <a:r>
              <a:rPr lang="en-GB" dirty="0"/>
              <a:t>A database was populated using retrospective data from archives, current hardcopy charts, </a:t>
            </a:r>
            <a:br>
              <a:rPr lang="en-GB" dirty="0"/>
            </a:br>
            <a:r>
              <a:rPr lang="en-GB" dirty="0"/>
              <a:t>and electronic medical records </a:t>
            </a:r>
          </a:p>
          <a:p>
            <a:r>
              <a:rPr lang="en-GB" dirty="0"/>
              <a:t>The aim was to define health risks and medical/surgical outcomes in patients with achondroplasia</a:t>
            </a:r>
          </a:p>
          <a:p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AA0A51-74C5-41FB-AE0D-7581CDCC2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Hoover-Fong JE, et al. Genet Med 2021;23(8):1498–1505.</a:t>
            </a:r>
          </a:p>
        </p:txBody>
      </p:sp>
    </p:spTree>
    <p:extLst>
      <p:ext uri="{BB962C8B-B14F-4D97-AF65-F5344CB8AC3E}">
        <p14:creationId xmlns:p14="http://schemas.microsoft.com/office/powerpoint/2010/main" val="1308299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1E22C9-DC05-40CD-9155-6EEC219D2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Results: Population Characteristics of PAC and Active Cohort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AA0A51-74C5-41FB-AE0D-7581CDCC2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*None of the 4 subjects with GH deficiency were treated with GH; </a:t>
            </a:r>
            <a:r>
              <a:rPr lang="en-GB" baseline="30000" dirty="0"/>
              <a:t>†</a:t>
            </a:r>
            <a:r>
              <a:rPr lang="en-GB" dirty="0"/>
              <a:t>2 subjects treated with GH were not confirmed to be GH deficient by provocative testing.</a:t>
            </a:r>
          </a:p>
          <a:p>
            <a:r>
              <a:rPr lang="en-GB" dirty="0"/>
              <a:t>GH, growth hormone; PAC, primary achondroplasia cohort; SD, standard deviation. </a:t>
            </a:r>
          </a:p>
          <a:p>
            <a:r>
              <a:rPr lang="en-GB" dirty="0"/>
              <a:t>Hoover-Fong JE, et al. Genet Med 2021;23(8):1498–1505.</a:t>
            </a:r>
          </a:p>
        </p:txBody>
      </p:sp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5A7CA39B-16C0-4029-8B25-5C1A4A460D2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3951466"/>
              </p:ext>
            </p:extLst>
          </p:nvPr>
        </p:nvGraphicFramePr>
        <p:xfrm>
          <a:off x="704497" y="1449388"/>
          <a:ext cx="10790826" cy="45415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694773">
                  <a:extLst>
                    <a:ext uri="{9D8B030D-6E8A-4147-A177-3AD203B41FA5}">
                      <a16:colId xmlns:a16="http://schemas.microsoft.com/office/drawing/2014/main" val="3713739950"/>
                    </a:ext>
                  </a:extLst>
                </a:gridCol>
                <a:gridCol w="1223609">
                  <a:extLst>
                    <a:ext uri="{9D8B030D-6E8A-4147-A177-3AD203B41FA5}">
                      <a16:colId xmlns:a16="http://schemas.microsoft.com/office/drawing/2014/main" val="1476375550"/>
                    </a:ext>
                  </a:extLst>
                </a:gridCol>
                <a:gridCol w="1718111">
                  <a:extLst>
                    <a:ext uri="{9D8B030D-6E8A-4147-A177-3AD203B41FA5}">
                      <a16:colId xmlns:a16="http://schemas.microsoft.com/office/drawing/2014/main" val="2596162429"/>
                    </a:ext>
                  </a:extLst>
                </a:gridCol>
                <a:gridCol w="1718111">
                  <a:extLst>
                    <a:ext uri="{9D8B030D-6E8A-4147-A177-3AD203B41FA5}">
                      <a16:colId xmlns:a16="http://schemas.microsoft.com/office/drawing/2014/main" val="2184929024"/>
                    </a:ext>
                  </a:extLst>
                </a:gridCol>
                <a:gridCol w="1718111">
                  <a:extLst>
                    <a:ext uri="{9D8B030D-6E8A-4147-A177-3AD203B41FA5}">
                      <a16:colId xmlns:a16="http://schemas.microsoft.com/office/drawing/2014/main" val="3272899118"/>
                    </a:ext>
                  </a:extLst>
                </a:gridCol>
                <a:gridCol w="1718111">
                  <a:extLst>
                    <a:ext uri="{9D8B030D-6E8A-4147-A177-3AD203B41FA5}">
                      <a16:colId xmlns:a16="http://schemas.microsoft.com/office/drawing/2014/main" val="760945555"/>
                    </a:ext>
                  </a:extLst>
                </a:gridCol>
              </a:tblGrid>
              <a:tr h="15709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s-IS" sz="12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0440" marR="120440" marT="60960" marB="60960" anchor="ctr"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</a:rPr>
                        <a:t>PAC</a:t>
                      </a:r>
                    </a:p>
                  </a:txBody>
                  <a:tcPr marL="120440" marR="120440" marT="60960" marB="60960" anchor="ctr"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MS PGothic" panose="020B0600070205080204" pitchFamily="34" charset="-128"/>
                      </a:endParaRPr>
                    </a:p>
                  </a:txBody>
                  <a:tcPr marL="120440" marR="120440" marT="60960" marB="6096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s-IS" sz="150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0440" marR="120440" marT="60960" marB="60960" anchor="ctr"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120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Active</a:t>
                      </a:r>
                    </a:p>
                  </a:txBody>
                  <a:tcPr marL="120440" marR="120440" marT="60960" marB="60960" anchor="ctr"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157414"/>
                  </a:ext>
                </a:extLst>
              </a:tr>
              <a:tr h="25135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200" b="1" kern="1200" dirty="0">
                          <a:solidFill>
                            <a:schemeClr val="bg1"/>
                          </a:solidFill>
                          <a:effectLst/>
                        </a:rPr>
                        <a:t>Characteristic</a:t>
                      </a:r>
                      <a:endParaRPr lang="is-IS" sz="1200" b="1" kern="1200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20440" marR="120440" marT="60960" marB="6096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Total </a:t>
                      </a:r>
                      <a:r>
                        <a:rPr kumimoji="0" lang="en-US" altLang="en-US" sz="1200" b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(N=1,374)</a:t>
                      </a:r>
                    </a:p>
                  </a:txBody>
                  <a:tcPr marL="120440" marR="120440" marT="60960" marB="6096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Living</a:t>
                      </a:r>
                      <a:r>
                        <a:rPr kumimoji="0" lang="en-US" alt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 (N=1,354)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MS PGothic" panose="020B0600070205080204" pitchFamily="34" charset="-128"/>
                      </a:endParaRPr>
                    </a:p>
                  </a:txBody>
                  <a:tcPr marL="120440" marR="120440" marT="60960" marB="6096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is-IS" sz="1200" b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Deceased </a:t>
                      </a:r>
                      <a:r>
                        <a:rPr kumimoji="0" lang="is-IS" sz="1200" b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(N=20)</a:t>
                      </a:r>
                    </a:p>
                  </a:txBody>
                  <a:tcPr marL="120440" marR="120440" marT="60960" marB="6096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is-IS" sz="1200" b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</a:t>
                      </a:r>
                      <a:r>
                        <a:rPr kumimoji="0" lang="is-IS" sz="1200" b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(N=496)</a:t>
                      </a:r>
                    </a:p>
                  </a:txBody>
                  <a:tcPr marL="120440" marR="120440" marT="60960" marB="6096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2389545"/>
                  </a:ext>
                </a:extLst>
              </a:tr>
              <a:tr h="15709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Male sex, n (%)</a:t>
                      </a:r>
                    </a:p>
                  </a:txBody>
                  <a:tcPr marL="120440" marR="120440" marT="60960" marB="60960" anchor="ctr"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704 (51.2)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696 (51.4)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8 (40.0)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256 (51.6)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517186444"/>
                  </a:ext>
                </a:extLst>
              </a:tr>
              <a:tr h="15709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Mean age at last encounter, years ± SD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  <a:ea typeface="MS PGothic" panose="020B0600070205080204" pitchFamily="34" charset="-128"/>
                        <a:cs typeface="+mn-cs"/>
                      </a:endParaRPr>
                    </a:p>
                  </a:txBody>
                  <a:tcPr marL="120440" marR="120440" marT="60960" marB="60960" anchor="ctr">
                    <a:solidFill>
                      <a:srgbClr val="CEDA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15.4 ± 13.9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15.0 ± 13.3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39.7 ± 25.4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12.9 ± 12.2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61710943"/>
                  </a:ext>
                </a:extLst>
              </a:tr>
              <a:tr h="141389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Inheritance, n 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De novo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1,044 (76.0)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1,029 (76.0)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15 (75.0)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392 (79.0)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984705"/>
                  </a:ext>
                </a:extLst>
              </a:tr>
              <a:tr h="1413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  <a:ea typeface="MS PGothic" panose="020B0600070205080204" pitchFamily="34" charset="-128"/>
                        <a:cs typeface="+mn-cs"/>
                      </a:endParaRPr>
                    </a:p>
                  </a:txBody>
                  <a:tcPr marL="120440" marR="120440" marT="60960" marB="6096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Inherited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191 (13.9)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190 (14.0)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1 (5.0)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73 (14.7)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13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  <a:ea typeface="MS PGothic" panose="020B0600070205080204" pitchFamily="34" charset="-128"/>
                        <a:cs typeface="+mn-cs"/>
                      </a:endParaRPr>
                    </a:p>
                  </a:txBody>
                  <a:tcPr marL="120440" marR="120440" marT="60960" marB="6096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Unknown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139 (10.1)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135 (10.0)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4 (20.0)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31 (6.3)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6087164"/>
                  </a:ext>
                </a:extLst>
              </a:tr>
              <a:tr h="15709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Adopted, n (%)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fontAlgn="t"/>
                      <a:endParaRPr lang="en-GB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86 (6.3)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  <a:ea typeface="MS PGothic" panose="020B0600070205080204" pitchFamily="34" charset="-128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  <a:ea typeface="MS PGothic" panose="020B0600070205080204" pitchFamily="34" charset="-128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41 (8.3)</a:t>
                      </a:r>
                    </a:p>
                  </a:txBody>
                  <a:tcPr marL="120440" marR="120440" marT="60960" marB="6096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1389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Gestational, n (%)</a:t>
                      </a:r>
                    </a:p>
                  </a:txBody>
                  <a:tcPr marL="120440" marR="120440" marT="60960" marB="60960" anchor="ctr"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Preterm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174 (12.7)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174 (12.9)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0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71 (14.3)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3896310"/>
                  </a:ext>
                </a:extLst>
              </a:tr>
              <a:tr h="141389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  <a:ea typeface="MS PGothic" panose="020B0600070205080204" pitchFamily="34" charset="-128"/>
                        <a:cs typeface="+mn-cs"/>
                      </a:endParaRPr>
                    </a:p>
                  </a:txBody>
                  <a:tcPr marL="120440" marR="120440" marT="60960" marB="6096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Term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1,008 (73.5)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997 (73.6)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11 (55.0)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379 (76.4)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7918331"/>
                  </a:ext>
                </a:extLst>
              </a:tr>
              <a:tr h="141389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  <a:ea typeface="MS PGothic" panose="020B0600070205080204" pitchFamily="34" charset="-128"/>
                        <a:cs typeface="+mn-cs"/>
                      </a:endParaRPr>
                    </a:p>
                  </a:txBody>
                  <a:tcPr marL="120440" marR="120440" marT="60960" marB="6096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Post term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15 (1.1)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15 (1.1)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0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1 (0.2)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0566061"/>
                  </a:ext>
                </a:extLst>
              </a:tr>
              <a:tr h="141389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  <a:ea typeface="MS PGothic" panose="020B0600070205080204" pitchFamily="34" charset="-128"/>
                        <a:cs typeface="+mn-cs"/>
                      </a:endParaRPr>
                    </a:p>
                  </a:txBody>
                  <a:tcPr marL="120440" marR="120440" marT="60960" marB="6096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Unknown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177 (12.8)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168 (12.4)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9 (45.0)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45 (9.1)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9768977"/>
                  </a:ext>
                </a:extLst>
              </a:tr>
              <a:tr h="14138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Limb lengthening, n (%)</a:t>
                      </a:r>
                    </a:p>
                  </a:txBody>
                  <a:tcPr>
                    <a:solidFill>
                      <a:srgbClr val="CEDAE2"/>
                    </a:solidFill>
                  </a:tcPr>
                </a:tc>
                <a:tc hMerge="1">
                  <a:txBody>
                    <a:bodyPr/>
                    <a:lstStyle/>
                    <a:p>
                      <a:pPr fontAlgn="t"/>
                      <a:endParaRPr lang="en-GB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17 (1.2)</a:t>
                      </a:r>
                    </a:p>
                  </a:txBody>
                  <a:tcPr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17 (1.3)</a:t>
                      </a:r>
                    </a:p>
                  </a:txBody>
                  <a:tcPr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0</a:t>
                      </a:r>
                    </a:p>
                  </a:txBody>
                  <a:tcPr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5 (1.0)</a:t>
                      </a:r>
                    </a:p>
                  </a:txBody>
                  <a:tcPr>
                    <a:solidFill>
                      <a:srgbClr val="CEDA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2290142"/>
                  </a:ext>
                </a:extLst>
              </a:tr>
              <a:tr h="14138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GH deficiency, n (%)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 hMerge="1">
                  <a:txBody>
                    <a:bodyPr/>
                    <a:lstStyle/>
                    <a:p>
                      <a:pPr fontAlgn="t"/>
                      <a:endParaRPr lang="en-GB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4* (0.3)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4 (0.3)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0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2 (0.4)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5584511"/>
                  </a:ext>
                </a:extLst>
              </a:tr>
              <a:tr h="14138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GH treatment, n (%)</a:t>
                      </a:r>
                    </a:p>
                  </a:txBody>
                  <a:tcPr>
                    <a:solidFill>
                      <a:srgbClr val="CEDAE2"/>
                    </a:solidFill>
                  </a:tcPr>
                </a:tc>
                <a:tc hMerge="1">
                  <a:txBody>
                    <a:bodyPr/>
                    <a:lstStyle/>
                    <a:p>
                      <a:pPr fontAlgn="t"/>
                      <a:endParaRPr lang="en-GB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2</a:t>
                      </a:r>
                      <a:r>
                        <a:rPr kumimoji="0" lang="en-GB" sz="12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†</a:t>
                      </a: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 (0.1)</a:t>
                      </a:r>
                    </a:p>
                  </a:txBody>
                  <a:tcPr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2 (01)</a:t>
                      </a:r>
                    </a:p>
                  </a:txBody>
                  <a:tcPr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0</a:t>
                      </a:r>
                    </a:p>
                  </a:txBody>
                  <a:tcPr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0</a:t>
                      </a:r>
                    </a:p>
                  </a:txBody>
                  <a:tcPr>
                    <a:solidFill>
                      <a:srgbClr val="CEDA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3912559"/>
                  </a:ext>
                </a:extLst>
              </a:tr>
              <a:tr h="14138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Trial participants, n (%)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en-GB" b="0" i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12 (0.8)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12 (0.8)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0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12 (2.4)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50189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37194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1E22C9-DC05-40CD-9155-6EEC219D2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Results: Population Characteristics By 10-Year Birth Cohort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AA0A51-74C5-41FB-AE0D-7581CDCC2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*Subjects presented by decade of birth, but diagnosis made at any time since birth. Unknown mode of diagnosis represents missing records and/or loss to follow-up such that the precise method of clinical diagnosis cannot be confirmed. </a:t>
            </a:r>
            <a:r>
              <a:rPr lang="en-GB" baseline="30000" dirty="0"/>
              <a:t>†</a:t>
            </a:r>
            <a:r>
              <a:rPr lang="en-GB" dirty="0"/>
              <a:t>Clinical diagnosis includes physical exam, radiographs, ultrasound, family history. IQR, interquartile range; PAC, primary achondroplasia cohort. Hoover-Fong JE, et al. Genet Med 2021;23(8):1498–1505.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CF06DD-D27A-40AA-AF42-9CB6B9F82EFD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26610"/>
            <a:ext cx="12192000" cy="584876"/>
          </a:xfrm>
        </p:spPr>
        <p:txBody>
          <a:bodyPr>
            <a:noAutofit/>
          </a:bodyPr>
          <a:lstStyle/>
          <a:p>
            <a:pPr algn="ctr"/>
            <a:r>
              <a:rPr lang="en-GB" sz="1800" dirty="0"/>
              <a:t> Subsequent decades showed a pattern of earlier diagnosis, with 59.8% of PAC subjects born in 2010 or later diagnosed prenatally or at birth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D1F9D74-B800-4FAA-B75E-4C2CE8A6A86A}"/>
              </a:ext>
            </a:extLst>
          </p:cNvPr>
          <p:cNvSpPr txBox="1"/>
          <p:nvPr/>
        </p:nvSpPr>
        <p:spPr>
          <a:xfrm>
            <a:off x="704497" y="4345325"/>
            <a:ext cx="1755168" cy="10156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en-US"/>
            </a:defPPr>
            <a:lvl1pPr>
              <a:defRPr sz="1000">
                <a:solidFill>
                  <a:schemeClr val="tx2"/>
                </a:solidFill>
              </a:defRPr>
            </a:lvl1pPr>
          </a:lstStyle>
          <a:p>
            <a:endParaRPr lang="en-GB" dirty="0"/>
          </a:p>
        </p:txBody>
      </p:sp>
      <p:graphicFrame>
        <p:nvGraphicFramePr>
          <p:cNvPr id="10" name="Content Placeholder 3">
            <a:extLst>
              <a:ext uri="{FF2B5EF4-FFF2-40B4-BE49-F238E27FC236}">
                <a16:creationId xmlns:a16="http://schemas.microsoft.com/office/drawing/2014/main" id="{BC4D9652-7622-4487-AE84-EBA5348CBEB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1046408"/>
              </p:ext>
            </p:extLst>
          </p:nvPr>
        </p:nvGraphicFramePr>
        <p:xfrm>
          <a:off x="704497" y="1449388"/>
          <a:ext cx="10794897" cy="3596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273159">
                  <a:extLst>
                    <a:ext uri="{9D8B030D-6E8A-4147-A177-3AD203B41FA5}">
                      <a16:colId xmlns:a16="http://schemas.microsoft.com/office/drawing/2014/main" val="3713739950"/>
                    </a:ext>
                  </a:extLst>
                </a:gridCol>
                <a:gridCol w="1702898">
                  <a:extLst>
                    <a:ext uri="{9D8B030D-6E8A-4147-A177-3AD203B41FA5}">
                      <a16:colId xmlns:a16="http://schemas.microsoft.com/office/drawing/2014/main" val="519595725"/>
                    </a:ext>
                  </a:extLst>
                </a:gridCol>
                <a:gridCol w="1303140">
                  <a:extLst>
                    <a:ext uri="{9D8B030D-6E8A-4147-A177-3AD203B41FA5}">
                      <a16:colId xmlns:a16="http://schemas.microsoft.com/office/drawing/2014/main" val="2596162429"/>
                    </a:ext>
                  </a:extLst>
                </a:gridCol>
                <a:gridCol w="1303140">
                  <a:extLst>
                    <a:ext uri="{9D8B030D-6E8A-4147-A177-3AD203B41FA5}">
                      <a16:colId xmlns:a16="http://schemas.microsoft.com/office/drawing/2014/main" val="2184929024"/>
                    </a:ext>
                  </a:extLst>
                </a:gridCol>
                <a:gridCol w="1303140">
                  <a:extLst>
                    <a:ext uri="{9D8B030D-6E8A-4147-A177-3AD203B41FA5}">
                      <a16:colId xmlns:a16="http://schemas.microsoft.com/office/drawing/2014/main" val="3272899118"/>
                    </a:ext>
                  </a:extLst>
                </a:gridCol>
                <a:gridCol w="1303140">
                  <a:extLst>
                    <a:ext uri="{9D8B030D-6E8A-4147-A177-3AD203B41FA5}">
                      <a16:colId xmlns:a16="http://schemas.microsoft.com/office/drawing/2014/main" val="760945555"/>
                    </a:ext>
                  </a:extLst>
                </a:gridCol>
                <a:gridCol w="1303140">
                  <a:extLst>
                    <a:ext uri="{9D8B030D-6E8A-4147-A177-3AD203B41FA5}">
                      <a16:colId xmlns:a16="http://schemas.microsoft.com/office/drawing/2014/main" val="1124082648"/>
                    </a:ext>
                  </a:extLst>
                </a:gridCol>
                <a:gridCol w="1303140">
                  <a:extLst>
                    <a:ext uri="{9D8B030D-6E8A-4147-A177-3AD203B41FA5}">
                      <a16:colId xmlns:a16="http://schemas.microsoft.com/office/drawing/2014/main" val="3136606402"/>
                    </a:ext>
                  </a:extLst>
                </a:gridCol>
              </a:tblGrid>
              <a:tr h="16950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200" b="1" kern="1200" dirty="0">
                          <a:solidFill>
                            <a:schemeClr val="bg1"/>
                          </a:solidFill>
                          <a:effectLst/>
                        </a:rPr>
                        <a:t>Characteristic</a:t>
                      </a:r>
                      <a:endParaRPr lang="is-IS" sz="1200" b="1" kern="1200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20440" marR="120440" marT="60960" marB="6096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Before 1980</a:t>
                      </a:r>
                      <a:endParaRPr kumimoji="0" lang="en-US" altLang="en-US" sz="1200" b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0440" marR="120440" marT="60960" marB="6096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1980s</a:t>
                      </a: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MS PGothic" panose="020B0600070205080204" pitchFamily="34" charset="-128"/>
                      </a:endParaRPr>
                    </a:p>
                  </a:txBody>
                  <a:tcPr marL="120440" marR="120440" marT="60960" marB="6096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is-IS" sz="1200" b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1990s</a:t>
                      </a:r>
                    </a:p>
                  </a:txBody>
                  <a:tcPr marL="120440" marR="120440" marT="60960" marB="6096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is-IS" sz="1200" b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2000s</a:t>
                      </a:r>
                    </a:p>
                  </a:txBody>
                  <a:tcPr marL="120440" marR="120440" marT="60960" marB="6096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is-IS" sz="1200" b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After 2010</a:t>
                      </a:r>
                    </a:p>
                  </a:txBody>
                  <a:tcPr marL="120440" marR="120440" marT="60960" marB="6096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is-IS" sz="1200" b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120440" marR="120440" marT="60960" marB="6096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2389545"/>
                  </a:ext>
                </a:extLst>
              </a:tr>
              <a:tr h="152556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Population distribution, n</a:t>
                      </a:r>
                    </a:p>
                  </a:txBody>
                  <a:tcPr marL="120440" marR="120440" marT="60960" marB="60960" anchor="ctr"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PAC</a:t>
                      </a:r>
                    </a:p>
                  </a:txBody>
                  <a:tcP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234</a:t>
                      </a:r>
                    </a:p>
                  </a:txBody>
                  <a:tcP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231</a:t>
                      </a:r>
                    </a:p>
                  </a:txBody>
                  <a:tcP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314</a:t>
                      </a:r>
                    </a:p>
                  </a:txBody>
                  <a:tcP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356</a:t>
                      </a:r>
                    </a:p>
                  </a:txBody>
                  <a:tcP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239</a:t>
                      </a:r>
                    </a:p>
                  </a:txBody>
                  <a:tcP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1,374</a:t>
                      </a:r>
                    </a:p>
                  </a:txBody>
                  <a:tcP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8EE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3896310"/>
                  </a:ext>
                </a:extLst>
              </a:tr>
              <a:tr h="152556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  <a:ea typeface="MS PGothic" panose="020B0600070205080204" pitchFamily="34" charset="-128"/>
                        <a:cs typeface="+mn-cs"/>
                      </a:endParaRPr>
                    </a:p>
                  </a:txBody>
                  <a:tcPr marL="120440" marR="120440" marT="60960" marB="60960" anchor="ctr"/>
                </a:tc>
                <a:tc>
                  <a:txBody>
                    <a:bodyPr/>
                    <a:lstStyle/>
                    <a:p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Active</a:t>
                      </a:r>
                      <a:endParaRPr lang="en-GB"/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29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25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66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177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199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496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7918331"/>
                  </a:ext>
                </a:extLst>
              </a:tr>
              <a:tr h="152556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  <a:ea typeface="MS PGothic" panose="020B0600070205080204" pitchFamily="34" charset="-128"/>
                        <a:cs typeface="+mn-cs"/>
                      </a:endParaRPr>
                    </a:p>
                  </a:txBody>
                  <a:tcPr marL="120440" marR="120440" marT="60960" marB="60960" anchor="ctr"/>
                </a:tc>
                <a:tc>
                  <a:txBody>
                    <a:bodyPr/>
                    <a:lstStyle/>
                    <a:p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Deceased</a:t>
                      </a:r>
                      <a:endParaRPr lang="en-GB" dirty="0"/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15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3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2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0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0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20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0566061"/>
                  </a:ext>
                </a:extLst>
              </a:tr>
              <a:tr h="152556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Mean age at last encounter, years</a:t>
                      </a:r>
                    </a:p>
                  </a:txBody>
                  <a:tcPr>
                    <a:solidFill>
                      <a:srgbClr val="CEDA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34.9</a:t>
                      </a:r>
                    </a:p>
                  </a:txBody>
                  <a:tcPr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17.7</a:t>
                      </a:r>
                    </a:p>
                  </a:txBody>
                  <a:tcPr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14.8</a:t>
                      </a:r>
                    </a:p>
                  </a:txBody>
                  <a:tcPr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9.7</a:t>
                      </a:r>
                    </a:p>
                  </a:txBody>
                  <a:tcPr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3.4</a:t>
                      </a:r>
                    </a:p>
                  </a:txBody>
                  <a:tcPr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15.4</a:t>
                      </a:r>
                    </a:p>
                  </a:txBody>
                  <a:tcPr>
                    <a:solidFill>
                      <a:srgbClr val="CEDA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2290142"/>
                  </a:ext>
                </a:extLst>
              </a:tr>
              <a:tr h="203408">
                <a:tc row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Timing of diagnosis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Prenatal</a:t>
                      </a: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  <a:ea typeface="MS PGothic" panose="020B0600070205080204" pitchFamily="34" charset="-128"/>
                        <a:cs typeface="+mn-cs"/>
                      </a:endParaRP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0 (0)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13 (5.6)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53 (16.9)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73 (20.5)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76 (31.8)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215 (15.6)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8338965"/>
                  </a:ext>
                </a:extLst>
              </a:tr>
              <a:tr h="203408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  <a:ea typeface="MS PGothic" panose="020B0600070205080204" pitchFamily="34" charset="-128"/>
                        <a:cs typeface="+mn-cs"/>
                      </a:endParaRP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At birth</a:t>
                      </a:r>
                      <a:endParaRPr lang="en-GB"/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40 (17.1)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64 (27.7)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72 (22.9)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100 (28.1)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67 (28.0)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343 (25.0)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8098928"/>
                  </a:ext>
                </a:extLst>
              </a:tr>
              <a:tr h="203408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  <a:ea typeface="MS PGothic" panose="020B0600070205080204" pitchFamily="34" charset="-128"/>
                        <a:cs typeface="+mn-cs"/>
                      </a:endParaRP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24 hours–1 month</a:t>
                      </a:r>
                      <a:endParaRPr lang="en-GB"/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16 (6.8)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42 (18.2)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51 (16.2)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74 (20.8)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39 (16.4)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222 (16.2)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9486984"/>
                  </a:ext>
                </a:extLst>
              </a:tr>
              <a:tr h="203408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  <a:ea typeface="MS PGothic" panose="020B0600070205080204" pitchFamily="34" charset="-128"/>
                        <a:cs typeface="+mn-cs"/>
                      </a:endParaRP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&gt;1 month</a:t>
                      </a:r>
                      <a:endParaRPr lang="en-GB"/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51 (21.8)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39 (16.9)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86 (27.4)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80 (22.5)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45 (18.8)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301 (21.9)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3887768"/>
                  </a:ext>
                </a:extLst>
              </a:tr>
              <a:tr h="203408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Timing of diagnosis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Unknown</a:t>
                      </a:r>
                      <a:endParaRPr lang="en-GB"/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127 (54.3)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73 (31.6)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52 (16.6)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29 (8.1)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12 (5.0)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293 (21.3)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5584511"/>
                  </a:ext>
                </a:extLst>
              </a:tr>
              <a:tr h="152556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Mode </a:t>
                      </a: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of diagnosis,* </a:t>
                      </a:r>
                      <a:b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</a:b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n (%)</a:t>
                      </a: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  <a:ea typeface="MS PGothic" panose="020B0600070205080204" pitchFamily="34" charset="-128"/>
                        <a:cs typeface="+mn-cs"/>
                      </a:endParaRPr>
                    </a:p>
                  </a:txBody>
                  <a:tcPr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Molecular only</a:t>
                      </a: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  <a:ea typeface="MS PGothic" panose="020B0600070205080204" pitchFamily="34" charset="-128"/>
                        <a:cs typeface="+mn-cs"/>
                      </a:endParaRPr>
                    </a:p>
                  </a:txBody>
                  <a:tcPr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1 (0.4)</a:t>
                      </a:r>
                    </a:p>
                  </a:txBody>
                  <a:tcPr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2 (0.9)</a:t>
                      </a:r>
                    </a:p>
                  </a:txBody>
                  <a:tcPr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10 (3.2)</a:t>
                      </a:r>
                    </a:p>
                  </a:txBody>
                  <a:tcPr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17 (4.8)</a:t>
                      </a:r>
                    </a:p>
                  </a:txBody>
                  <a:tcPr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19 (7.9)</a:t>
                      </a:r>
                    </a:p>
                  </a:txBody>
                  <a:tcPr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49 (3.6)</a:t>
                      </a:r>
                    </a:p>
                  </a:txBody>
                  <a:tcPr>
                    <a:solidFill>
                      <a:srgbClr val="CEDA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3912559"/>
                  </a:ext>
                </a:extLst>
              </a:tr>
              <a:tr h="152556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  <a:ea typeface="MS PGothic" panose="020B0600070205080204" pitchFamily="34" charset="-128"/>
                        <a:cs typeface="+mn-cs"/>
                      </a:endParaRPr>
                    </a:p>
                  </a:txBody>
                  <a:tcPr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Clinical</a:t>
                      </a:r>
                      <a:r>
                        <a:rPr lang="en-GB" sz="1200" baseline="30000" dirty="0"/>
                        <a:t>†</a:t>
                      </a: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 ± molecular</a:t>
                      </a:r>
                      <a:endParaRPr lang="en-GB" dirty="0"/>
                    </a:p>
                  </a:txBody>
                  <a:tcPr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85 (36.3)</a:t>
                      </a:r>
                    </a:p>
                  </a:txBody>
                  <a:tcPr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138 (59.7)</a:t>
                      </a:r>
                    </a:p>
                  </a:txBody>
                  <a:tcPr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239 (76.1)</a:t>
                      </a:r>
                    </a:p>
                  </a:txBody>
                  <a:tcPr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315 (88.5)</a:t>
                      </a:r>
                    </a:p>
                  </a:txBody>
                  <a:tcPr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213 (89.1)</a:t>
                      </a:r>
                    </a:p>
                  </a:txBody>
                  <a:tcPr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990 (72.1)</a:t>
                      </a:r>
                    </a:p>
                  </a:txBody>
                  <a:tcPr>
                    <a:solidFill>
                      <a:srgbClr val="CEDA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9118273"/>
                  </a:ext>
                </a:extLst>
              </a:tr>
              <a:tr h="152556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  <a:ea typeface="MS PGothic" panose="020B0600070205080204" pitchFamily="34" charset="-128"/>
                        <a:cs typeface="+mn-cs"/>
                      </a:endParaRPr>
                    </a:p>
                  </a:txBody>
                  <a:tcPr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Unknown</a:t>
                      </a:r>
                      <a:endParaRPr lang="en-GB" dirty="0"/>
                    </a:p>
                  </a:txBody>
                  <a:tcPr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148 (63.3)</a:t>
                      </a:r>
                    </a:p>
                  </a:txBody>
                  <a:tcPr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91 (39.4)</a:t>
                      </a:r>
                    </a:p>
                  </a:txBody>
                  <a:tcPr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65 (20.7)</a:t>
                      </a:r>
                    </a:p>
                  </a:txBody>
                  <a:tcPr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24 (6.7)</a:t>
                      </a:r>
                    </a:p>
                  </a:txBody>
                  <a:tcPr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7 (3.0)</a:t>
                      </a:r>
                    </a:p>
                  </a:txBody>
                  <a:tcPr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335 (24.3)</a:t>
                      </a:r>
                    </a:p>
                  </a:txBody>
                  <a:tcPr>
                    <a:solidFill>
                      <a:srgbClr val="CEDA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24081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04829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1E22C9-DC05-40CD-9155-6EEC219D2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Results: Achondroplasia Length-for-Age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AA0A51-74C5-41FB-AE0D-7581CDCC2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Data are </a:t>
            </a:r>
            <a:r>
              <a:rPr lang="en-GB" sz="1000" dirty="0"/>
              <a:t>5</a:t>
            </a:r>
            <a:r>
              <a:rPr lang="en-GB" sz="1000" baseline="30000" dirty="0"/>
              <a:t>th</a:t>
            </a:r>
            <a:r>
              <a:rPr lang="en-GB" sz="1000" dirty="0"/>
              <a:t>, 50</a:t>
            </a:r>
            <a:r>
              <a:rPr lang="en-GB" sz="1000" baseline="30000" dirty="0"/>
              <a:t>th</a:t>
            </a:r>
            <a:r>
              <a:rPr lang="en-GB" sz="1000" dirty="0"/>
              <a:t>, 95</a:t>
            </a:r>
            <a:r>
              <a:rPr lang="en-GB" sz="1000" baseline="30000" dirty="0"/>
              <a:t>th</a:t>
            </a:r>
            <a:r>
              <a:rPr lang="en-GB" sz="1000" dirty="0"/>
              <a:t> percentile curves.</a:t>
            </a:r>
          </a:p>
          <a:p>
            <a:r>
              <a:rPr lang="en-GB" dirty="0"/>
              <a:t>Hoover-Fong JE, et al. Genet Med 2021;23(8):1498–1505. Supplementary Fig 1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CF06DD-D27A-40AA-AF42-9CB6B9F82EF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Autofit/>
          </a:bodyPr>
          <a:lstStyle/>
          <a:p>
            <a:pPr algn="ctr"/>
            <a:r>
              <a:rPr lang="en-GB" sz="1800" dirty="0"/>
              <a:t> Although visually comparable, the achondroplasia cohort’s average birth length is significantly lower than that of average stature </a:t>
            </a:r>
            <a:r>
              <a:rPr lang="en-GB" sz="1800" dirty="0" err="1"/>
              <a:t>newborns</a:t>
            </a:r>
            <a:r>
              <a:rPr lang="en-GB" sz="1800" dirty="0"/>
              <a:t> in both sexes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61F4844-0427-4D24-B592-2E46FD5C1D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8179" y="13005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6CF4D7A5-5EB5-46A7-9FEC-ACE181118543}"/>
              </a:ext>
            </a:extLst>
          </p:cNvPr>
          <p:cNvGrpSpPr/>
          <p:nvPr/>
        </p:nvGrpSpPr>
        <p:grpSpPr>
          <a:xfrm>
            <a:off x="665316" y="1491025"/>
            <a:ext cx="10831358" cy="3979491"/>
            <a:chOff x="665316" y="1491025"/>
            <a:chExt cx="10831358" cy="3979491"/>
          </a:xfrm>
        </p:grpSpPr>
        <p:graphicFrame>
          <p:nvGraphicFramePr>
            <p:cNvPr id="12" name="Chart 11">
              <a:extLst>
                <a:ext uri="{FF2B5EF4-FFF2-40B4-BE49-F238E27FC236}">
                  <a16:creationId xmlns:a16="http://schemas.microsoft.com/office/drawing/2014/main" id="{E4DFAA0B-A3CF-4F5E-9F08-9EFD8FD27BFA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697090073"/>
                </p:ext>
              </p:extLst>
            </p:nvPr>
          </p:nvGraphicFramePr>
          <p:xfrm>
            <a:off x="6284480" y="1497547"/>
            <a:ext cx="5194851" cy="390241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aphicFrame>
          <p:nvGraphicFramePr>
            <p:cNvPr id="8" name="Chart 7">
              <a:extLst>
                <a:ext uri="{FF2B5EF4-FFF2-40B4-BE49-F238E27FC236}">
                  <a16:creationId xmlns:a16="http://schemas.microsoft.com/office/drawing/2014/main" id="{F437B52D-9DA9-482B-B3D6-6940052F7B53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4146570893"/>
                </p:ext>
              </p:extLst>
            </p:nvPr>
          </p:nvGraphicFramePr>
          <p:xfrm>
            <a:off x="901149" y="1497547"/>
            <a:ext cx="5194851" cy="390241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C7703E77-BFF6-4617-BA51-358BF3A02594}"/>
                </a:ext>
              </a:extLst>
            </p:cNvPr>
            <p:cNvSpPr txBox="1"/>
            <p:nvPr/>
          </p:nvSpPr>
          <p:spPr>
            <a:xfrm rot="16200000">
              <a:off x="-563112" y="3314403"/>
              <a:ext cx="276463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/>
                <a:t>Length (cm)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D72C81DA-0F6D-4999-A5FF-78BE7B44D5B4}"/>
                </a:ext>
              </a:extLst>
            </p:cNvPr>
            <p:cNvSpPr txBox="1"/>
            <p:nvPr/>
          </p:nvSpPr>
          <p:spPr>
            <a:xfrm>
              <a:off x="10229850" y="5162739"/>
              <a:ext cx="126682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/>
                <a:t>Age (months)</a:t>
              </a:r>
            </a:p>
          </p:txBody>
        </p:sp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E5B00A9C-1942-49B1-A22A-A8C8361B025D}"/>
                </a:ext>
              </a:extLst>
            </p:cNvPr>
            <p:cNvSpPr/>
            <p:nvPr/>
          </p:nvSpPr>
          <p:spPr>
            <a:xfrm>
              <a:off x="1443038" y="1491025"/>
              <a:ext cx="4457700" cy="457200"/>
            </a:xfrm>
            <a:prstGeom prst="roundRect">
              <a:avLst>
                <a:gd name="adj" fmla="val 50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MALES 0–36 months</a:t>
              </a:r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90A13592-BB0D-453D-B530-76212AB6FD65}"/>
                </a:ext>
              </a:extLst>
            </p:cNvPr>
            <p:cNvSpPr/>
            <p:nvPr/>
          </p:nvSpPr>
          <p:spPr>
            <a:xfrm>
              <a:off x="6888952" y="1491025"/>
              <a:ext cx="4457700" cy="457200"/>
            </a:xfrm>
            <a:prstGeom prst="roundRect">
              <a:avLst>
                <a:gd name="adj" fmla="val 50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FEMALES 0–36 months</a:t>
              </a: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F7DFA021-5172-43E0-8ECF-873C44722E9C}"/>
                </a:ext>
              </a:extLst>
            </p:cNvPr>
            <p:cNvSpPr/>
            <p:nvPr/>
          </p:nvSpPr>
          <p:spPr>
            <a:xfrm>
              <a:off x="1375144" y="2573079"/>
              <a:ext cx="4529470" cy="1694121"/>
            </a:xfrm>
            <a:custGeom>
              <a:avLst/>
              <a:gdLst>
                <a:gd name="connsiteX0" fmla="*/ 0 w 4529470"/>
                <a:gd name="connsiteY0" fmla="*/ 1694121 h 1694121"/>
                <a:gd name="connsiteX1" fmla="*/ 113414 w 4529470"/>
                <a:gd name="connsiteY1" fmla="*/ 1488558 h 1694121"/>
                <a:gd name="connsiteX2" fmla="*/ 233916 w 4529470"/>
                <a:gd name="connsiteY2" fmla="*/ 1346791 h 1694121"/>
                <a:gd name="connsiteX3" fmla="*/ 496186 w 4529470"/>
                <a:gd name="connsiteY3" fmla="*/ 1148316 h 1694121"/>
                <a:gd name="connsiteX4" fmla="*/ 730103 w 4529470"/>
                <a:gd name="connsiteY4" fmla="*/ 1006549 h 1694121"/>
                <a:gd name="connsiteX5" fmla="*/ 1141228 w 4529470"/>
                <a:gd name="connsiteY5" fmla="*/ 822251 h 1694121"/>
                <a:gd name="connsiteX6" fmla="*/ 1587796 w 4529470"/>
                <a:gd name="connsiteY6" fmla="*/ 680484 h 1694121"/>
                <a:gd name="connsiteX7" fmla="*/ 1984744 w 4529470"/>
                <a:gd name="connsiteY7" fmla="*/ 538716 h 1694121"/>
                <a:gd name="connsiteX8" fmla="*/ 2438400 w 4529470"/>
                <a:gd name="connsiteY8" fmla="*/ 411126 h 1694121"/>
                <a:gd name="connsiteX9" fmla="*/ 2970028 w 4529470"/>
                <a:gd name="connsiteY9" fmla="*/ 276447 h 1694121"/>
                <a:gd name="connsiteX10" fmla="*/ 3048000 w 4529470"/>
                <a:gd name="connsiteY10" fmla="*/ 297712 h 1694121"/>
                <a:gd name="connsiteX11" fmla="*/ 3374065 w 4529470"/>
                <a:gd name="connsiteY11" fmla="*/ 219740 h 1694121"/>
                <a:gd name="connsiteX12" fmla="*/ 3877340 w 4529470"/>
                <a:gd name="connsiteY12" fmla="*/ 120502 h 1694121"/>
                <a:gd name="connsiteX13" fmla="*/ 4529470 w 4529470"/>
                <a:gd name="connsiteY13" fmla="*/ 0 h 16941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529470" h="1694121">
                  <a:moveTo>
                    <a:pt x="0" y="1694121"/>
                  </a:moveTo>
                  <a:cubicBezTo>
                    <a:pt x="37214" y="1620283"/>
                    <a:pt x="74428" y="1546446"/>
                    <a:pt x="113414" y="1488558"/>
                  </a:cubicBezTo>
                  <a:cubicBezTo>
                    <a:pt x="152400" y="1430670"/>
                    <a:pt x="170121" y="1403498"/>
                    <a:pt x="233916" y="1346791"/>
                  </a:cubicBezTo>
                  <a:cubicBezTo>
                    <a:pt x="297711" y="1290084"/>
                    <a:pt x="413488" y="1205023"/>
                    <a:pt x="496186" y="1148316"/>
                  </a:cubicBezTo>
                  <a:cubicBezTo>
                    <a:pt x="578884" y="1091609"/>
                    <a:pt x="622596" y="1060893"/>
                    <a:pt x="730103" y="1006549"/>
                  </a:cubicBezTo>
                  <a:cubicBezTo>
                    <a:pt x="837610" y="952205"/>
                    <a:pt x="998279" y="876595"/>
                    <a:pt x="1141228" y="822251"/>
                  </a:cubicBezTo>
                  <a:cubicBezTo>
                    <a:pt x="1284177" y="767907"/>
                    <a:pt x="1447210" y="727740"/>
                    <a:pt x="1587796" y="680484"/>
                  </a:cubicBezTo>
                  <a:cubicBezTo>
                    <a:pt x="1728382" y="633228"/>
                    <a:pt x="1842977" y="583609"/>
                    <a:pt x="1984744" y="538716"/>
                  </a:cubicBezTo>
                  <a:cubicBezTo>
                    <a:pt x="2126511" y="493823"/>
                    <a:pt x="2274186" y="454838"/>
                    <a:pt x="2438400" y="411126"/>
                  </a:cubicBezTo>
                  <a:cubicBezTo>
                    <a:pt x="2602614" y="367414"/>
                    <a:pt x="2868428" y="295349"/>
                    <a:pt x="2970028" y="276447"/>
                  </a:cubicBezTo>
                  <a:cubicBezTo>
                    <a:pt x="3071628" y="257545"/>
                    <a:pt x="2980661" y="307163"/>
                    <a:pt x="3048000" y="297712"/>
                  </a:cubicBezTo>
                  <a:cubicBezTo>
                    <a:pt x="3115339" y="288261"/>
                    <a:pt x="3235842" y="249275"/>
                    <a:pt x="3374065" y="219740"/>
                  </a:cubicBezTo>
                  <a:cubicBezTo>
                    <a:pt x="3512288" y="190205"/>
                    <a:pt x="3877340" y="120502"/>
                    <a:pt x="3877340" y="120502"/>
                  </a:cubicBezTo>
                  <a:lnTo>
                    <a:pt x="4529470" y="0"/>
                  </a:lnTo>
                </a:path>
              </a:pathLst>
            </a:custGeom>
            <a:noFill/>
            <a:ln>
              <a:solidFill>
                <a:schemeClr val="accent4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9B7C3B23-6E7F-4362-8FC0-4843F57EDEDC}"/>
                </a:ext>
              </a:extLst>
            </p:cNvPr>
            <p:cNvSpPr/>
            <p:nvPr/>
          </p:nvSpPr>
          <p:spPr>
            <a:xfrm>
              <a:off x="1367790" y="2335530"/>
              <a:ext cx="4537710" cy="1783080"/>
            </a:xfrm>
            <a:custGeom>
              <a:avLst/>
              <a:gdLst>
                <a:gd name="connsiteX0" fmla="*/ 0 w 4537710"/>
                <a:gd name="connsiteY0" fmla="*/ 1783080 h 1783080"/>
                <a:gd name="connsiteX1" fmla="*/ 209550 w 4537710"/>
                <a:gd name="connsiteY1" fmla="*/ 1508760 h 1783080"/>
                <a:gd name="connsiteX2" fmla="*/ 445770 w 4537710"/>
                <a:gd name="connsiteY2" fmla="*/ 1280160 h 1783080"/>
                <a:gd name="connsiteX3" fmla="*/ 781050 w 4537710"/>
                <a:gd name="connsiteY3" fmla="*/ 1085850 h 1783080"/>
                <a:gd name="connsiteX4" fmla="*/ 1386840 w 4537710"/>
                <a:gd name="connsiteY4" fmla="*/ 834390 h 1783080"/>
                <a:gd name="connsiteX5" fmla="*/ 1958340 w 4537710"/>
                <a:gd name="connsiteY5" fmla="*/ 640080 h 1783080"/>
                <a:gd name="connsiteX6" fmla="*/ 2663190 w 4537710"/>
                <a:gd name="connsiteY6" fmla="*/ 415290 h 1783080"/>
                <a:gd name="connsiteX7" fmla="*/ 3013710 w 4537710"/>
                <a:gd name="connsiteY7" fmla="*/ 323850 h 1783080"/>
                <a:gd name="connsiteX8" fmla="*/ 3059430 w 4537710"/>
                <a:gd name="connsiteY8" fmla="*/ 346710 h 1783080"/>
                <a:gd name="connsiteX9" fmla="*/ 3223260 w 4537710"/>
                <a:gd name="connsiteY9" fmla="*/ 308610 h 1783080"/>
                <a:gd name="connsiteX10" fmla="*/ 3516630 w 4537710"/>
                <a:gd name="connsiteY10" fmla="*/ 224790 h 1783080"/>
                <a:gd name="connsiteX11" fmla="*/ 3920490 w 4537710"/>
                <a:gd name="connsiteY11" fmla="*/ 129540 h 1783080"/>
                <a:gd name="connsiteX12" fmla="*/ 4537710 w 4537710"/>
                <a:gd name="connsiteY12" fmla="*/ 0 h 17830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537710" h="1783080">
                  <a:moveTo>
                    <a:pt x="0" y="1783080"/>
                  </a:moveTo>
                  <a:cubicBezTo>
                    <a:pt x="67627" y="1687830"/>
                    <a:pt x="135255" y="1592580"/>
                    <a:pt x="209550" y="1508760"/>
                  </a:cubicBezTo>
                  <a:cubicBezTo>
                    <a:pt x="283845" y="1424940"/>
                    <a:pt x="350520" y="1350645"/>
                    <a:pt x="445770" y="1280160"/>
                  </a:cubicBezTo>
                  <a:cubicBezTo>
                    <a:pt x="541020" y="1209675"/>
                    <a:pt x="624205" y="1160145"/>
                    <a:pt x="781050" y="1085850"/>
                  </a:cubicBezTo>
                  <a:cubicBezTo>
                    <a:pt x="937895" y="1011555"/>
                    <a:pt x="1190625" y="908685"/>
                    <a:pt x="1386840" y="834390"/>
                  </a:cubicBezTo>
                  <a:cubicBezTo>
                    <a:pt x="1583055" y="760095"/>
                    <a:pt x="1958340" y="640080"/>
                    <a:pt x="1958340" y="640080"/>
                  </a:cubicBezTo>
                  <a:lnTo>
                    <a:pt x="2663190" y="415290"/>
                  </a:lnTo>
                  <a:cubicBezTo>
                    <a:pt x="2839085" y="362585"/>
                    <a:pt x="2947670" y="335280"/>
                    <a:pt x="3013710" y="323850"/>
                  </a:cubicBezTo>
                  <a:cubicBezTo>
                    <a:pt x="3079750" y="312420"/>
                    <a:pt x="3024505" y="349250"/>
                    <a:pt x="3059430" y="346710"/>
                  </a:cubicBezTo>
                  <a:cubicBezTo>
                    <a:pt x="3094355" y="344170"/>
                    <a:pt x="3147060" y="328930"/>
                    <a:pt x="3223260" y="308610"/>
                  </a:cubicBezTo>
                  <a:cubicBezTo>
                    <a:pt x="3299460" y="288290"/>
                    <a:pt x="3400425" y="254635"/>
                    <a:pt x="3516630" y="224790"/>
                  </a:cubicBezTo>
                  <a:cubicBezTo>
                    <a:pt x="3632835" y="194945"/>
                    <a:pt x="3920490" y="129540"/>
                    <a:pt x="3920490" y="129540"/>
                  </a:cubicBezTo>
                  <a:cubicBezTo>
                    <a:pt x="4090670" y="92075"/>
                    <a:pt x="4314190" y="46037"/>
                    <a:pt x="4537710" y="0"/>
                  </a:cubicBezTo>
                </a:path>
              </a:pathLst>
            </a:custGeom>
            <a:noFill/>
            <a:ln>
              <a:solidFill>
                <a:schemeClr val="accent4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D5C346F8-99A8-4D4B-9713-0D52A337A2B2}"/>
                </a:ext>
              </a:extLst>
            </p:cNvPr>
            <p:cNvSpPr/>
            <p:nvPr/>
          </p:nvSpPr>
          <p:spPr>
            <a:xfrm>
              <a:off x="1363980" y="2091690"/>
              <a:ext cx="4533900" cy="1924050"/>
            </a:xfrm>
            <a:custGeom>
              <a:avLst/>
              <a:gdLst>
                <a:gd name="connsiteX0" fmla="*/ 0 w 4533900"/>
                <a:gd name="connsiteY0" fmla="*/ 1924050 h 1924050"/>
                <a:gd name="connsiteX1" fmla="*/ 220980 w 4533900"/>
                <a:gd name="connsiteY1" fmla="*/ 1611630 h 1924050"/>
                <a:gd name="connsiteX2" fmla="*/ 621030 w 4533900"/>
                <a:gd name="connsiteY2" fmla="*/ 1283970 h 1924050"/>
                <a:gd name="connsiteX3" fmla="*/ 1268730 w 4533900"/>
                <a:gd name="connsiteY3" fmla="*/ 982980 h 1924050"/>
                <a:gd name="connsiteX4" fmla="*/ 1920240 w 4533900"/>
                <a:gd name="connsiteY4" fmla="*/ 731520 h 1924050"/>
                <a:gd name="connsiteX5" fmla="*/ 2548890 w 4533900"/>
                <a:gd name="connsiteY5" fmla="*/ 521970 h 1924050"/>
                <a:gd name="connsiteX6" fmla="*/ 2987040 w 4533900"/>
                <a:gd name="connsiteY6" fmla="*/ 381000 h 1924050"/>
                <a:gd name="connsiteX7" fmla="*/ 3048000 w 4533900"/>
                <a:gd name="connsiteY7" fmla="*/ 396240 h 1924050"/>
                <a:gd name="connsiteX8" fmla="*/ 3173730 w 4533900"/>
                <a:gd name="connsiteY8" fmla="*/ 358140 h 1924050"/>
                <a:gd name="connsiteX9" fmla="*/ 3653790 w 4533900"/>
                <a:gd name="connsiteY9" fmla="*/ 220980 h 1924050"/>
                <a:gd name="connsiteX10" fmla="*/ 4533900 w 4533900"/>
                <a:gd name="connsiteY10" fmla="*/ 0 h 1924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533900" h="1924050">
                  <a:moveTo>
                    <a:pt x="0" y="1924050"/>
                  </a:moveTo>
                  <a:cubicBezTo>
                    <a:pt x="58737" y="1821180"/>
                    <a:pt x="117475" y="1718310"/>
                    <a:pt x="220980" y="1611630"/>
                  </a:cubicBezTo>
                  <a:cubicBezTo>
                    <a:pt x="324485" y="1504950"/>
                    <a:pt x="446405" y="1388745"/>
                    <a:pt x="621030" y="1283970"/>
                  </a:cubicBezTo>
                  <a:cubicBezTo>
                    <a:pt x="795655" y="1179195"/>
                    <a:pt x="1052195" y="1075055"/>
                    <a:pt x="1268730" y="982980"/>
                  </a:cubicBezTo>
                  <a:cubicBezTo>
                    <a:pt x="1485265" y="890905"/>
                    <a:pt x="1706880" y="808355"/>
                    <a:pt x="1920240" y="731520"/>
                  </a:cubicBezTo>
                  <a:cubicBezTo>
                    <a:pt x="2133600" y="654685"/>
                    <a:pt x="2548890" y="521970"/>
                    <a:pt x="2548890" y="521970"/>
                  </a:cubicBezTo>
                  <a:cubicBezTo>
                    <a:pt x="2726690" y="463550"/>
                    <a:pt x="2903855" y="401955"/>
                    <a:pt x="2987040" y="381000"/>
                  </a:cubicBezTo>
                  <a:cubicBezTo>
                    <a:pt x="3070225" y="360045"/>
                    <a:pt x="3016885" y="400050"/>
                    <a:pt x="3048000" y="396240"/>
                  </a:cubicBezTo>
                  <a:cubicBezTo>
                    <a:pt x="3079115" y="392430"/>
                    <a:pt x="3173730" y="358140"/>
                    <a:pt x="3173730" y="358140"/>
                  </a:cubicBezTo>
                  <a:cubicBezTo>
                    <a:pt x="3274695" y="328930"/>
                    <a:pt x="3427095" y="280670"/>
                    <a:pt x="3653790" y="220980"/>
                  </a:cubicBezTo>
                  <a:cubicBezTo>
                    <a:pt x="3880485" y="161290"/>
                    <a:pt x="4207192" y="80645"/>
                    <a:pt x="4533900" y="0"/>
                  </a:cubicBezTo>
                </a:path>
              </a:pathLst>
            </a:custGeom>
            <a:noFill/>
            <a:ln>
              <a:solidFill>
                <a:schemeClr val="accent4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BA427FC-1FDD-462D-9948-F5345A0EA558}"/>
                </a:ext>
              </a:extLst>
            </p:cNvPr>
            <p:cNvSpPr/>
            <p:nvPr/>
          </p:nvSpPr>
          <p:spPr>
            <a:xfrm>
              <a:off x="1363980" y="3288030"/>
              <a:ext cx="4545330" cy="918210"/>
            </a:xfrm>
            <a:custGeom>
              <a:avLst/>
              <a:gdLst>
                <a:gd name="connsiteX0" fmla="*/ 0 w 4545330"/>
                <a:gd name="connsiteY0" fmla="*/ 918210 h 918210"/>
                <a:gd name="connsiteX1" fmla="*/ 624840 w 4545330"/>
                <a:gd name="connsiteY1" fmla="*/ 678180 h 918210"/>
                <a:gd name="connsiteX2" fmla="*/ 1386840 w 4545330"/>
                <a:gd name="connsiteY2" fmla="*/ 461010 h 918210"/>
                <a:gd name="connsiteX3" fmla="*/ 2518410 w 4545330"/>
                <a:gd name="connsiteY3" fmla="*/ 247650 h 918210"/>
                <a:gd name="connsiteX4" fmla="*/ 3783330 w 4545330"/>
                <a:gd name="connsiteY4" fmla="*/ 87630 h 918210"/>
                <a:gd name="connsiteX5" fmla="*/ 4545330 w 4545330"/>
                <a:gd name="connsiteY5" fmla="*/ 0 h 918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545330" h="918210">
                  <a:moveTo>
                    <a:pt x="0" y="918210"/>
                  </a:moveTo>
                  <a:cubicBezTo>
                    <a:pt x="196850" y="836295"/>
                    <a:pt x="393700" y="754380"/>
                    <a:pt x="624840" y="678180"/>
                  </a:cubicBezTo>
                  <a:cubicBezTo>
                    <a:pt x="855980" y="601980"/>
                    <a:pt x="1071245" y="532765"/>
                    <a:pt x="1386840" y="461010"/>
                  </a:cubicBezTo>
                  <a:cubicBezTo>
                    <a:pt x="1702435" y="389255"/>
                    <a:pt x="2118995" y="309880"/>
                    <a:pt x="2518410" y="247650"/>
                  </a:cubicBezTo>
                  <a:cubicBezTo>
                    <a:pt x="2917825" y="185420"/>
                    <a:pt x="3783330" y="87630"/>
                    <a:pt x="3783330" y="87630"/>
                  </a:cubicBezTo>
                  <a:lnTo>
                    <a:pt x="4545330" y="0"/>
                  </a:lnTo>
                </a:path>
              </a:pathLst>
            </a:custGeom>
            <a:noFill/>
            <a:ln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0D4F63F5-167F-4D81-B678-6BAA3EB37610}"/>
                </a:ext>
              </a:extLst>
            </p:cNvPr>
            <p:cNvSpPr/>
            <p:nvPr/>
          </p:nvSpPr>
          <p:spPr>
            <a:xfrm>
              <a:off x="1371600" y="3067050"/>
              <a:ext cx="4545330" cy="1028700"/>
            </a:xfrm>
            <a:custGeom>
              <a:avLst/>
              <a:gdLst>
                <a:gd name="connsiteX0" fmla="*/ 0 w 4545330"/>
                <a:gd name="connsiteY0" fmla="*/ 1028700 h 1028700"/>
                <a:gd name="connsiteX1" fmla="*/ 567690 w 4545330"/>
                <a:gd name="connsiteY1" fmla="*/ 781050 h 1028700"/>
                <a:gd name="connsiteX2" fmla="*/ 1173480 w 4545330"/>
                <a:gd name="connsiteY2" fmla="*/ 563880 h 1028700"/>
                <a:gd name="connsiteX3" fmla="*/ 1840230 w 4545330"/>
                <a:gd name="connsiteY3" fmla="*/ 388620 h 1028700"/>
                <a:gd name="connsiteX4" fmla="*/ 2667000 w 4545330"/>
                <a:gd name="connsiteY4" fmla="*/ 232410 h 1028700"/>
                <a:gd name="connsiteX5" fmla="*/ 3569970 w 4545330"/>
                <a:gd name="connsiteY5" fmla="*/ 118110 h 1028700"/>
                <a:gd name="connsiteX6" fmla="*/ 4545330 w 4545330"/>
                <a:gd name="connsiteY6" fmla="*/ 0 h 1028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45330" h="1028700">
                  <a:moveTo>
                    <a:pt x="0" y="1028700"/>
                  </a:moveTo>
                  <a:cubicBezTo>
                    <a:pt x="186055" y="943610"/>
                    <a:pt x="372110" y="858520"/>
                    <a:pt x="567690" y="781050"/>
                  </a:cubicBezTo>
                  <a:cubicBezTo>
                    <a:pt x="763270" y="703580"/>
                    <a:pt x="961390" y="629285"/>
                    <a:pt x="1173480" y="563880"/>
                  </a:cubicBezTo>
                  <a:cubicBezTo>
                    <a:pt x="1385570" y="498475"/>
                    <a:pt x="1591310" y="443865"/>
                    <a:pt x="1840230" y="388620"/>
                  </a:cubicBezTo>
                  <a:cubicBezTo>
                    <a:pt x="2089150" y="333375"/>
                    <a:pt x="2378710" y="277495"/>
                    <a:pt x="2667000" y="232410"/>
                  </a:cubicBezTo>
                  <a:cubicBezTo>
                    <a:pt x="2955290" y="187325"/>
                    <a:pt x="3569970" y="118110"/>
                    <a:pt x="3569970" y="118110"/>
                  </a:cubicBezTo>
                  <a:lnTo>
                    <a:pt x="4545330" y="0"/>
                  </a:lnTo>
                </a:path>
              </a:pathLst>
            </a:custGeom>
            <a:noFill/>
            <a:ln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390A3D04-E0EA-49C2-8024-9DF2BE746F4C}"/>
                </a:ext>
              </a:extLst>
            </p:cNvPr>
            <p:cNvSpPr/>
            <p:nvPr/>
          </p:nvSpPr>
          <p:spPr>
            <a:xfrm>
              <a:off x="1363980" y="2853690"/>
              <a:ext cx="4556760" cy="1143000"/>
            </a:xfrm>
            <a:custGeom>
              <a:avLst/>
              <a:gdLst>
                <a:gd name="connsiteX0" fmla="*/ 0 w 4556760"/>
                <a:gd name="connsiteY0" fmla="*/ 1143000 h 1143000"/>
                <a:gd name="connsiteX1" fmla="*/ 582930 w 4556760"/>
                <a:gd name="connsiteY1" fmla="*/ 861060 h 1143000"/>
                <a:gd name="connsiteX2" fmla="*/ 1219200 w 4556760"/>
                <a:gd name="connsiteY2" fmla="*/ 621030 h 1143000"/>
                <a:gd name="connsiteX3" fmla="*/ 2091690 w 4556760"/>
                <a:gd name="connsiteY3" fmla="*/ 369570 h 1143000"/>
                <a:gd name="connsiteX4" fmla="*/ 2956560 w 4556760"/>
                <a:gd name="connsiteY4" fmla="*/ 205740 h 1143000"/>
                <a:gd name="connsiteX5" fmla="*/ 3661410 w 4556760"/>
                <a:gd name="connsiteY5" fmla="*/ 99060 h 1143000"/>
                <a:gd name="connsiteX6" fmla="*/ 4556760 w 4556760"/>
                <a:gd name="connsiteY6" fmla="*/ 0 h 1143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56760" h="1143000">
                  <a:moveTo>
                    <a:pt x="0" y="1143000"/>
                  </a:moveTo>
                  <a:cubicBezTo>
                    <a:pt x="189865" y="1045527"/>
                    <a:pt x="379730" y="948055"/>
                    <a:pt x="582930" y="861060"/>
                  </a:cubicBezTo>
                  <a:cubicBezTo>
                    <a:pt x="786130" y="774065"/>
                    <a:pt x="967740" y="702945"/>
                    <a:pt x="1219200" y="621030"/>
                  </a:cubicBezTo>
                  <a:cubicBezTo>
                    <a:pt x="1470660" y="539115"/>
                    <a:pt x="1802130" y="438785"/>
                    <a:pt x="2091690" y="369570"/>
                  </a:cubicBezTo>
                  <a:cubicBezTo>
                    <a:pt x="2381250" y="300355"/>
                    <a:pt x="2694940" y="250825"/>
                    <a:pt x="2956560" y="205740"/>
                  </a:cubicBezTo>
                  <a:cubicBezTo>
                    <a:pt x="3218180" y="160655"/>
                    <a:pt x="3394710" y="133350"/>
                    <a:pt x="3661410" y="99060"/>
                  </a:cubicBezTo>
                  <a:cubicBezTo>
                    <a:pt x="3928110" y="64770"/>
                    <a:pt x="4242435" y="32385"/>
                    <a:pt x="4556760" y="0"/>
                  </a:cubicBezTo>
                </a:path>
              </a:pathLst>
            </a:custGeom>
            <a:noFill/>
            <a:ln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14AD970C-C9EF-48AF-9D08-6777811798BA}"/>
                </a:ext>
              </a:extLst>
            </p:cNvPr>
            <p:cNvSpPr/>
            <p:nvPr/>
          </p:nvSpPr>
          <p:spPr>
            <a:xfrm>
              <a:off x="6751320" y="3348990"/>
              <a:ext cx="4560570" cy="944880"/>
            </a:xfrm>
            <a:custGeom>
              <a:avLst/>
              <a:gdLst>
                <a:gd name="connsiteX0" fmla="*/ 0 w 4560570"/>
                <a:gd name="connsiteY0" fmla="*/ 944880 h 944880"/>
                <a:gd name="connsiteX1" fmla="*/ 411480 w 4560570"/>
                <a:gd name="connsiteY1" fmla="*/ 735330 h 944880"/>
                <a:gd name="connsiteX2" fmla="*/ 857250 w 4560570"/>
                <a:gd name="connsiteY2" fmla="*/ 560070 h 944880"/>
                <a:gd name="connsiteX3" fmla="*/ 1367790 w 4560570"/>
                <a:gd name="connsiteY3" fmla="*/ 415290 h 944880"/>
                <a:gd name="connsiteX4" fmla="*/ 1916430 w 4560570"/>
                <a:gd name="connsiteY4" fmla="*/ 281940 h 944880"/>
                <a:gd name="connsiteX5" fmla="*/ 2785110 w 4560570"/>
                <a:gd name="connsiteY5" fmla="*/ 160020 h 944880"/>
                <a:gd name="connsiteX6" fmla="*/ 3604260 w 4560570"/>
                <a:gd name="connsiteY6" fmla="*/ 91440 h 944880"/>
                <a:gd name="connsiteX7" fmla="*/ 4560570 w 4560570"/>
                <a:gd name="connsiteY7" fmla="*/ 0 h 944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560570" h="944880">
                  <a:moveTo>
                    <a:pt x="0" y="944880"/>
                  </a:moveTo>
                  <a:cubicBezTo>
                    <a:pt x="134302" y="872172"/>
                    <a:pt x="268605" y="799465"/>
                    <a:pt x="411480" y="735330"/>
                  </a:cubicBezTo>
                  <a:cubicBezTo>
                    <a:pt x="554355" y="671195"/>
                    <a:pt x="697865" y="613410"/>
                    <a:pt x="857250" y="560070"/>
                  </a:cubicBezTo>
                  <a:cubicBezTo>
                    <a:pt x="1016635" y="506730"/>
                    <a:pt x="1191260" y="461645"/>
                    <a:pt x="1367790" y="415290"/>
                  </a:cubicBezTo>
                  <a:cubicBezTo>
                    <a:pt x="1544320" y="368935"/>
                    <a:pt x="1680210" y="324485"/>
                    <a:pt x="1916430" y="281940"/>
                  </a:cubicBezTo>
                  <a:cubicBezTo>
                    <a:pt x="2152650" y="239395"/>
                    <a:pt x="2503805" y="191770"/>
                    <a:pt x="2785110" y="160020"/>
                  </a:cubicBezTo>
                  <a:cubicBezTo>
                    <a:pt x="3066415" y="128270"/>
                    <a:pt x="3604260" y="91440"/>
                    <a:pt x="3604260" y="91440"/>
                  </a:cubicBezTo>
                  <a:lnTo>
                    <a:pt x="4560570" y="0"/>
                  </a:lnTo>
                </a:path>
              </a:pathLst>
            </a:custGeom>
            <a:noFill/>
            <a:ln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F7C2BB7-B1DD-4B2D-BD0C-697C48049D4A}"/>
                </a:ext>
              </a:extLst>
            </p:cNvPr>
            <p:cNvSpPr/>
            <p:nvPr/>
          </p:nvSpPr>
          <p:spPr>
            <a:xfrm>
              <a:off x="6743700" y="3101340"/>
              <a:ext cx="4556760" cy="1040130"/>
            </a:xfrm>
            <a:custGeom>
              <a:avLst/>
              <a:gdLst>
                <a:gd name="connsiteX0" fmla="*/ 0 w 4556760"/>
                <a:gd name="connsiteY0" fmla="*/ 1040130 h 1040130"/>
                <a:gd name="connsiteX1" fmla="*/ 461010 w 4556760"/>
                <a:gd name="connsiteY1" fmla="*/ 826770 h 1040130"/>
                <a:gd name="connsiteX2" fmla="*/ 986790 w 4556760"/>
                <a:gd name="connsiteY2" fmla="*/ 624840 h 1040130"/>
                <a:gd name="connsiteX3" fmla="*/ 1524000 w 4556760"/>
                <a:gd name="connsiteY3" fmla="*/ 464820 h 1040130"/>
                <a:gd name="connsiteX4" fmla="*/ 2133600 w 4556760"/>
                <a:gd name="connsiteY4" fmla="*/ 331470 h 1040130"/>
                <a:gd name="connsiteX5" fmla="*/ 2773680 w 4556760"/>
                <a:gd name="connsiteY5" fmla="*/ 220980 h 1040130"/>
                <a:gd name="connsiteX6" fmla="*/ 3440430 w 4556760"/>
                <a:gd name="connsiteY6" fmla="*/ 140970 h 1040130"/>
                <a:gd name="connsiteX7" fmla="*/ 4084320 w 4556760"/>
                <a:gd name="connsiteY7" fmla="*/ 60960 h 1040130"/>
                <a:gd name="connsiteX8" fmla="*/ 4556760 w 4556760"/>
                <a:gd name="connsiteY8" fmla="*/ 0 h 10401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556760" h="1040130">
                  <a:moveTo>
                    <a:pt x="0" y="1040130"/>
                  </a:moveTo>
                  <a:cubicBezTo>
                    <a:pt x="148272" y="968057"/>
                    <a:pt x="296545" y="895985"/>
                    <a:pt x="461010" y="826770"/>
                  </a:cubicBezTo>
                  <a:cubicBezTo>
                    <a:pt x="625475" y="757555"/>
                    <a:pt x="809625" y="685165"/>
                    <a:pt x="986790" y="624840"/>
                  </a:cubicBezTo>
                  <a:cubicBezTo>
                    <a:pt x="1163955" y="564515"/>
                    <a:pt x="1332865" y="513715"/>
                    <a:pt x="1524000" y="464820"/>
                  </a:cubicBezTo>
                  <a:cubicBezTo>
                    <a:pt x="1715135" y="415925"/>
                    <a:pt x="1925320" y="372110"/>
                    <a:pt x="2133600" y="331470"/>
                  </a:cubicBezTo>
                  <a:cubicBezTo>
                    <a:pt x="2341880" y="290830"/>
                    <a:pt x="2555875" y="252730"/>
                    <a:pt x="2773680" y="220980"/>
                  </a:cubicBezTo>
                  <a:cubicBezTo>
                    <a:pt x="2991485" y="189230"/>
                    <a:pt x="3440430" y="140970"/>
                    <a:pt x="3440430" y="140970"/>
                  </a:cubicBezTo>
                  <a:lnTo>
                    <a:pt x="4084320" y="60960"/>
                  </a:lnTo>
                  <a:lnTo>
                    <a:pt x="4556760" y="0"/>
                  </a:lnTo>
                </a:path>
              </a:pathLst>
            </a:custGeom>
            <a:noFill/>
            <a:ln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D1711871-F3F6-4BF3-8FB6-C4B328D0F1ED}"/>
                </a:ext>
              </a:extLst>
            </p:cNvPr>
            <p:cNvSpPr/>
            <p:nvPr/>
          </p:nvSpPr>
          <p:spPr>
            <a:xfrm>
              <a:off x="6755130" y="2842260"/>
              <a:ext cx="4530090" cy="1192530"/>
            </a:xfrm>
            <a:custGeom>
              <a:avLst/>
              <a:gdLst>
                <a:gd name="connsiteX0" fmla="*/ 0 w 4530090"/>
                <a:gd name="connsiteY0" fmla="*/ 1192530 h 1192530"/>
                <a:gd name="connsiteX1" fmla="*/ 293370 w 4530090"/>
                <a:gd name="connsiteY1" fmla="*/ 1036320 h 1192530"/>
                <a:gd name="connsiteX2" fmla="*/ 819150 w 4530090"/>
                <a:gd name="connsiteY2" fmla="*/ 803910 h 1192530"/>
                <a:gd name="connsiteX3" fmla="*/ 1398270 w 4530090"/>
                <a:gd name="connsiteY3" fmla="*/ 590550 h 1192530"/>
                <a:gd name="connsiteX4" fmla="*/ 2019300 w 4530090"/>
                <a:gd name="connsiteY4" fmla="*/ 422910 h 1192530"/>
                <a:gd name="connsiteX5" fmla="*/ 2697480 w 4530090"/>
                <a:gd name="connsiteY5" fmla="*/ 285750 h 1192530"/>
                <a:gd name="connsiteX6" fmla="*/ 4530090 w 4530090"/>
                <a:gd name="connsiteY6" fmla="*/ 0 h 11925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30090" h="1192530">
                  <a:moveTo>
                    <a:pt x="0" y="1192530"/>
                  </a:moveTo>
                  <a:cubicBezTo>
                    <a:pt x="78422" y="1146810"/>
                    <a:pt x="156845" y="1101090"/>
                    <a:pt x="293370" y="1036320"/>
                  </a:cubicBezTo>
                  <a:cubicBezTo>
                    <a:pt x="429895" y="971550"/>
                    <a:pt x="635000" y="878205"/>
                    <a:pt x="819150" y="803910"/>
                  </a:cubicBezTo>
                  <a:cubicBezTo>
                    <a:pt x="1003300" y="729615"/>
                    <a:pt x="1198245" y="654050"/>
                    <a:pt x="1398270" y="590550"/>
                  </a:cubicBezTo>
                  <a:cubicBezTo>
                    <a:pt x="1598295" y="527050"/>
                    <a:pt x="1802765" y="473710"/>
                    <a:pt x="2019300" y="422910"/>
                  </a:cubicBezTo>
                  <a:cubicBezTo>
                    <a:pt x="2235835" y="372110"/>
                    <a:pt x="2279015" y="356235"/>
                    <a:pt x="2697480" y="285750"/>
                  </a:cubicBezTo>
                  <a:cubicBezTo>
                    <a:pt x="3115945" y="215265"/>
                    <a:pt x="3823017" y="107632"/>
                    <a:pt x="4530090" y="0"/>
                  </a:cubicBezTo>
                </a:path>
              </a:pathLst>
            </a:custGeom>
            <a:noFill/>
            <a:ln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C44EC749-83F9-4ADD-8D23-BAE329D08A5F}"/>
                </a:ext>
              </a:extLst>
            </p:cNvPr>
            <p:cNvSpPr/>
            <p:nvPr/>
          </p:nvSpPr>
          <p:spPr>
            <a:xfrm>
              <a:off x="6751320" y="2609850"/>
              <a:ext cx="4537710" cy="1626870"/>
            </a:xfrm>
            <a:custGeom>
              <a:avLst/>
              <a:gdLst>
                <a:gd name="connsiteX0" fmla="*/ 0 w 4537710"/>
                <a:gd name="connsiteY0" fmla="*/ 1626870 h 1626870"/>
                <a:gd name="connsiteX1" fmla="*/ 236220 w 4537710"/>
                <a:gd name="connsiteY1" fmla="*/ 1352550 h 1626870"/>
                <a:gd name="connsiteX2" fmla="*/ 541020 w 4537710"/>
                <a:gd name="connsiteY2" fmla="*/ 1139190 h 1626870"/>
                <a:gd name="connsiteX3" fmla="*/ 979170 w 4537710"/>
                <a:gd name="connsiteY3" fmla="*/ 933450 h 1626870"/>
                <a:gd name="connsiteX4" fmla="*/ 1432560 w 4537710"/>
                <a:gd name="connsiteY4" fmla="*/ 769620 h 1626870"/>
                <a:gd name="connsiteX5" fmla="*/ 1973580 w 4537710"/>
                <a:gd name="connsiteY5" fmla="*/ 590550 h 1626870"/>
                <a:gd name="connsiteX6" fmla="*/ 2670810 w 4537710"/>
                <a:gd name="connsiteY6" fmla="*/ 381000 h 1626870"/>
                <a:gd name="connsiteX7" fmla="*/ 2987040 w 4537710"/>
                <a:gd name="connsiteY7" fmla="*/ 300990 h 1626870"/>
                <a:gd name="connsiteX8" fmla="*/ 3040380 w 4537710"/>
                <a:gd name="connsiteY8" fmla="*/ 335280 h 1626870"/>
                <a:gd name="connsiteX9" fmla="*/ 3276600 w 4537710"/>
                <a:gd name="connsiteY9" fmla="*/ 274320 h 1626870"/>
                <a:gd name="connsiteX10" fmla="*/ 3699510 w 4537710"/>
                <a:gd name="connsiteY10" fmla="*/ 163830 h 1626870"/>
                <a:gd name="connsiteX11" fmla="*/ 4537710 w 4537710"/>
                <a:gd name="connsiteY11" fmla="*/ 0 h 16268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537710" h="1626870">
                  <a:moveTo>
                    <a:pt x="0" y="1626870"/>
                  </a:moveTo>
                  <a:cubicBezTo>
                    <a:pt x="73025" y="1530350"/>
                    <a:pt x="146050" y="1433830"/>
                    <a:pt x="236220" y="1352550"/>
                  </a:cubicBezTo>
                  <a:cubicBezTo>
                    <a:pt x="326390" y="1271270"/>
                    <a:pt x="417195" y="1209040"/>
                    <a:pt x="541020" y="1139190"/>
                  </a:cubicBezTo>
                  <a:cubicBezTo>
                    <a:pt x="664845" y="1069340"/>
                    <a:pt x="830580" y="995045"/>
                    <a:pt x="979170" y="933450"/>
                  </a:cubicBezTo>
                  <a:cubicBezTo>
                    <a:pt x="1127760" y="871855"/>
                    <a:pt x="1266825" y="826770"/>
                    <a:pt x="1432560" y="769620"/>
                  </a:cubicBezTo>
                  <a:cubicBezTo>
                    <a:pt x="1598295" y="712470"/>
                    <a:pt x="1767205" y="655320"/>
                    <a:pt x="1973580" y="590550"/>
                  </a:cubicBezTo>
                  <a:cubicBezTo>
                    <a:pt x="2179955" y="525780"/>
                    <a:pt x="2501900" y="429260"/>
                    <a:pt x="2670810" y="381000"/>
                  </a:cubicBezTo>
                  <a:cubicBezTo>
                    <a:pt x="2839720" y="332740"/>
                    <a:pt x="2925445" y="308610"/>
                    <a:pt x="2987040" y="300990"/>
                  </a:cubicBezTo>
                  <a:cubicBezTo>
                    <a:pt x="3048635" y="293370"/>
                    <a:pt x="2992120" y="339725"/>
                    <a:pt x="3040380" y="335280"/>
                  </a:cubicBezTo>
                  <a:cubicBezTo>
                    <a:pt x="3088640" y="330835"/>
                    <a:pt x="3276600" y="274320"/>
                    <a:pt x="3276600" y="274320"/>
                  </a:cubicBezTo>
                  <a:cubicBezTo>
                    <a:pt x="3386455" y="245745"/>
                    <a:pt x="3489325" y="209550"/>
                    <a:pt x="3699510" y="163830"/>
                  </a:cubicBezTo>
                  <a:cubicBezTo>
                    <a:pt x="3909695" y="118110"/>
                    <a:pt x="4223702" y="59055"/>
                    <a:pt x="4537710" y="0"/>
                  </a:cubicBezTo>
                </a:path>
              </a:pathLst>
            </a:custGeom>
            <a:noFill/>
            <a:ln>
              <a:solidFill>
                <a:schemeClr val="accent4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0E7384A5-5559-4C66-BF69-9407FF4A2E92}"/>
                </a:ext>
              </a:extLst>
            </p:cNvPr>
            <p:cNvSpPr/>
            <p:nvPr/>
          </p:nvSpPr>
          <p:spPr>
            <a:xfrm>
              <a:off x="6747510" y="2377440"/>
              <a:ext cx="4503420" cy="1744980"/>
            </a:xfrm>
            <a:custGeom>
              <a:avLst/>
              <a:gdLst>
                <a:gd name="connsiteX0" fmla="*/ 0 w 4503420"/>
                <a:gd name="connsiteY0" fmla="*/ 1744980 h 1744980"/>
                <a:gd name="connsiteX1" fmla="*/ 240030 w 4503420"/>
                <a:gd name="connsiteY1" fmla="*/ 1447800 h 1744980"/>
                <a:gd name="connsiteX2" fmla="*/ 746760 w 4503420"/>
                <a:gd name="connsiteY2" fmla="*/ 1143000 h 1744980"/>
                <a:gd name="connsiteX3" fmla="*/ 1253490 w 4503420"/>
                <a:gd name="connsiteY3" fmla="*/ 906780 h 1744980"/>
                <a:gd name="connsiteX4" fmla="*/ 1912620 w 4503420"/>
                <a:gd name="connsiteY4" fmla="*/ 674370 h 1744980"/>
                <a:gd name="connsiteX5" fmla="*/ 2606040 w 4503420"/>
                <a:gd name="connsiteY5" fmla="*/ 449580 h 1744980"/>
                <a:gd name="connsiteX6" fmla="*/ 2971800 w 4503420"/>
                <a:gd name="connsiteY6" fmla="*/ 339090 h 1744980"/>
                <a:gd name="connsiteX7" fmla="*/ 3036570 w 4503420"/>
                <a:gd name="connsiteY7" fmla="*/ 361950 h 1744980"/>
                <a:gd name="connsiteX8" fmla="*/ 3169920 w 4503420"/>
                <a:gd name="connsiteY8" fmla="*/ 320040 h 1744980"/>
                <a:gd name="connsiteX9" fmla="*/ 3596640 w 4503420"/>
                <a:gd name="connsiteY9" fmla="*/ 213360 h 1744980"/>
                <a:gd name="connsiteX10" fmla="*/ 4503420 w 4503420"/>
                <a:gd name="connsiteY10" fmla="*/ 0 h 17449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503420" h="1744980">
                  <a:moveTo>
                    <a:pt x="0" y="1744980"/>
                  </a:moveTo>
                  <a:cubicBezTo>
                    <a:pt x="57785" y="1646555"/>
                    <a:pt x="115570" y="1548130"/>
                    <a:pt x="240030" y="1447800"/>
                  </a:cubicBezTo>
                  <a:cubicBezTo>
                    <a:pt x="364490" y="1347470"/>
                    <a:pt x="577850" y="1233170"/>
                    <a:pt x="746760" y="1143000"/>
                  </a:cubicBezTo>
                  <a:cubicBezTo>
                    <a:pt x="915670" y="1052830"/>
                    <a:pt x="1059180" y="984885"/>
                    <a:pt x="1253490" y="906780"/>
                  </a:cubicBezTo>
                  <a:cubicBezTo>
                    <a:pt x="1447800" y="828675"/>
                    <a:pt x="1687195" y="750570"/>
                    <a:pt x="1912620" y="674370"/>
                  </a:cubicBezTo>
                  <a:cubicBezTo>
                    <a:pt x="2138045" y="598170"/>
                    <a:pt x="2429510" y="505460"/>
                    <a:pt x="2606040" y="449580"/>
                  </a:cubicBezTo>
                  <a:cubicBezTo>
                    <a:pt x="2782570" y="393700"/>
                    <a:pt x="2900045" y="353695"/>
                    <a:pt x="2971800" y="339090"/>
                  </a:cubicBezTo>
                  <a:cubicBezTo>
                    <a:pt x="3043555" y="324485"/>
                    <a:pt x="3003550" y="365125"/>
                    <a:pt x="3036570" y="361950"/>
                  </a:cubicBezTo>
                  <a:cubicBezTo>
                    <a:pt x="3069590" y="358775"/>
                    <a:pt x="3076575" y="344805"/>
                    <a:pt x="3169920" y="320040"/>
                  </a:cubicBezTo>
                  <a:cubicBezTo>
                    <a:pt x="3263265" y="295275"/>
                    <a:pt x="3596640" y="213360"/>
                    <a:pt x="3596640" y="213360"/>
                  </a:cubicBezTo>
                  <a:lnTo>
                    <a:pt x="4503420" y="0"/>
                  </a:lnTo>
                </a:path>
              </a:pathLst>
            </a:custGeom>
            <a:noFill/>
            <a:ln>
              <a:solidFill>
                <a:schemeClr val="accent4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E7364929-EF10-4311-BC09-7DEC22A54A50}"/>
                </a:ext>
              </a:extLst>
            </p:cNvPr>
            <p:cNvSpPr/>
            <p:nvPr/>
          </p:nvSpPr>
          <p:spPr>
            <a:xfrm>
              <a:off x="6747510" y="2129790"/>
              <a:ext cx="4537710" cy="1878330"/>
            </a:xfrm>
            <a:custGeom>
              <a:avLst/>
              <a:gdLst>
                <a:gd name="connsiteX0" fmla="*/ 0 w 4537710"/>
                <a:gd name="connsiteY0" fmla="*/ 1878330 h 1878330"/>
                <a:gd name="connsiteX1" fmla="*/ 289560 w 4537710"/>
                <a:gd name="connsiteY1" fmla="*/ 1524000 h 1878330"/>
                <a:gd name="connsiteX2" fmla="*/ 822960 w 4537710"/>
                <a:gd name="connsiteY2" fmla="*/ 1188720 h 1878330"/>
                <a:gd name="connsiteX3" fmla="*/ 1596390 w 4537710"/>
                <a:gd name="connsiteY3" fmla="*/ 868680 h 1878330"/>
                <a:gd name="connsiteX4" fmla="*/ 2468880 w 4537710"/>
                <a:gd name="connsiteY4" fmla="*/ 541020 h 1878330"/>
                <a:gd name="connsiteX5" fmla="*/ 2998470 w 4537710"/>
                <a:gd name="connsiteY5" fmla="*/ 381000 h 1878330"/>
                <a:gd name="connsiteX6" fmla="*/ 3097530 w 4537710"/>
                <a:gd name="connsiteY6" fmla="*/ 396240 h 1878330"/>
                <a:gd name="connsiteX7" fmla="*/ 3444240 w 4537710"/>
                <a:gd name="connsiteY7" fmla="*/ 281940 h 1878330"/>
                <a:gd name="connsiteX8" fmla="*/ 4019550 w 4537710"/>
                <a:gd name="connsiteY8" fmla="*/ 133350 h 1878330"/>
                <a:gd name="connsiteX9" fmla="*/ 4537710 w 4537710"/>
                <a:gd name="connsiteY9" fmla="*/ 0 h 18783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537710" h="1878330">
                  <a:moveTo>
                    <a:pt x="0" y="1878330"/>
                  </a:moveTo>
                  <a:cubicBezTo>
                    <a:pt x="76200" y="1758632"/>
                    <a:pt x="152400" y="1638935"/>
                    <a:pt x="289560" y="1524000"/>
                  </a:cubicBezTo>
                  <a:cubicBezTo>
                    <a:pt x="426720" y="1409065"/>
                    <a:pt x="605155" y="1297940"/>
                    <a:pt x="822960" y="1188720"/>
                  </a:cubicBezTo>
                  <a:cubicBezTo>
                    <a:pt x="1040765" y="1079500"/>
                    <a:pt x="1322070" y="976630"/>
                    <a:pt x="1596390" y="868680"/>
                  </a:cubicBezTo>
                  <a:cubicBezTo>
                    <a:pt x="1870710" y="760730"/>
                    <a:pt x="2235200" y="622300"/>
                    <a:pt x="2468880" y="541020"/>
                  </a:cubicBezTo>
                  <a:cubicBezTo>
                    <a:pt x="2702560" y="459740"/>
                    <a:pt x="2893695" y="405130"/>
                    <a:pt x="2998470" y="381000"/>
                  </a:cubicBezTo>
                  <a:cubicBezTo>
                    <a:pt x="3103245" y="356870"/>
                    <a:pt x="3023235" y="412750"/>
                    <a:pt x="3097530" y="396240"/>
                  </a:cubicBezTo>
                  <a:cubicBezTo>
                    <a:pt x="3171825" y="379730"/>
                    <a:pt x="3290570" y="325755"/>
                    <a:pt x="3444240" y="281940"/>
                  </a:cubicBezTo>
                  <a:cubicBezTo>
                    <a:pt x="3597910" y="238125"/>
                    <a:pt x="4019550" y="133350"/>
                    <a:pt x="4019550" y="133350"/>
                  </a:cubicBezTo>
                  <a:lnTo>
                    <a:pt x="4537710" y="0"/>
                  </a:lnTo>
                </a:path>
              </a:pathLst>
            </a:custGeom>
            <a:noFill/>
            <a:ln>
              <a:solidFill>
                <a:schemeClr val="accent4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0697824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1E22C9-DC05-40CD-9155-6EEC219D2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Results: Achondroplasia-Related Surgery in PAC (n=1,374)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AA0A51-74C5-41FB-AE0D-7581CDCC2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*Subjects may have surgeries in more than one surgical category; </a:t>
            </a:r>
            <a:r>
              <a:rPr kumimoji="0" lang="en-GB" sz="1000" b="0" i="0" u="none" strike="noStrike" kern="1200" cap="none" normalizeH="0" baseline="30000" dirty="0">
                <a:ln>
                  <a:noFill/>
                </a:ln>
                <a:solidFill>
                  <a:schemeClr val="tx2"/>
                </a:solidFill>
                <a:effectLst/>
                <a:latin typeface="+mn-lt"/>
                <a:ea typeface="MS PGothic" panose="020B0600070205080204" pitchFamily="34" charset="-128"/>
                <a:cs typeface="+mn-cs"/>
              </a:rPr>
              <a:t>†</a:t>
            </a:r>
            <a:r>
              <a:rPr lang="en-GB" dirty="0"/>
              <a:t>Spine category includes procedures from C3 through the sacrum.</a:t>
            </a:r>
          </a:p>
          <a:p>
            <a:r>
              <a:rPr lang="en-GB" dirty="0"/>
              <a:t>PAC, primary achondroplasia cohort. </a:t>
            </a:r>
          </a:p>
          <a:p>
            <a:r>
              <a:rPr lang="en-GB" dirty="0"/>
              <a:t>Hoover-Fong JE, et al. Genet Med 2021;23(8):1498–1505.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CF06DD-D27A-40AA-AF42-9CB6B9F82EF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1800" dirty="0"/>
              <a:t>Only 12.2% had never had an achondroplasia-related surgery</a:t>
            </a:r>
          </a:p>
        </p:txBody>
      </p:sp>
      <p:graphicFrame>
        <p:nvGraphicFramePr>
          <p:cNvPr id="8" name="Content Placeholder 3">
            <a:extLst>
              <a:ext uri="{FF2B5EF4-FFF2-40B4-BE49-F238E27FC236}">
                <a16:creationId xmlns:a16="http://schemas.microsoft.com/office/drawing/2014/main" id="{1C8CD51E-3BC0-4A6B-BC36-AEC5CA1C7F9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0901203"/>
              </p:ext>
            </p:extLst>
          </p:nvPr>
        </p:nvGraphicFramePr>
        <p:xfrm>
          <a:off x="704497" y="1449388"/>
          <a:ext cx="9630351" cy="27736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196386">
                  <a:extLst>
                    <a:ext uri="{9D8B030D-6E8A-4147-A177-3AD203B41FA5}">
                      <a16:colId xmlns:a16="http://schemas.microsoft.com/office/drawing/2014/main" val="3713739950"/>
                    </a:ext>
                  </a:extLst>
                </a:gridCol>
                <a:gridCol w="2937749">
                  <a:extLst>
                    <a:ext uri="{9D8B030D-6E8A-4147-A177-3AD203B41FA5}">
                      <a16:colId xmlns:a16="http://schemas.microsoft.com/office/drawing/2014/main" val="519595725"/>
                    </a:ext>
                  </a:extLst>
                </a:gridCol>
                <a:gridCol w="2248108">
                  <a:extLst>
                    <a:ext uri="{9D8B030D-6E8A-4147-A177-3AD203B41FA5}">
                      <a16:colId xmlns:a16="http://schemas.microsoft.com/office/drawing/2014/main" val="2596162429"/>
                    </a:ext>
                  </a:extLst>
                </a:gridCol>
                <a:gridCol w="2248108">
                  <a:extLst>
                    <a:ext uri="{9D8B030D-6E8A-4147-A177-3AD203B41FA5}">
                      <a16:colId xmlns:a16="http://schemas.microsoft.com/office/drawing/2014/main" val="2184929024"/>
                    </a:ext>
                  </a:extLst>
                </a:gridCol>
              </a:tblGrid>
              <a:tr h="16950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200" b="1" kern="1200" dirty="0">
                          <a:solidFill>
                            <a:schemeClr val="bg1"/>
                          </a:solidFill>
                          <a:effectLst/>
                        </a:rPr>
                        <a:t>≥1 Achondroplasia-related surgery</a:t>
                      </a:r>
                      <a:endParaRPr lang="is-IS" sz="1200" b="1" kern="1200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20440" marR="120440" marT="60960" marB="6096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Procedures</a:t>
                      </a:r>
                      <a:endParaRPr kumimoji="0" lang="en-US" altLang="en-US" sz="1200" b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0440" marR="120440" marT="60960" marB="6096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Subjects, n (%)</a:t>
                      </a: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MS PGothic" panose="020B0600070205080204" pitchFamily="34" charset="-128"/>
                      </a:endParaRPr>
                    </a:p>
                  </a:txBody>
                  <a:tcPr marL="120440" marR="120440" marT="60960" marB="6096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2389545"/>
                  </a:ext>
                </a:extLst>
              </a:tr>
              <a:tr h="152556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Yes (ever)</a:t>
                      </a:r>
                    </a:p>
                  </a:txBody>
                  <a:tcP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8EE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4,552</a:t>
                      </a:r>
                    </a:p>
                  </a:txBody>
                  <a:tcP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1,094 (79.6)</a:t>
                      </a:r>
                    </a:p>
                  </a:txBody>
                  <a:tcP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8EE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1671388"/>
                  </a:ext>
                </a:extLst>
              </a:tr>
              <a:tr h="152556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No (never)</a:t>
                      </a:r>
                    </a:p>
                  </a:txBody>
                  <a:tcPr>
                    <a:solidFill>
                      <a:srgbClr val="CEDA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  <a:ea typeface="MS PGothic" panose="020B0600070205080204" pitchFamily="34" charset="-128"/>
                        <a:cs typeface="+mn-cs"/>
                      </a:endParaRPr>
                    </a:p>
                  </a:txBody>
                  <a:tcPr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167 (12.2)</a:t>
                      </a:r>
                    </a:p>
                  </a:txBody>
                  <a:tcPr>
                    <a:solidFill>
                      <a:srgbClr val="CEDA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2290142"/>
                  </a:ext>
                </a:extLst>
              </a:tr>
              <a:tr h="152556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Unknown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  <a:ea typeface="MS PGothic" panose="020B0600070205080204" pitchFamily="34" charset="-128"/>
                        <a:cs typeface="+mn-cs"/>
                      </a:endParaRP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113 (8.2)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4840624"/>
                  </a:ext>
                </a:extLst>
              </a:tr>
              <a:tr h="152556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Total</a:t>
                      </a:r>
                    </a:p>
                  </a:txBody>
                  <a:tcPr>
                    <a:solidFill>
                      <a:srgbClr val="CEDA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  <a:ea typeface="MS PGothic" panose="020B0600070205080204" pitchFamily="34" charset="-128"/>
                        <a:cs typeface="+mn-cs"/>
                      </a:endParaRPr>
                    </a:p>
                  </a:txBody>
                  <a:tcPr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1,374</a:t>
                      </a:r>
                    </a:p>
                  </a:txBody>
                  <a:tcPr>
                    <a:solidFill>
                      <a:srgbClr val="CEDA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4809048"/>
                  </a:ext>
                </a:extLst>
              </a:tr>
              <a:tr h="203408">
                <a:tc row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Surgical category*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Ear, nose, and throat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2,803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893 (65.0)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8338965"/>
                  </a:ext>
                </a:extLst>
              </a:tr>
              <a:tr h="203408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  <a:ea typeface="MS PGothic" panose="020B0600070205080204" pitchFamily="34" charset="-128"/>
                        <a:cs typeface="+mn-cs"/>
                      </a:endParaRP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Brain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326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137 (10.0)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8098928"/>
                  </a:ext>
                </a:extLst>
              </a:tr>
              <a:tr h="203408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  <a:ea typeface="MS PGothic" panose="020B0600070205080204" pitchFamily="34" charset="-128"/>
                        <a:cs typeface="+mn-cs"/>
                      </a:endParaRP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Foramen magnum + C1/C2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314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281 (20.5)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9486984"/>
                  </a:ext>
                </a:extLst>
              </a:tr>
              <a:tr h="203408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  <a:ea typeface="MS PGothic" panose="020B0600070205080204" pitchFamily="34" charset="-128"/>
                        <a:cs typeface="+mn-cs"/>
                      </a:endParaRP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Spine</a:t>
                      </a:r>
                      <a:r>
                        <a:rPr kumimoji="0" lang="en-GB" sz="12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†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425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175 (12.7)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3887768"/>
                  </a:ext>
                </a:extLst>
              </a:tr>
              <a:tr h="203408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Timing of diagnosis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Extremity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684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291 (21.2)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55845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30138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09A12-601B-46CA-B332-65C717D03C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Results: Sleep Disordered Breathing By Birth Decade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84D0B7-8D97-4DD3-B6BE-AB814D72E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OSA, obstructive sleep apnoea; SD, standard deviation.</a:t>
            </a:r>
          </a:p>
          <a:p>
            <a:r>
              <a:rPr lang="en-GB" dirty="0"/>
              <a:t>Hoover-Fong JE, et al. Genet Med 2021;23(8):1498–1505.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2A3473C-6B63-4771-8CCB-D77A0904D7BE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1800" dirty="0"/>
              <a:t>Over time there is a trend of more polysomnography being performed, and at a younger age</a:t>
            </a:r>
          </a:p>
        </p:txBody>
      </p:sp>
      <p:graphicFrame>
        <p:nvGraphicFramePr>
          <p:cNvPr id="8" name="Content Placeholder 3">
            <a:extLst>
              <a:ext uri="{FF2B5EF4-FFF2-40B4-BE49-F238E27FC236}">
                <a16:creationId xmlns:a16="http://schemas.microsoft.com/office/drawing/2014/main" id="{1E60FCE5-E230-49AC-9B2D-9C1E6866288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7528782"/>
              </p:ext>
            </p:extLst>
          </p:nvPr>
        </p:nvGraphicFramePr>
        <p:xfrm>
          <a:off x="704497" y="1449388"/>
          <a:ext cx="10794896" cy="36880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925191">
                  <a:extLst>
                    <a:ext uri="{9D8B030D-6E8A-4147-A177-3AD203B41FA5}">
                      <a16:colId xmlns:a16="http://schemas.microsoft.com/office/drawing/2014/main" val="3713739950"/>
                    </a:ext>
                  </a:extLst>
                </a:gridCol>
                <a:gridCol w="1824151">
                  <a:extLst>
                    <a:ext uri="{9D8B030D-6E8A-4147-A177-3AD203B41FA5}">
                      <a16:colId xmlns:a16="http://schemas.microsoft.com/office/drawing/2014/main" val="1628404224"/>
                    </a:ext>
                  </a:extLst>
                </a:gridCol>
                <a:gridCol w="1174259">
                  <a:extLst>
                    <a:ext uri="{9D8B030D-6E8A-4147-A177-3AD203B41FA5}">
                      <a16:colId xmlns:a16="http://schemas.microsoft.com/office/drawing/2014/main" val="2596162429"/>
                    </a:ext>
                  </a:extLst>
                </a:gridCol>
                <a:gridCol w="1174259">
                  <a:extLst>
                    <a:ext uri="{9D8B030D-6E8A-4147-A177-3AD203B41FA5}">
                      <a16:colId xmlns:a16="http://schemas.microsoft.com/office/drawing/2014/main" val="2184929024"/>
                    </a:ext>
                  </a:extLst>
                </a:gridCol>
                <a:gridCol w="1174259">
                  <a:extLst>
                    <a:ext uri="{9D8B030D-6E8A-4147-A177-3AD203B41FA5}">
                      <a16:colId xmlns:a16="http://schemas.microsoft.com/office/drawing/2014/main" val="3272899118"/>
                    </a:ext>
                  </a:extLst>
                </a:gridCol>
                <a:gridCol w="1174259">
                  <a:extLst>
                    <a:ext uri="{9D8B030D-6E8A-4147-A177-3AD203B41FA5}">
                      <a16:colId xmlns:a16="http://schemas.microsoft.com/office/drawing/2014/main" val="760945555"/>
                    </a:ext>
                  </a:extLst>
                </a:gridCol>
                <a:gridCol w="1174259">
                  <a:extLst>
                    <a:ext uri="{9D8B030D-6E8A-4147-A177-3AD203B41FA5}">
                      <a16:colId xmlns:a16="http://schemas.microsoft.com/office/drawing/2014/main" val="1124082648"/>
                    </a:ext>
                  </a:extLst>
                </a:gridCol>
                <a:gridCol w="1174259">
                  <a:extLst>
                    <a:ext uri="{9D8B030D-6E8A-4147-A177-3AD203B41FA5}">
                      <a16:colId xmlns:a16="http://schemas.microsoft.com/office/drawing/2014/main" val="3136606402"/>
                    </a:ext>
                  </a:extLst>
                </a:gridCol>
              </a:tblGrid>
              <a:tr h="16950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200" b="1" kern="1200" dirty="0">
                          <a:solidFill>
                            <a:schemeClr val="bg1"/>
                          </a:solidFill>
                          <a:effectLst/>
                        </a:rPr>
                        <a:t>Characteristic</a:t>
                      </a:r>
                      <a:endParaRPr lang="is-IS" sz="1200" b="1" kern="1200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20440" marR="120440" marT="60960" marB="6096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Before 1980</a:t>
                      </a:r>
                      <a:endParaRPr kumimoji="0" lang="en-US" altLang="en-US" sz="1200" b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0440" marR="120440" marT="60960" marB="6096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1980s</a:t>
                      </a: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MS PGothic" panose="020B0600070205080204" pitchFamily="34" charset="-128"/>
                      </a:endParaRPr>
                    </a:p>
                  </a:txBody>
                  <a:tcPr marL="120440" marR="120440" marT="60960" marB="6096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is-IS" sz="1200" b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1990s</a:t>
                      </a:r>
                    </a:p>
                  </a:txBody>
                  <a:tcPr marL="120440" marR="120440" marT="60960" marB="6096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is-IS" sz="1200" b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2000s</a:t>
                      </a:r>
                    </a:p>
                  </a:txBody>
                  <a:tcPr marL="120440" marR="120440" marT="60960" marB="6096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is-IS" sz="1200" b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After 2010</a:t>
                      </a:r>
                    </a:p>
                  </a:txBody>
                  <a:tcPr marL="120440" marR="120440" marT="60960" marB="6096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is-IS" sz="1200" b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120440" marR="120440" marT="60960" marB="6096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2389545"/>
                  </a:ext>
                </a:extLst>
              </a:tr>
              <a:tr h="152556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Subjects born in decade, n</a:t>
                      </a:r>
                    </a:p>
                  </a:txBody>
                  <a:tcP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EDA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234</a:t>
                      </a:r>
                    </a:p>
                  </a:txBody>
                  <a:tcP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231</a:t>
                      </a:r>
                    </a:p>
                  </a:txBody>
                  <a:tcP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314</a:t>
                      </a:r>
                    </a:p>
                  </a:txBody>
                  <a:tcP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356</a:t>
                      </a:r>
                    </a:p>
                  </a:txBody>
                  <a:tcP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239</a:t>
                      </a:r>
                    </a:p>
                  </a:txBody>
                  <a:tcP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1,374</a:t>
                      </a:r>
                    </a:p>
                  </a:txBody>
                  <a:tcP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EDA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2290142"/>
                  </a:ext>
                </a:extLst>
              </a:tr>
              <a:tr h="203408">
                <a:tc row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OSA diagnosis, n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Confirmed by polysomnography</a:t>
                      </a: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  <a:ea typeface="MS PGothic" panose="020B0600070205080204" pitchFamily="34" charset="-128"/>
                        <a:cs typeface="+mn-cs"/>
                      </a:endParaRP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26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31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72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164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138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429 (31.2)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8338965"/>
                  </a:ext>
                </a:extLst>
              </a:tr>
              <a:tr h="203408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  <a:ea typeface="MS PGothic" panose="020B0600070205080204" pitchFamily="34" charset="-128"/>
                        <a:cs typeface="+mn-cs"/>
                      </a:endParaRP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Denied by polysomnography</a:t>
                      </a:r>
                      <a:endParaRPr lang="en-GB"/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10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31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44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63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46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195 (14.2)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8098928"/>
                  </a:ext>
                </a:extLst>
              </a:tr>
              <a:tr h="203408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  <a:ea typeface="MS PGothic" panose="020B0600070205080204" pitchFamily="34" charset="-128"/>
                        <a:cs typeface="+mn-cs"/>
                      </a:endParaRP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Inconclusive polysomnography</a:t>
                      </a:r>
                      <a:endParaRPr lang="en-GB"/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7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32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13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8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5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38 (2.8)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9486984"/>
                  </a:ext>
                </a:extLst>
              </a:tr>
              <a:tr h="203408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  <a:ea typeface="MS PGothic" panose="020B0600070205080204" pitchFamily="34" charset="-128"/>
                        <a:cs typeface="+mn-cs"/>
                      </a:endParaRP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Suspected by medical history</a:t>
                      </a:r>
                      <a:endParaRPr lang="en-GB"/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13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22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53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32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11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131 (9.5)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3887768"/>
                  </a:ext>
                </a:extLst>
              </a:tr>
              <a:tr h="203408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Timing of diagnosis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Unknown</a:t>
                      </a:r>
                      <a:endParaRPr lang="en-GB" dirty="0"/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178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141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132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89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41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581 (42.3)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5584511"/>
                  </a:ext>
                </a:extLst>
              </a:tr>
              <a:tr h="152556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Age first polysomnography, years, mean ± SD</a:t>
                      </a:r>
                    </a:p>
                  </a:txBody>
                  <a:tcPr>
                    <a:solidFill>
                      <a:srgbClr val="CEDA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31.1 ± 16.9</a:t>
                      </a:r>
                    </a:p>
                  </a:txBody>
                  <a:tcPr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5.6 ± 7.9</a:t>
                      </a:r>
                    </a:p>
                  </a:txBody>
                  <a:tcPr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3.0 ± 4.2</a:t>
                      </a:r>
                    </a:p>
                  </a:txBody>
                  <a:tcPr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2.2 ± 3.1</a:t>
                      </a:r>
                    </a:p>
                  </a:txBody>
                  <a:tcPr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0.8 ± 0.9</a:t>
                      </a:r>
                    </a:p>
                  </a:txBody>
                  <a:tcPr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3.8 ± 8.4</a:t>
                      </a:r>
                    </a:p>
                  </a:txBody>
                  <a:tcPr>
                    <a:solidFill>
                      <a:srgbClr val="CEDA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5904802"/>
                  </a:ext>
                </a:extLst>
              </a:tr>
              <a:tr h="152556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≥1 polysomnography, n (%)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35 (15.0)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79 (34.2)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127 (40.4)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242 (68.0)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194 (81.2)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677 (49.3)</a:t>
                      </a:r>
                    </a:p>
                  </a:txBody>
                  <a:tcPr>
                    <a:solidFill>
                      <a:srgbClr val="E8EE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0904680"/>
                  </a:ext>
                </a:extLst>
              </a:tr>
              <a:tr h="1525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Subjects with moderate or severe OSA</a:t>
                      </a:r>
                    </a:p>
                  </a:txBody>
                  <a:tcPr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≥1 polysomnography, </a:t>
                      </a:r>
                      <a:b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</a:b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n (%)</a:t>
                      </a:r>
                    </a:p>
                  </a:txBody>
                  <a:tcPr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16 (45.7)</a:t>
                      </a:r>
                    </a:p>
                  </a:txBody>
                  <a:tcPr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16 (20.3)</a:t>
                      </a:r>
                    </a:p>
                  </a:txBody>
                  <a:tcPr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38 (30.0)</a:t>
                      </a:r>
                    </a:p>
                  </a:txBody>
                  <a:tcPr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99 (40.9)</a:t>
                      </a:r>
                    </a:p>
                  </a:txBody>
                  <a:tcPr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91 (46.9)</a:t>
                      </a:r>
                    </a:p>
                  </a:txBody>
                  <a:tcPr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260 (38.4)</a:t>
                      </a:r>
                    </a:p>
                  </a:txBody>
                  <a:tcPr>
                    <a:solidFill>
                      <a:srgbClr val="CEDA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15127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76913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1E22C9-DC05-40CD-9155-6EEC219D25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GB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087DE8-9679-4B88-989F-0406E83661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000" y="1449390"/>
            <a:ext cx="10800000" cy="4535486"/>
          </a:xfrm>
        </p:spPr>
        <p:txBody>
          <a:bodyPr/>
          <a:lstStyle/>
          <a:p>
            <a:r>
              <a:rPr lang="en-GB" dirty="0"/>
              <a:t>This is the largest multicentre achondroplasia natural history study to date, with over </a:t>
            </a:r>
            <a:br>
              <a:rPr lang="en-GB" dirty="0"/>
            </a:br>
            <a:r>
              <a:rPr lang="en-GB" dirty="0"/>
              <a:t>40 years of follow-up data and an array of information that can support care </a:t>
            </a:r>
          </a:p>
          <a:p>
            <a:r>
              <a:rPr lang="en-GB" dirty="0"/>
              <a:t>The data show there is a heavy surgical burden in achondroplasia, with </a:t>
            </a:r>
            <a:r>
              <a:rPr lang="en-GB"/>
              <a:t>almost </a:t>
            </a:r>
            <a:br>
              <a:rPr lang="en-GB"/>
            </a:br>
            <a:r>
              <a:rPr lang="en-GB"/>
              <a:t>80</a:t>
            </a:r>
            <a:r>
              <a:rPr lang="en-GB" dirty="0"/>
              <a:t>% undergoing at least one surgery</a:t>
            </a:r>
          </a:p>
          <a:p>
            <a:r>
              <a:rPr lang="en-GB" dirty="0"/>
              <a:t>38.4% have moderate to severe OSA, compared to prevalence rates of 5% in </a:t>
            </a:r>
            <a:br>
              <a:rPr lang="en-GB" dirty="0"/>
            </a:br>
            <a:r>
              <a:rPr lang="en-GB" dirty="0"/>
              <a:t>average-statured children</a:t>
            </a:r>
          </a:p>
          <a:p>
            <a:r>
              <a:rPr lang="en-GB" dirty="0"/>
              <a:t>This well-</a:t>
            </a:r>
            <a:r>
              <a:rPr lang="en-GB" dirty="0" err="1"/>
              <a:t>phenotyped</a:t>
            </a:r>
            <a:r>
              <a:rPr lang="en-GB" dirty="0"/>
              <a:t> cohort is a reference population against which future medical and surgical interventions can be compared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AA0A51-74C5-41FB-AE0D-7581CDCC2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4497" y="6131861"/>
            <a:ext cx="9031665" cy="581635"/>
          </a:xfrm>
        </p:spPr>
        <p:txBody>
          <a:bodyPr/>
          <a:lstStyle/>
          <a:p>
            <a:r>
              <a:rPr lang="en-GB" dirty="0"/>
              <a:t>OSA, obstructive sleep apnoea.</a:t>
            </a:r>
          </a:p>
          <a:p>
            <a:r>
              <a:rPr lang="en-GB" dirty="0"/>
              <a:t>Hoover-Fong JE, et al. Genet Med 2021;23(8):1498–1505.</a:t>
            </a:r>
          </a:p>
        </p:txBody>
      </p:sp>
    </p:spTree>
    <p:extLst>
      <p:ext uri="{BB962C8B-B14F-4D97-AF65-F5344CB8AC3E}">
        <p14:creationId xmlns:p14="http://schemas.microsoft.com/office/powerpoint/2010/main" val="4958983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Achondroplasia forum">
      <a:dk1>
        <a:srgbClr val="051C2C"/>
      </a:dk1>
      <a:lt1>
        <a:sysClr val="window" lastClr="FFFFFF"/>
      </a:lt1>
      <a:dk2>
        <a:srgbClr val="051C2C"/>
      </a:dk2>
      <a:lt2>
        <a:srgbClr val="FFFFFF"/>
      </a:lt2>
      <a:accent1>
        <a:srgbClr val="051C2C"/>
      </a:accent1>
      <a:accent2>
        <a:srgbClr val="274554"/>
      </a:accent2>
      <a:accent3>
        <a:srgbClr val="DFAA40"/>
      </a:accent3>
      <a:accent4>
        <a:srgbClr val="368BAB"/>
      </a:accent4>
      <a:accent5>
        <a:srgbClr val="AACDD8"/>
      </a:accent5>
      <a:accent6>
        <a:srgbClr val="FEDD00"/>
      </a:accent6>
      <a:hlink>
        <a:srgbClr val="051C2C"/>
      </a:hlink>
      <a:folHlink>
        <a:srgbClr val="051C2C"/>
      </a:folHlink>
    </a:clrScheme>
    <a:fontScheme name="Custom 4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GSL Template" id="{E707C889-FBD3-4C5E-8378-C29BDCD68AAB}" vid="{6E1DB9CE-A05A-435F-BD63-176DE3EF4DE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EGSL Template</Template>
  <TotalTime>1302</TotalTime>
  <Words>1567</Words>
  <Application>Microsoft Office PowerPoint</Application>
  <PresentationFormat>Widescreen</PresentationFormat>
  <Paragraphs>321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Arial Narrow</vt:lpstr>
      <vt:lpstr>Calibri</vt:lpstr>
      <vt:lpstr>1_Office Theme</vt:lpstr>
      <vt:lpstr>Achondroplasia Natural History Study (CLARITY):  A Multicenter Retrospective Cohort Study  of Achondroplasia in the United States</vt:lpstr>
      <vt:lpstr>Background</vt:lpstr>
      <vt:lpstr>Study Design</vt:lpstr>
      <vt:lpstr>Results: Population Characteristics of PAC and Active Cohort </vt:lpstr>
      <vt:lpstr>Results: Population Characteristics By 10-Year Birth Cohort</vt:lpstr>
      <vt:lpstr>Results: Achondroplasia Length-for-Age </vt:lpstr>
      <vt:lpstr>Results: Achondroplasia-Related Surgery in PAC (n=1,374)</vt:lpstr>
      <vt:lpstr>Results: Sleep Disordered Breathing By Birth Decade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Marie Farrow</dc:creator>
  <cp:lastModifiedBy>Praveen Abraham</cp:lastModifiedBy>
  <cp:revision>128</cp:revision>
  <dcterms:created xsi:type="dcterms:W3CDTF">2021-02-15T10:08:17Z</dcterms:created>
  <dcterms:modified xsi:type="dcterms:W3CDTF">2021-12-09T14:49:00Z</dcterms:modified>
</cp:coreProperties>
</file>