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6" r:id="rId6"/>
    <p:sldId id="261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CCFB29E-2070-7790-00A7-E11B2D7CE010}" name="Marie Farrow" initials="MF" userId="395651ff28d4452c" providerId="Windows Live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1C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794052783456428E-2"/>
          <c:y val="2.9078248031496067E-2"/>
          <c:w val="0.94420594721654361"/>
          <c:h val="0.81951265012510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Achondroplasia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All</c:v>
                </c:pt>
                <c:pt idx="1">
                  <c:v>16-44 years</c:v>
                </c:pt>
                <c:pt idx="2">
                  <c:v>45-64 years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42</c:v>
                </c:pt>
                <c:pt idx="1">
                  <c:v>32</c:v>
                </c:pt>
                <c:pt idx="2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7C-4519-A65E-70F158F05D0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HUNT4</c:v>
                </c:pt>
              </c:strCache>
            </c:strRef>
          </c:tx>
          <c:spPr>
            <a:solidFill>
              <a:schemeClr val="accent3">
                <a:lumMod val="9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All</c:v>
                </c:pt>
                <c:pt idx="1">
                  <c:v>16-44 years</c:v>
                </c:pt>
                <c:pt idx="2">
                  <c:v>45-64 years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18</c:v>
                </c:pt>
                <c:pt idx="1">
                  <c:v>3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97C-4519-A65E-70F158F05D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77840063"/>
        <c:axId val="1577856287"/>
      </c:barChart>
      <c:catAx>
        <c:axId val="157784006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7856287"/>
        <c:crosses val="autoZero"/>
        <c:auto val="1"/>
        <c:lblAlgn val="ctr"/>
        <c:lblOffset val="100"/>
        <c:noMultiLvlLbl val="0"/>
      </c:catAx>
      <c:valAx>
        <c:axId val="1577856287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778400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759938837345149"/>
          <c:y val="4.3108381858877722E-3"/>
          <c:w val="0.29240061162654857"/>
          <c:h val="8.87970482528924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AE0A55FF-2823-4059-B13A-F1DD1E7426C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5984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63000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5984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63000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6610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630238" indent="0" algn="ctr">
              <a:buNone/>
              <a:tabLst>
                <a:tab pos="11387138" algn="l"/>
              </a:tabLst>
              <a:defRPr sz="20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marL="630238" marR="0" lvl="0" indent="0" algn="ctr" defTabSz="914400" rtl="0" eaLnBrk="1" fontAlgn="auto" latinLnBrk="0" hangingPunct="1">
              <a:lnSpc>
                <a:spcPts val="176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5984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630238" indent="0" algn="ctr">
              <a:spcBef>
                <a:spcPts val="200"/>
              </a:spcBef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9553609-11BB-4B19-B7C9-98E308E9106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25984"/>
            <a:ext cx="12192000" cy="584876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63000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15042-AE21-4526-8362-F197C2496D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Hearing Loss in Norwegian Adults</a:t>
            </a:r>
            <a:br>
              <a:rPr lang="en-GB" dirty="0"/>
            </a:br>
            <a:r>
              <a:rPr lang="en-GB" dirty="0"/>
              <a:t>With Achondroplasia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A7BDC0-011D-407B-8ACC-6707DBE270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Adapted from: Fredwall SO, </a:t>
            </a:r>
            <a:r>
              <a:rPr lang="en-GB" dirty="0" err="1"/>
              <a:t>Åberg</a:t>
            </a:r>
            <a:r>
              <a:rPr lang="en-GB" dirty="0"/>
              <a:t> B, </a:t>
            </a:r>
            <a:r>
              <a:rPr lang="en-GB" dirty="0" err="1"/>
              <a:t>Berdal</a:t>
            </a:r>
            <a:r>
              <a:rPr lang="en-GB" dirty="0"/>
              <a:t> H, Savarirayan R, Solheim J</a:t>
            </a:r>
          </a:p>
          <a:p>
            <a:r>
              <a:rPr lang="en-GB" dirty="0" err="1"/>
              <a:t>Orphanet</a:t>
            </a:r>
            <a:r>
              <a:rPr lang="en-GB" dirty="0"/>
              <a:t> J Rare Dis 2021;16:468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8A7206-5659-4405-8590-48266E884C35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GB" sz="11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81F437-D68E-41D1-BD5E-292C2E65CC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F385761-6C4B-450E-9176-53B364EB4E30}"/>
              </a:ext>
            </a:extLst>
          </p:cNvPr>
          <p:cNvSpPr txBox="1"/>
          <p:nvPr/>
        </p:nvSpPr>
        <p:spPr>
          <a:xfrm>
            <a:off x="5537200" y="6105637"/>
            <a:ext cx="4127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457200"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2021 BioMarin International Ltd.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EU-ACH-00346 12</a:t>
            </a:r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/21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216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8504F-1CA3-4BE6-935C-55491FDA8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92112-5DAC-4AD4-B429-F42FAC4E1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ACH affects endochondral bone growth, including the craniofacial anatomy</a:t>
            </a:r>
          </a:p>
          <a:p>
            <a:pPr lvl="1"/>
            <a:r>
              <a:rPr lang="en-GB" dirty="0"/>
              <a:t>Individuals with craniofacial syndromes are at high risk of middle ear disease and hearing loss</a:t>
            </a:r>
          </a:p>
          <a:p>
            <a:pPr lvl="1"/>
            <a:r>
              <a:rPr lang="en-GB" dirty="0"/>
              <a:t>Midface hypoplasia, short Eustachian tubes, small pharynx, and relative enlargement of tonsils or adenoids are predisposing factors for recurrent upper airway infections and chronic middle ear effusion</a:t>
            </a:r>
          </a:p>
          <a:p>
            <a:r>
              <a:rPr lang="en-GB" dirty="0"/>
              <a:t>According to the Global Burden of Disease Study 2019, hearing loss is the third largest cause of disability worldwide, with an overall global prevalence of 19%</a:t>
            </a:r>
          </a:p>
          <a:p>
            <a:r>
              <a:rPr lang="en-GB" dirty="0"/>
              <a:t>Recurrent otitis media infections, chronic middle ear effusion, and hearing loss are common in children with ACH (50–70%)</a:t>
            </a:r>
          </a:p>
          <a:p>
            <a:r>
              <a:rPr lang="en-GB" dirty="0"/>
              <a:t>Few studies have investigated hearing loss in adults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C6DE2A-97E0-4E31-A04A-7729B4E9D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dirty="0"/>
              <a:t>ACH, achondroplasia. </a:t>
            </a:r>
          </a:p>
          <a:p>
            <a:r>
              <a:rPr lang="nn-NO" dirty="0"/>
              <a:t>Fredwall SO, et al. Orphanet J Rare Dis 2021;16:468</a:t>
            </a:r>
            <a:r>
              <a:rPr lang="en-GB" dirty="0"/>
              <a:t>.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626487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8504F-1CA3-4BE6-935C-55491FDA8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92112-5DAC-4AD4-B429-F42FAC4E1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population-based study investigated the prevalence, severity, and type of hearing loss in Norwegian adults with ACH</a:t>
            </a:r>
          </a:p>
          <a:p>
            <a:r>
              <a:rPr lang="en-GB" dirty="0"/>
              <a:t>Data were collected from 45 adults with genetically confirmed ACH</a:t>
            </a:r>
          </a:p>
          <a:p>
            <a:pPr lvl="1"/>
            <a:r>
              <a:rPr lang="en-GB" dirty="0"/>
              <a:t>23 men and 22 women, aged 16–70 </a:t>
            </a:r>
          </a:p>
          <a:p>
            <a:r>
              <a:rPr lang="en-GB" dirty="0"/>
              <a:t>All participants underwent a comprehensive audiologic assessment, including medical history, pure-tone audiometry, speech audiometry, and impedance audiometry</a:t>
            </a:r>
          </a:p>
          <a:p>
            <a:r>
              <a:rPr lang="en-GB" dirty="0"/>
              <a:t>According to the Global Burden of Disease classification, pure-tone average ≥20 dB HL was considered clinically significant hearing loss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C6DE2A-97E0-4E31-A04A-7729B4E9D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dirty="0"/>
              <a:t>ACH, achondroplasia; dbHL, </a:t>
            </a:r>
            <a:r>
              <a:rPr lang="en-GB" dirty="0"/>
              <a:t>decibel hearing level</a:t>
            </a:r>
            <a:r>
              <a:rPr lang="nn-NO" dirty="0"/>
              <a:t>. </a:t>
            </a:r>
          </a:p>
          <a:p>
            <a:r>
              <a:rPr lang="nn-NO" dirty="0"/>
              <a:t>Fredwall SO, et al. Orphanet J Rare Dis 2021;16:468</a:t>
            </a:r>
            <a:r>
              <a:rPr lang="en-GB" dirty="0"/>
              <a:t>.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615761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8504F-1CA3-4BE6-935C-55491FDA8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Characteristics of Adult Participants With ACH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C6DE2A-97E0-4E31-A04A-7729B4E9D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ACH, achondroplasia; SD standard deviation.</a:t>
            </a:r>
          </a:p>
          <a:p>
            <a:r>
              <a:rPr lang="en-GB"/>
              <a:t>*Independent sample t test for continuous variables, and Fisher’s exact test for proportions; </a:t>
            </a:r>
            <a:r>
              <a:rPr lang="en-GB" baseline="30000"/>
              <a:t>†</a:t>
            </a:r>
            <a:r>
              <a:rPr lang="en-GB"/>
              <a:t>Working full time, or part time ≥50%.</a:t>
            </a:r>
          </a:p>
          <a:p>
            <a:r>
              <a:rPr lang="nn-NO"/>
              <a:t>Fredwall SO, et al. Orphanet J Rare Dis 2021;16:468</a:t>
            </a:r>
            <a:r>
              <a:rPr lang="en-GB"/>
              <a:t>.</a:t>
            </a:r>
            <a:endParaRPr lang="nn-NO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E5FA5-C39D-49B8-B180-D2D59763A64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GB" sz="1800"/>
              <a:t>Except for height, there were no significant differences in the characteristics </a:t>
            </a:r>
            <a:br>
              <a:rPr lang="en-GB" sz="1800"/>
            </a:br>
            <a:r>
              <a:rPr lang="en-GB" sz="1800"/>
              <a:t>between men and women with ACH</a:t>
            </a:r>
            <a:endParaRPr lang="en-GB" sz="1800" dirty="0"/>
          </a:p>
        </p:txBody>
      </p:sp>
      <p:graphicFrame>
        <p:nvGraphicFramePr>
          <p:cNvPr id="11" name="Table 9">
            <a:extLst>
              <a:ext uri="{FF2B5EF4-FFF2-40B4-BE49-F238E27FC236}">
                <a16:creationId xmlns:a16="http://schemas.microsoft.com/office/drawing/2014/main" id="{DC479456-1090-41BC-A184-139252B6F2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8433599"/>
              </p:ext>
            </p:extLst>
          </p:nvPr>
        </p:nvGraphicFramePr>
        <p:xfrm>
          <a:off x="695325" y="1449388"/>
          <a:ext cx="108000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8440">
                  <a:extLst>
                    <a:ext uri="{9D8B030D-6E8A-4147-A177-3AD203B41FA5}">
                      <a16:colId xmlns:a16="http://schemas.microsoft.com/office/drawing/2014/main" val="3484024433"/>
                    </a:ext>
                  </a:extLst>
                </a:gridCol>
                <a:gridCol w="2035390">
                  <a:extLst>
                    <a:ext uri="{9D8B030D-6E8A-4147-A177-3AD203B41FA5}">
                      <a16:colId xmlns:a16="http://schemas.microsoft.com/office/drawing/2014/main" val="4198547226"/>
                    </a:ext>
                  </a:extLst>
                </a:gridCol>
                <a:gridCol w="2035390">
                  <a:extLst>
                    <a:ext uri="{9D8B030D-6E8A-4147-A177-3AD203B41FA5}">
                      <a16:colId xmlns:a16="http://schemas.microsoft.com/office/drawing/2014/main" val="162803997"/>
                    </a:ext>
                  </a:extLst>
                </a:gridCol>
                <a:gridCol w="2035390">
                  <a:extLst>
                    <a:ext uri="{9D8B030D-6E8A-4147-A177-3AD203B41FA5}">
                      <a16:colId xmlns:a16="http://schemas.microsoft.com/office/drawing/2014/main" val="574232360"/>
                    </a:ext>
                  </a:extLst>
                </a:gridCol>
                <a:gridCol w="2035390">
                  <a:extLst>
                    <a:ext uri="{9D8B030D-6E8A-4147-A177-3AD203B41FA5}">
                      <a16:colId xmlns:a16="http://schemas.microsoft.com/office/drawing/2014/main" val="36965922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1200" dirty="0"/>
                        <a:t>Variables</a:t>
                      </a:r>
                      <a:endParaRPr lang="en-GB" sz="12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All (n = 45)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Men (n = 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Women (n = 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P value*</a:t>
                      </a:r>
                      <a:endParaRPr lang="en-GB" sz="1200" baseline="30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9141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/>
                        <a:t>Age, years, mean (SD)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37.7 (16.6)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39.1 (17.6)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36.2 (15.8)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0.56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5227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Height, cm, mean (SD)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133.1 (9.1)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137.0 (8.7)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129.1 (7.8)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0.002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1600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Variables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 (%)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 (%)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 (%)</a:t>
                      </a:r>
                    </a:p>
                  </a:txBody>
                  <a:tcPr>
                    <a:solidFill>
                      <a:srgbClr val="051C2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51C2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3458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Single/living alone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 (73)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 (74)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 (73)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424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Working</a:t>
                      </a:r>
                      <a:r>
                        <a:rPr lang="en-GB" sz="1200" baseline="30000" dirty="0"/>
                        <a:t>†</a:t>
                      </a:r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or 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 (62)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 (57)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(68)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0.54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3367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0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Medical 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4581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1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Acute otitis in childhood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 (82)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 (74)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 (91)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0.24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709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1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Acute otitis in adulthood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(22)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(22)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(23)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411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1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History of ventilation tubes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 (44)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 (48)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(41)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0.77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9014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lvl="1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Adenoidectomy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 (49)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 (52)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(46)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0.77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420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Currently using hearing aid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(20)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(17)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(23)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0.72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85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812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8504F-1CA3-4BE6-935C-55491FDA8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Hearing Loss in Adults With ACH by Age Groups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C6DE2A-97E0-4E31-A04A-7729B4E9D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dB decibel; </a:t>
            </a:r>
            <a:r>
              <a:rPr lang="nn-NO" dirty="0"/>
              <a:t>dbHL, </a:t>
            </a:r>
            <a:r>
              <a:rPr lang="en-GB" dirty="0"/>
              <a:t>decibel hearing level. *Based on PTA over 0.25, 0.5, 1, 2, 4, 6 and 8 kHz; </a:t>
            </a:r>
            <a:r>
              <a:rPr lang="en-GB" baseline="30000" dirty="0"/>
              <a:t>†</a:t>
            </a:r>
            <a:r>
              <a:rPr lang="en-GB" dirty="0"/>
              <a:t>Based on PTA over 0.5, 1, 2 and 4 kHz (BE PTA4); </a:t>
            </a:r>
            <a:r>
              <a:rPr lang="en-GB" baseline="30000" dirty="0"/>
              <a:t>‡</a:t>
            </a:r>
            <a:r>
              <a:rPr lang="en-GB" dirty="0"/>
              <a:t>Defined as Type B or C; </a:t>
            </a:r>
            <a:r>
              <a:rPr lang="en-GB" baseline="30000" dirty="0"/>
              <a:t>§</a:t>
            </a:r>
            <a:r>
              <a:rPr lang="en-GB" dirty="0"/>
              <a:t>Absent or reduced contraction of the stapedius muscles. </a:t>
            </a:r>
            <a:br>
              <a:rPr lang="en-GB" dirty="0"/>
            </a:br>
            <a:r>
              <a:rPr lang="nn-NO" dirty="0"/>
              <a:t>Fredwall SO, et al. Orphanet J Rare Dis 2021;16:468</a:t>
            </a:r>
            <a:r>
              <a:rPr lang="en-GB" dirty="0"/>
              <a:t>.</a:t>
            </a:r>
            <a:endParaRPr lang="nn-NO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E5FA5-C39D-49B8-B180-D2D59763A64E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sz="1800" dirty="0"/>
              <a:t>Hearing loss (≥20 dB HL) in at least one ear was found in 53% of participants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E30F64DB-E229-4084-8AFE-8A4F1078AA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5387659"/>
              </p:ext>
            </p:extLst>
          </p:nvPr>
        </p:nvGraphicFramePr>
        <p:xfrm>
          <a:off x="1451812" y="1396223"/>
          <a:ext cx="9613626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6304">
                  <a:extLst>
                    <a:ext uri="{9D8B030D-6E8A-4147-A177-3AD203B41FA5}">
                      <a16:colId xmlns:a16="http://schemas.microsoft.com/office/drawing/2014/main" val="3891509424"/>
                    </a:ext>
                  </a:extLst>
                </a:gridCol>
                <a:gridCol w="1485518">
                  <a:extLst>
                    <a:ext uri="{9D8B030D-6E8A-4147-A177-3AD203B41FA5}">
                      <a16:colId xmlns:a16="http://schemas.microsoft.com/office/drawing/2014/main" val="2316512864"/>
                    </a:ext>
                  </a:extLst>
                </a:gridCol>
                <a:gridCol w="1648143">
                  <a:extLst>
                    <a:ext uri="{9D8B030D-6E8A-4147-A177-3AD203B41FA5}">
                      <a16:colId xmlns:a16="http://schemas.microsoft.com/office/drawing/2014/main" val="3619541130"/>
                    </a:ext>
                  </a:extLst>
                </a:gridCol>
                <a:gridCol w="1648143">
                  <a:extLst>
                    <a:ext uri="{9D8B030D-6E8A-4147-A177-3AD203B41FA5}">
                      <a16:colId xmlns:a16="http://schemas.microsoft.com/office/drawing/2014/main" val="1994232390"/>
                    </a:ext>
                  </a:extLst>
                </a:gridCol>
                <a:gridCol w="1485518">
                  <a:extLst>
                    <a:ext uri="{9D8B030D-6E8A-4147-A177-3AD203B41FA5}">
                      <a16:colId xmlns:a16="http://schemas.microsoft.com/office/drawing/2014/main" val="713613667"/>
                    </a:ext>
                  </a:extLst>
                </a:gridCol>
              </a:tblGrid>
              <a:tr h="146615">
                <a:tc>
                  <a:txBody>
                    <a:bodyPr/>
                    <a:lstStyle/>
                    <a:p>
                      <a:r>
                        <a:rPr lang="pt-BR" sz="1100" dirty="0"/>
                        <a:t>Age groups, years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All  (N = 45) N (%)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16–44 y (n = 28) N (%)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45–64 y (n = 14) N (%)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100" dirty="0"/>
                        <a:t>&gt; 64 y (n = 3) N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5776593"/>
                  </a:ext>
                </a:extLst>
              </a:tr>
              <a:tr h="379475">
                <a:tc>
                  <a:txBody>
                    <a:bodyPr/>
                    <a:lstStyle/>
                    <a:p>
                      <a:r>
                        <a:rPr lang="en-GB" sz="1100" dirty="0"/>
                        <a:t>Hearing loss in at least one ear</a:t>
                      </a:r>
                      <a:r>
                        <a:rPr lang="en-GB" sz="1200" baseline="0" dirty="0"/>
                        <a:t>*</a:t>
                      </a:r>
                      <a:endParaRPr lang="en-GB" sz="1100" baseline="0" dirty="0"/>
                    </a:p>
                    <a:p>
                      <a:pPr lvl="1"/>
                      <a:r>
                        <a:rPr lang="en-GB" sz="1100" dirty="0"/>
                        <a:t>Mild (20–34 dB)</a:t>
                      </a:r>
                    </a:p>
                    <a:p>
                      <a:pPr lvl="1"/>
                      <a:r>
                        <a:rPr lang="en-GB" sz="1100" dirty="0"/>
                        <a:t>Disabling (≥ 35 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18 (40)</a:t>
                      </a:r>
                    </a:p>
                    <a:p>
                      <a:pPr algn="ctr"/>
                      <a:r>
                        <a:rPr lang="en-GB" sz="1100" dirty="0"/>
                        <a:t>6 (13)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12 (43)</a:t>
                      </a:r>
                    </a:p>
                    <a:p>
                      <a:pPr algn="ctr"/>
                      <a:r>
                        <a:rPr lang="en-GB" sz="1100" dirty="0"/>
                        <a:t>2 (7)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6 (43)</a:t>
                      </a:r>
                    </a:p>
                    <a:p>
                      <a:pPr algn="ctr"/>
                      <a:r>
                        <a:rPr lang="en-GB" sz="1100" dirty="0"/>
                        <a:t>1 (7)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0 (0)</a:t>
                      </a:r>
                    </a:p>
                    <a:p>
                      <a:pPr algn="ctr"/>
                      <a:r>
                        <a:rPr lang="en-GB" sz="1100" dirty="0"/>
                        <a:t>3 (100)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953400"/>
                  </a:ext>
                </a:extLst>
              </a:tr>
              <a:tr h="379475">
                <a:tc>
                  <a:txBody>
                    <a:bodyPr/>
                    <a:lstStyle/>
                    <a:p>
                      <a:r>
                        <a:rPr lang="en-GB" sz="1100" dirty="0"/>
                        <a:t>Unilateral hearing loss</a:t>
                      </a:r>
                      <a:r>
                        <a:rPr lang="en-GB" sz="1200" baseline="0" dirty="0"/>
                        <a:t>*</a:t>
                      </a:r>
                      <a:endParaRPr lang="en-GB" sz="1100" dirty="0"/>
                    </a:p>
                    <a:p>
                      <a:pPr lvl="1"/>
                      <a:r>
                        <a:rPr lang="en-GB" sz="1100" dirty="0"/>
                        <a:t>Mild (20–34 dB) </a:t>
                      </a:r>
                    </a:p>
                    <a:p>
                      <a:pPr lvl="1"/>
                      <a:r>
                        <a:rPr lang="en-GB" sz="1100" dirty="0"/>
                        <a:t>Disabling (≥ 35 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3 (7)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2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3 (11)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2 (8)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0 (0)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0 (0)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(0)</a:t>
                      </a:r>
                    </a:p>
                    <a:p>
                      <a:pPr algn="ctr"/>
                      <a:r>
                        <a:rPr lang="en-GB" sz="1100" dirty="0"/>
                        <a:t>(0)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277050"/>
                  </a:ext>
                </a:extLst>
              </a:tr>
              <a:tr h="336353">
                <a:tc>
                  <a:txBody>
                    <a:bodyPr/>
                    <a:lstStyle/>
                    <a:p>
                      <a:r>
                        <a:rPr lang="en-GB" sz="1100" dirty="0"/>
                        <a:t>Hearing loss in the better ear</a:t>
                      </a:r>
                      <a:r>
                        <a:rPr lang="en-GB" sz="1200" baseline="30000" dirty="0"/>
                        <a:t>†</a:t>
                      </a:r>
                      <a:endParaRPr lang="en-GB" sz="1100" baseline="30000" dirty="0"/>
                    </a:p>
                    <a:p>
                      <a:pPr lvl="1"/>
                      <a:r>
                        <a:rPr lang="en-GB" sz="1100" dirty="0"/>
                        <a:t>Mild (20–34 dB)</a:t>
                      </a:r>
                    </a:p>
                    <a:p>
                      <a:pPr lvl="1"/>
                      <a:r>
                        <a:rPr lang="en-GB" sz="1100" dirty="0"/>
                        <a:t>Disabling (≥ 35 dB)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15 (33)</a:t>
                      </a:r>
                    </a:p>
                    <a:p>
                      <a:pPr algn="ctr"/>
                      <a:r>
                        <a:rPr lang="en-GB" sz="1100" dirty="0"/>
                        <a:t>4 (9)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9 (32)</a:t>
                      </a:r>
                    </a:p>
                    <a:p>
                      <a:pPr algn="ctr"/>
                      <a:r>
                        <a:rPr lang="en-GB" sz="1100" dirty="0"/>
                        <a:t>0 (0)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6 (43)</a:t>
                      </a:r>
                    </a:p>
                    <a:p>
                      <a:pPr algn="ctr"/>
                      <a:r>
                        <a:rPr lang="en-GB" sz="1100" dirty="0"/>
                        <a:t>1 (7)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0 (0)</a:t>
                      </a:r>
                    </a:p>
                    <a:p>
                      <a:pPr algn="ctr"/>
                      <a:r>
                        <a:rPr lang="en-GB" sz="1100" dirty="0"/>
                        <a:t>3 (100)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077753"/>
                  </a:ext>
                </a:extLst>
              </a:tr>
              <a:tr h="379475">
                <a:tc>
                  <a:txBody>
                    <a:bodyPr/>
                    <a:lstStyle/>
                    <a:p>
                      <a:r>
                        <a:rPr lang="en-GB" sz="1100" dirty="0"/>
                        <a:t>Abnormal tympanometry</a:t>
                      </a:r>
                      <a:r>
                        <a:rPr lang="en-GB" sz="1200" baseline="30000" dirty="0"/>
                        <a:t>‡</a:t>
                      </a:r>
                      <a:endParaRPr lang="en-GB" sz="1100" dirty="0"/>
                    </a:p>
                    <a:p>
                      <a:pPr lvl="1"/>
                      <a:r>
                        <a:rPr lang="en-GB" sz="1100" dirty="0"/>
                        <a:t>Unilateral</a:t>
                      </a:r>
                    </a:p>
                    <a:p>
                      <a:pPr lvl="1"/>
                      <a:r>
                        <a:rPr lang="en-GB" sz="1100" dirty="0"/>
                        <a:t>Bilateral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8 (18)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24 (53)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5 (18)</a:t>
                      </a:r>
                    </a:p>
                    <a:p>
                      <a:pPr algn="ctr"/>
                      <a:r>
                        <a:rPr lang="en-GB" sz="1100" dirty="0"/>
                        <a:t>12 (43)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3 (21)</a:t>
                      </a:r>
                    </a:p>
                    <a:p>
                      <a:pPr algn="ctr"/>
                      <a:r>
                        <a:rPr lang="en-GB" sz="1100" dirty="0"/>
                        <a:t>9 (64)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0 (0)</a:t>
                      </a:r>
                    </a:p>
                    <a:p>
                      <a:pPr algn="ctr"/>
                      <a:r>
                        <a:rPr lang="en-GB" sz="1100" dirty="0"/>
                        <a:t>3 (100)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700671"/>
                  </a:ext>
                </a:extLst>
              </a:tr>
              <a:tr h="336353">
                <a:tc>
                  <a:txBody>
                    <a:bodyPr/>
                    <a:lstStyle/>
                    <a:p>
                      <a:r>
                        <a:rPr lang="en-GB" sz="1100" dirty="0"/>
                        <a:t>Abnormal stapedius reflex</a:t>
                      </a:r>
                      <a:r>
                        <a:rPr lang="en-GB" sz="1200" baseline="30000" dirty="0"/>
                        <a:t>§</a:t>
                      </a:r>
                      <a:endParaRPr lang="en-GB" sz="1100" baseline="30000" dirty="0"/>
                    </a:p>
                    <a:p>
                      <a:pPr lvl="1"/>
                      <a:r>
                        <a:rPr lang="en-GB" sz="1100" dirty="0"/>
                        <a:t>Unilateral</a:t>
                      </a:r>
                    </a:p>
                    <a:p>
                      <a:pPr lvl="1"/>
                      <a:r>
                        <a:rPr lang="en-GB" sz="1100" dirty="0"/>
                        <a:t>Bilateral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5 (11)</a:t>
                      </a:r>
                    </a:p>
                    <a:p>
                      <a:pPr algn="ctr"/>
                      <a:r>
                        <a:rPr lang="en-GB" sz="1100" dirty="0"/>
                        <a:t>27 (60)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3 (11)</a:t>
                      </a:r>
                    </a:p>
                    <a:p>
                      <a:pPr algn="ctr"/>
                      <a:r>
                        <a:rPr lang="en-GB" sz="1100" dirty="0"/>
                        <a:t>16 (57)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2 (14)</a:t>
                      </a:r>
                    </a:p>
                    <a:p>
                      <a:pPr algn="ctr"/>
                      <a:r>
                        <a:rPr lang="en-GB" sz="1100" dirty="0"/>
                        <a:t>8 (57)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0 (0)</a:t>
                      </a:r>
                    </a:p>
                    <a:p>
                      <a:pPr algn="ctr"/>
                      <a:r>
                        <a:rPr lang="en-GB" sz="1100" dirty="0"/>
                        <a:t>3 (100)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828859"/>
                  </a:ext>
                </a:extLst>
              </a:tr>
              <a:tr h="431222">
                <a:tc>
                  <a:txBody>
                    <a:bodyPr/>
                    <a:lstStyle/>
                    <a:p>
                      <a:r>
                        <a:rPr lang="en-GB" sz="1100" dirty="0"/>
                        <a:t>Type of hearing loss</a:t>
                      </a:r>
                    </a:p>
                    <a:p>
                      <a:pPr lvl="1"/>
                      <a:r>
                        <a:rPr lang="en-GB" sz="1100" dirty="0"/>
                        <a:t>Conductive</a:t>
                      </a:r>
                    </a:p>
                    <a:p>
                      <a:pPr lvl="1"/>
                      <a:r>
                        <a:rPr lang="en-GB" sz="1100" dirty="0"/>
                        <a:t>Sensorineural</a:t>
                      </a:r>
                    </a:p>
                    <a:p>
                      <a:pPr lvl="1"/>
                      <a:r>
                        <a:rPr lang="en-GB" sz="1100" dirty="0"/>
                        <a:t>Mixed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15 (33)</a:t>
                      </a:r>
                    </a:p>
                    <a:p>
                      <a:pPr algn="ctr"/>
                      <a:r>
                        <a:rPr lang="en-GB" sz="1100" dirty="0"/>
                        <a:t>1 (2)</a:t>
                      </a:r>
                    </a:p>
                    <a:p>
                      <a:pPr algn="ctr"/>
                      <a:r>
                        <a:rPr lang="en-GB" sz="1100" dirty="0"/>
                        <a:t>8 (18)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12 (43)</a:t>
                      </a:r>
                    </a:p>
                    <a:p>
                      <a:pPr algn="ctr"/>
                      <a:r>
                        <a:rPr lang="en-GB" sz="1100" dirty="0"/>
                        <a:t>1 (4)</a:t>
                      </a:r>
                    </a:p>
                    <a:p>
                      <a:pPr algn="ctr"/>
                      <a:r>
                        <a:rPr lang="en-GB" sz="1100" dirty="0"/>
                        <a:t>1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3 (21)</a:t>
                      </a:r>
                    </a:p>
                    <a:p>
                      <a:pPr algn="ctr"/>
                      <a:r>
                        <a:rPr lang="en-GB" sz="1100" dirty="0"/>
                        <a:t>0 (0)</a:t>
                      </a:r>
                    </a:p>
                    <a:p>
                      <a:pPr algn="ctr"/>
                      <a:r>
                        <a:rPr lang="en-GB" sz="1100" dirty="0"/>
                        <a:t>4 (29)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/>
                    </a:p>
                    <a:p>
                      <a:pPr algn="ctr"/>
                      <a:r>
                        <a:rPr lang="en-GB" sz="1100" dirty="0"/>
                        <a:t>0 (0)</a:t>
                      </a:r>
                    </a:p>
                    <a:p>
                      <a:pPr algn="ctr"/>
                      <a:r>
                        <a:rPr lang="en-GB" sz="1100" dirty="0"/>
                        <a:t>0 (0)</a:t>
                      </a:r>
                    </a:p>
                    <a:p>
                      <a:pPr algn="ctr"/>
                      <a:r>
                        <a:rPr lang="en-GB" sz="1100" dirty="0"/>
                        <a:t>3 (100)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6952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3420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8504F-1CA3-4BE6-935C-55491FDA8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650" y="368301"/>
            <a:ext cx="10801350" cy="1008062"/>
          </a:xfrm>
        </p:spPr>
        <p:txBody>
          <a:bodyPr>
            <a:normAutofit fontScale="90000"/>
          </a:bodyPr>
          <a:lstStyle/>
          <a:p>
            <a:r>
              <a:rPr lang="en-GB" dirty="0"/>
              <a:t>Prevalence of Hearing Loss (≥20 dB HL) by Age, </a:t>
            </a:r>
            <a:br>
              <a:rPr lang="en-GB" dirty="0"/>
            </a:br>
            <a:r>
              <a:rPr lang="en-GB" dirty="0"/>
              <a:t>Compared to the Population-Based HUNT4 Hearing Study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C6DE2A-97E0-4E31-A04A-7729B4E9D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4497" y="6131861"/>
            <a:ext cx="9031665" cy="581635"/>
          </a:xfrm>
        </p:spPr>
        <p:txBody>
          <a:bodyPr/>
          <a:lstStyle/>
          <a:p>
            <a:r>
              <a:rPr lang="en-GB" dirty="0"/>
              <a:t>*Participants with achondroplasia in the age group 16–44 years were compared to the age group 20–44 years in HUNT4 – a Norwegian population-based hearing study (n=28,339). ACH, achondroplasia. </a:t>
            </a:r>
          </a:p>
          <a:p>
            <a:r>
              <a:rPr lang="nn-NO" dirty="0"/>
              <a:t>Fredwall SO, et al. Orphanet J Rare Dis 2021;16:468</a:t>
            </a:r>
            <a:r>
              <a:rPr lang="en-GB" dirty="0"/>
              <a:t>.</a:t>
            </a:r>
            <a:endParaRPr lang="nn-NO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66F627F-2E2D-4D06-BF20-75F55C27C69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GB" sz="1800" dirty="0"/>
              <a:t>The prevalence of hearing loss was considerably higher in the ACH study population compared to HUNT4 across all age groups, but particularly in the youngest age group </a:t>
            </a:r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F97B370B-48CD-4A47-84A7-2E70D339C5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0484888"/>
              </p:ext>
            </p:extLst>
          </p:nvPr>
        </p:nvGraphicFramePr>
        <p:xfrm>
          <a:off x="901149" y="1497547"/>
          <a:ext cx="10630452" cy="3902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160CC477-78B7-4E3A-86BF-6119E0E84954}"/>
              </a:ext>
            </a:extLst>
          </p:cNvPr>
          <p:cNvSpPr txBox="1"/>
          <p:nvPr/>
        </p:nvSpPr>
        <p:spPr>
          <a:xfrm rot="16200000">
            <a:off x="-1020613" y="3117502"/>
            <a:ext cx="3679636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67" dirty="0"/>
              <a:t>Prevalence, %</a:t>
            </a:r>
          </a:p>
        </p:txBody>
      </p:sp>
    </p:spTree>
    <p:extLst>
      <p:ext uri="{BB962C8B-B14F-4D97-AF65-F5344CB8AC3E}">
        <p14:creationId xmlns:p14="http://schemas.microsoft.com/office/powerpoint/2010/main" val="4250400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8504F-1CA3-4BE6-935C-55491FDA8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03961-8BF9-46D8-B429-CAFC2F2AE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Adults with achondroplasia are at increased risk of early hearing loss</a:t>
            </a:r>
          </a:p>
          <a:p>
            <a:r>
              <a:rPr lang="en-GB" dirty="0"/>
              <a:t>In this study, hearing loss in at least one ear was found in 53% of ACH participants</a:t>
            </a:r>
          </a:p>
          <a:p>
            <a:r>
              <a:rPr lang="en-GB" dirty="0"/>
              <a:t>In the youngest age group (16–44 years), 50% had hearing loss, although predominantly mild (20–34 dB HL)</a:t>
            </a:r>
          </a:p>
          <a:p>
            <a:r>
              <a:rPr lang="en-GB" dirty="0"/>
              <a:t>The prevalence of hearing loss was considerably higher in the ACH study population compared to the Norwegian general population</a:t>
            </a:r>
          </a:p>
          <a:p>
            <a:r>
              <a:rPr lang="en-GB" dirty="0"/>
              <a:t>Findings underline importance of a regular hearing assessment as part of standard care in achondroplasia, including adolescents and young adults</a:t>
            </a:r>
          </a:p>
          <a:p>
            <a:r>
              <a:rPr lang="en-GB" dirty="0"/>
              <a:t>In adult patients diagnosed with hearing loss, evaluation by an otolaryngologist should </a:t>
            </a:r>
            <a:r>
              <a:rPr lang="en-GB"/>
              <a:t>be considered</a:t>
            </a:r>
            <a:endParaRPr lang="en-GB" dirty="0"/>
          </a:p>
          <a:p>
            <a:pPr lvl="1"/>
            <a:r>
              <a:rPr lang="en-GB" dirty="0"/>
              <a:t>need for hearing aids, assistive listening devices, and workplace and educational accommodations should be discussed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C6DE2A-97E0-4E31-A04A-7729B4E9D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dirty="0"/>
              <a:t>dbHL, </a:t>
            </a:r>
            <a:r>
              <a:rPr lang="en-GB" dirty="0"/>
              <a:t>decibel hearing level.</a:t>
            </a:r>
          </a:p>
          <a:p>
            <a:r>
              <a:rPr lang="nn-NO" dirty="0"/>
              <a:t>Fredwall SO, et al. Orphanet J Rare Dis 2021;16:468</a:t>
            </a:r>
            <a:r>
              <a:rPr lang="en-GB" dirty="0"/>
              <a:t>.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163947495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2079</TotalTime>
  <Words>1236</Words>
  <Application>Microsoft Office PowerPoint</Application>
  <PresentationFormat>Widescreen</PresentationFormat>
  <Paragraphs>200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Arial Narrow</vt:lpstr>
      <vt:lpstr>1_Office Theme</vt:lpstr>
      <vt:lpstr>Hearing Loss in Norwegian Adults With Achondroplasia</vt:lpstr>
      <vt:lpstr>Background</vt:lpstr>
      <vt:lpstr>Methods</vt:lpstr>
      <vt:lpstr>Characteristics of Adult Participants With ACH</vt:lpstr>
      <vt:lpstr>Hearing Loss in Adults With ACH by Age Groups</vt:lpstr>
      <vt:lpstr>Prevalence of Hearing Loss (≥20 dB HL) by Age,  Compared to the Population-Based HUNT4 Hearing Study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Patient’s Perspective</dc:title>
  <dc:creator>Tim Venables</dc:creator>
  <cp:lastModifiedBy>Sarah Turner</cp:lastModifiedBy>
  <cp:revision>62</cp:revision>
  <dcterms:created xsi:type="dcterms:W3CDTF">2021-09-21T16:24:04Z</dcterms:created>
  <dcterms:modified xsi:type="dcterms:W3CDTF">2021-12-15T12:56:13Z</dcterms:modified>
</cp:coreProperties>
</file>