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3" r:id="rId5"/>
    <p:sldId id="265" r:id="rId6"/>
    <p:sldId id="264" r:id="rId7"/>
    <p:sldId id="267" r:id="rId8"/>
    <p:sldId id="260" r:id="rId9"/>
    <p:sldId id="27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3296" userDrawn="1">
          <p15:clr>
            <a:srgbClr val="A4A3A4"/>
          </p15:clr>
        </p15:guide>
        <p15:guide id="3" orient="horz" pos="3430" userDrawn="1">
          <p15:clr>
            <a:srgbClr val="A4A3A4"/>
          </p15:clr>
        </p15:guide>
        <p15:guide id="4" pos="182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29413A-4934-0280-200B-1D7D329410DA}" name="Praveen Abraham" initials="PA" userId="S::Praveen.Abraham@elmgroupltd.com::ec62dcbb-7d88-417f-a160-6b5909159534" providerId="AD"/>
  <p188:author id="{CD28D05B-5D80-E503-8D98-4EA32BCC5698}" name="Richard Dobson" initials="RD" userId="S::Richard.Dobson@elmgroupltd.com::5286fa0f-efdb-4985-902d-eddea69fffa0" providerId="AD"/>
  <p188:author id="{3CCFB29E-2070-7790-00A7-E11B2D7CE010}" name="Marie Farrow" initials="MF" userId="395651ff28d4452c" providerId="Windows Live"/>
  <p188:author id="{2C6881F9-48E8-FFB9-2D5F-1A973C795183}" name="Martin Lennon" initials="ML" userId="Martin Lenno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Venables" initials="TV" lastIdx="10" clrIdx="0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260"/>
    <a:srgbClr val="F0F0F0"/>
    <a:srgbClr val="CCCCCD"/>
    <a:srgbClr val="2E75B6"/>
    <a:srgbClr val="9DC3E6"/>
    <a:srgbClr val="002060"/>
    <a:srgbClr val="FFFFFF"/>
    <a:srgbClr val="7F8FAF"/>
    <a:srgbClr val="CEE0F2"/>
    <a:srgbClr val="E8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01" autoAdjust="0"/>
  </p:normalViewPr>
  <p:slideViewPr>
    <p:cSldViewPr snapToGrid="0">
      <p:cViewPr varScale="1">
        <p:scale>
          <a:sx n="104" d="100"/>
          <a:sy n="104" d="100"/>
        </p:scale>
        <p:origin x="954" y="108"/>
      </p:cViewPr>
      <p:guideLst>
        <p:guide orient="horz" pos="981"/>
        <p:guide pos="3296"/>
        <p:guide orient="horz" pos="3430"/>
        <p:guide pos="182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793382308692901E-2"/>
          <c:y val="3.7938439513242661E-2"/>
          <c:w val="0.92227304920218312"/>
          <c:h val="0.829420441762961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A66-4729-957A-5E88877E60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Total AEs</c:v>
                </c:pt>
                <c:pt idx="1">
                  <c:v>Injection-site reactions</c:v>
                </c:pt>
                <c:pt idx="2">
                  <c:v>Skin and subcutaneous tissue disorders</c:v>
                </c:pt>
                <c:pt idx="3">
                  <c:v>Gastrointestinal disorders</c:v>
                </c:pt>
                <c:pt idx="4">
                  <c:v>Nervous system disorders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</c:v>
                </c:pt>
                <c:pt idx="1">
                  <c:v>14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66-4729-957A-5E88877E60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7778495"/>
        <c:axId val="1411229855"/>
      </c:barChart>
      <c:catAx>
        <c:axId val="1357778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229855"/>
        <c:crosses val="autoZero"/>
        <c:auto val="1"/>
        <c:lblAlgn val="ctr"/>
        <c:lblOffset val="100"/>
        <c:noMultiLvlLbl val="0"/>
      </c:catAx>
      <c:valAx>
        <c:axId val="141122985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7784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29000194730835"/>
          <c:y val="5.5987631923519854E-2"/>
          <c:w val="0.87210182066490927"/>
          <c:h val="0.760198656311254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14-48F0-989C-95E1F7CF4F28}"/>
              </c:ext>
            </c:extLst>
          </c:dPt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14-48F0-989C-95E1F7CF4F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3-AA14-48F0-989C-95E1F7CF4F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4-AA14-48F0-989C-95E1F7CF4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7778495"/>
        <c:axId val="1411229855"/>
      </c:barChart>
      <c:catAx>
        <c:axId val="1357778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229855"/>
        <c:crosses val="autoZero"/>
        <c:auto val="1"/>
        <c:lblAlgn val="ctr"/>
        <c:lblOffset val="100"/>
        <c:noMultiLvlLbl val="0"/>
      </c:catAx>
      <c:valAx>
        <c:axId val="1411229855"/>
        <c:scaling>
          <c:orientation val="minMax"/>
          <c:max val="2"/>
          <c:min val="-1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778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766380914493095"/>
          <c:y val="0.90591750494268963"/>
          <c:w val="0.44209205067987817"/>
          <c:h val="8.332462727235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29000194730835"/>
          <c:y val="5.5987631923519854E-2"/>
          <c:w val="0.87210182066490927"/>
          <c:h val="0.760198656311254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14-48F0-989C-95E1F7CF4F28}"/>
              </c:ext>
            </c:extLst>
          </c:dPt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14-48F0-989C-95E1F7CF4F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3-AA14-48F0-989C-95E1F7CF4F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Baseline</c:v>
                </c:pt>
                <c:pt idx="1">
                  <c:v>Month 3</c:v>
                </c:pt>
                <c:pt idx="2">
                  <c:v>Month 6</c:v>
                </c:pt>
                <c:pt idx="4">
                  <c:v>Month 12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4-AA14-48F0-989C-95E1F7CF4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7778495"/>
        <c:axId val="1411229855"/>
      </c:barChart>
      <c:catAx>
        <c:axId val="1357778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229855"/>
        <c:crosses val="autoZero"/>
        <c:auto val="1"/>
        <c:lblAlgn val="ctr"/>
        <c:lblOffset val="100"/>
        <c:noMultiLvlLbl val="0"/>
      </c:catAx>
      <c:valAx>
        <c:axId val="1411229855"/>
        <c:scaling>
          <c:orientation val="minMax"/>
          <c:max val="10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778495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959439588672531"/>
          <c:y val="0.9130894167993282"/>
          <c:w val="0.43823087719628945"/>
          <c:h val="6.89808035590753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56B2-6C4A-454A-ADBA-3220EFEF3624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DE02-E693-45A8-8A4B-8E658EB41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602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0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0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41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7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56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78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1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7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98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9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15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8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9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6" r:id="rId10"/>
    <p:sldLayoutId id="2147483670" r:id="rId11"/>
    <p:sldLayoutId id="2147483671" r:id="rId12"/>
    <p:sldLayoutId id="2147483672" r:id="rId13"/>
    <p:sldLayoutId id="2147483677" r:id="rId14"/>
    <p:sldLayoutId id="2147483673" r:id="rId15"/>
    <p:sldLayoutId id="2147483674" r:id="rId16"/>
    <p:sldLayoutId id="214748367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65E5-9D3D-45A1-A7DF-644CC28723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Real-World Safety and Effectiveness of Vosoritide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 Results from an Early Access Program in France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58E0A-BFCC-409A-BD11-1BD268BB0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Adapted from: Cormier-</a:t>
            </a:r>
            <a:r>
              <a:rPr lang="en-GB" dirty="0" err="1"/>
              <a:t>Daire</a:t>
            </a:r>
            <a:r>
              <a:rPr lang="en-GB" dirty="0"/>
              <a:t> V, Edouard T, Isidor B, Cohen S, Mukherjee S, </a:t>
            </a:r>
            <a:r>
              <a:rPr lang="en-GB" dirty="0" err="1"/>
              <a:t>Pimenta</a:t>
            </a:r>
            <a:r>
              <a:rPr lang="en-GB" dirty="0"/>
              <a:t> J, </a:t>
            </a:r>
            <a:r>
              <a:rPr lang="en-GB" dirty="0" err="1"/>
              <a:t>Lhaneche</a:t>
            </a:r>
            <a:r>
              <a:rPr lang="en-GB" dirty="0"/>
              <a:t> L, </a:t>
            </a:r>
            <a:br>
              <a:rPr lang="en-GB" dirty="0"/>
            </a:br>
            <a:r>
              <a:rPr lang="en-GB" dirty="0"/>
              <a:t>Rossi M, Schaefer E, Goodman E, </a:t>
            </a:r>
            <a:r>
              <a:rPr lang="en-GB" dirty="0" err="1"/>
              <a:t>Sigaudy</a:t>
            </a:r>
            <a:r>
              <a:rPr lang="en-GB" dirty="0"/>
              <a:t> S, </a:t>
            </a:r>
            <a:r>
              <a:rPr lang="en-GB" dirty="0" err="1"/>
              <a:t>Baujat</a:t>
            </a:r>
            <a:r>
              <a:rPr lang="en-GB" dirty="0"/>
              <a:t> G</a:t>
            </a:r>
          </a:p>
          <a:p>
            <a:r>
              <a:rPr lang="en-GB" dirty="0"/>
              <a:t>ESPE Abstracts (2023) 97 RFC4.5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D9D7DF-614C-1CF9-0E08-37DC959E37A4}"/>
              </a:ext>
            </a:extLst>
          </p:cNvPr>
          <p:cNvSpPr txBox="1"/>
          <p:nvPr/>
        </p:nvSpPr>
        <p:spPr>
          <a:xfrm>
            <a:off x="5537188" y="6145953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2023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Reserved. EUCAN-VOX-00021 09/23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32D441-45C4-8EA2-FE3A-540F1E200A9C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61D25-C0CB-1C35-62E4-13B114B55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37" y="6324023"/>
            <a:ext cx="1669349" cy="2440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762CE6-CB58-73D4-71C8-604BB6B8B377}"/>
              </a:ext>
            </a:extLst>
          </p:cNvPr>
          <p:cNvSpPr txBox="1"/>
          <p:nvPr/>
        </p:nvSpPr>
        <p:spPr>
          <a:xfrm>
            <a:off x="1089173" y="5512986"/>
            <a:ext cx="10013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200" b="0" i="0" u="none" strike="noStrike" baseline="0" dirty="0">
                <a:latin typeface="Arial" panose="020B0604020202020204" pitchFamily="34" charset="0"/>
              </a:rPr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This medicinal product is subject to additional monitoring. This will allow quick identification of new safety information. </a:t>
            </a:r>
            <a:b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90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>
            <a:normAutofit/>
          </a:bodyPr>
          <a:lstStyle/>
          <a:p>
            <a:r>
              <a:rPr lang="en-GB" dirty="0"/>
              <a:t>ACH is caused by a pathogenic mutation in the FGFR3 gene, leading to impaired endochondral bone growth and multiple medical complications</a:t>
            </a:r>
            <a:r>
              <a:rPr lang="en-GB" baseline="30000" dirty="0"/>
              <a:t>1,3</a:t>
            </a:r>
          </a:p>
          <a:p>
            <a:r>
              <a:rPr lang="en-GB" dirty="0"/>
              <a:t>Vosoritide is a CNP analogue that leverages the CNP pathway to counteract overactive FGFR3 signalling and stimulate endochondral bone growth</a:t>
            </a:r>
            <a:r>
              <a:rPr lang="en-GB" baseline="30000" dirty="0"/>
              <a:t>4-6</a:t>
            </a:r>
          </a:p>
          <a:p>
            <a:r>
              <a:rPr lang="en-GB" dirty="0"/>
              <a:t>In August 2021, the EMA approved vosoritide for treating ACH in patients aged ≥2 years until closure of epiphyses </a:t>
            </a:r>
          </a:p>
          <a:p>
            <a:r>
              <a:rPr lang="en-GB" dirty="0"/>
              <a:t>In France, a cohort Temporary Authorisation for Use was granted in June 2021</a:t>
            </a:r>
          </a:p>
          <a:p>
            <a:pPr lvl="1"/>
            <a:r>
              <a:rPr lang="en-GB" dirty="0"/>
              <a:t>This cohort transitioned to an authorised early-access program in December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850" y="6132513"/>
            <a:ext cx="8631238" cy="581025"/>
          </a:xfrm>
        </p:spPr>
        <p:txBody>
          <a:bodyPr/>
          <a:lstStyle/>
          <a:p>
            <a:r>
              <a:rPr lang="en-GB" dirty="0"/>
              <a:t>1. Horton WA, et al. Lancet 2007; 370(9582):162-72; 2. Foreman PK, et al. Am J Med Genet A 2020;182(10):2297-316; </a:t>
            </a:r>
            <a:br>
              <a:rPr lang="en-GB" dirty="0"/>
            </a:br>
            <a:r>
              <a:rPr lang="en-GB" dirty="0"/>
              <a:t>3. Hoover-Fong J, et al. Bone 2021;146:115872; 4. BioMarin Pharmaceutical. </a:t>
            </a:r>
            <a:r>
              <a:rPr lang="en-GB" dirty="0" err="1"/>
              <a:t>Voxzogo</a:t>
            </a:r>
            <a:r>
              <a:rPr lang="en-GB" dirty="0"/>
              <a:t>: EU summary of product characteristics. 2021. https://www.ema.europa.eu/en/documents/product-information/voxzogo-epar-product-information_en.pdf. Accessed 25 Aug 2022; </a:t>
            </a:r>
            <a:br>
              <a:rPr lang="en-GB" dirty="0"/>
            </a:br>
            <a:r>
              <a:rPr lang="en-GB" dirty="0"/>
              <a:t>5. </a:t>
            </a:r>
            <a:r>
              <a:rPr lang="en-GB" dirty="0" err="1"/>
              <a:t>Savarirayan</a:t>
            </a:r>
            <a:r>
              <a:rPr lang="en-GB" dirty="0"/>
              <a:t> R, et al. N Engl J Med 2019;381(1):25-35; 6. </a:t>
            </a:r>
            <a:r>
              <a:rPr lang="en-GB" dirty="0" err="1"/>
              <a:t>Savarirayan</a:t>
            </a:r>
            <a:r>
              <a:rPr lang="en-GB" dirty="0"/>
              <a:t> R, et al. Lancet 2020;396(10252):684-92. </a:t>
            </a:r>
          </a:p>
          <a:p>
            <a:r>
              <a:rPr lang="en-GB" dirty="0"/>
              <a:t>CNP, C-natriuretic peptide; EMA, </a:t>
            </a:r>
            <a:r>
              <a:rPr lang="en-US" dirty="0"/>
              <a:t>European Medicines Agency; FGFR3, </a:t>
            </a:r>
            <a:r>
              <a:rPr lang="en-GB" dirty="0"/>
              <a:t>fibroblast growth factor receptor 3</a:t>
            </a:r>
            <a:r>
              <a:rPr lang="en-US" dirty="0"/>
              <a:t>.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</p:spTree>
    <p:extLst>
      <p:ext uri="{BB962C8B-B14F-4D97-AF65-F5344CB8AC3E}">
        <p14:creationId xmlns:p14="http://schemas.microsoft.com/office/powerpoint/2010/main" val="173195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poster and oral presentation from ESPE 2023 – reports the final findings from </a:t>
            </a:r>
            <a:br>
              <a:rPr lang="en-US" dirty="0"/>
            </a:br>
            <a:r>
              <a:rPr lang="en-US" dirty="0"/>
              <a:t>this real-world access program</a:t>
            </a:r>
          </a:p>
          <a:p>
            <a:pPr lvl="1"/>
            <a:r>
              <a:rPr lang="en-US" dirty="0"/>
              <a:t>24 June 2021 to 13 December 2022</a:t>
            </a:r>
          </a:p>
          <a:p>
            <a:r>
              <a:rPr lang="en-GB" dirty="0"/>
              <a:t>Children with molecularly confirmed achondroplasia (N=57) received once-daily, subcutaneous vosoritide 15 µg/kg</a:t>
            </a:r>
          </a:p>
          <a:p>
            <a:r>
              <a:rPr lang="en-GB" dirty="0"/>
              <a:t>Patients were followed up at Months 1, 3, 6 – and at 6-monthly intervals thereafter</a:t>
            </a:r>
          </a:p>
          <a:p>
            <a:r>
              <a:rPr lang="en-GB" dirty="0"/>
              <a:t>Collected data on treatment adherence, adverse events, and growth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ESPE, European Society for Paediatric Endocrinology.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</p:spTree>
    <p:extLst>
      <p:ext uri="{BB962C8B-B14F-4D97-AF65-F5344CB8AC3E}">
        <p14:creationId xmlns:p14="http://schemas.microsoft.com/office/powerpoint/2010/main" val="363243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Characteristics and Treatment Exposure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*Referenced to Centres for Disease Control and Prevention.</a:t>
            </a:r>
          </a:p>
          <a:p>
            <a:r>
              <a:rPr lang="en-GB" dirty="0"/>
              <a:t>SD, standard deviation.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6CCC10-7308-E896-DD1A-BD9FD09656D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No patients discontinued treatment during the program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EA04FB7-50BD-63D9-D605-CBD4C7997359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309544055"/>
              </p:ext>
            </p:extLst>
          </p:nvPr>
        </p:nvGraphicFramePr>
        <p:xfrm>
          <a:off x="704498" y="1449388"/>
          <a:ext cx="6699412" cy="39073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77287">
                  <a:extLst>
                    <a:ext uri="{9D8B030D-6E8A-4147-A177-3AD203B41FA5}">
                      <a16:colId xmlns:a16="http://schemas.microsoft.com/office/drawing/2014/main" val="579407123"/>
                    </a:ext>
                  </a:extLst>
                </a:gridCol>
                <a:gridCol w="1372419">
                  <a:extLst>
                    <a:ext uri="{9D8B030D-6E8A-4147-A177-3AD203B41FA5}">
                      <a16:colId xmlns:a16="http://schemas.microsoft.com/office/drawing/2014/main" val="1951042343"/>
                    </a:ext>
                  </a:extLst>
                </a:gridCol>
                <a:gridCol w="1674853">
                  <a:extLst>
                    <a:ext uri="{9D8B030D-6E8A-4147-A177-3AD203B41FA5}">
                      <a16:colId xmlns:a16="http://schemas.microsoft.com/office/drawing/2014/main" val="1851608522"/>
                    </a:ext>
                  </a:extLst>
                </a:gridCol>
                <a:gridCol w="1674853">
                  <a:extLst>
                    <a:ext uri="{9D8B030D-6E8A-4147-A177-3AD203B41FA5}">
                      <a16:colId xmlns:a16="http://schemas.microsoft.com/office/drawing/2014/main" val="2720982322"/>
                    </a:ext>
                  </a:extLst>
                </a:gridCol>
              </a:tblGrid>
              <a:tr h="651228">
                <a:tc gridSpan="2">
                  <a:txBody>
                    <a:bodyPr/>
                    <a:lstStyle/>
                    <a:p>
                      <a:br>
                        <a:rPr lang="en-US" sz="1400" dirty="0">
                          <a:effectLst/>
                        </a:rPr>
                      </a:b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1450" marR="42863" marT="0" marB="0" anchor="ctr"/>
                </a:tc>
                <a:tc hMerge="1">
                  <a:txBody>
                    <a:bodyPr/>
                    <a:lstStyle/>
                    <a:p>
                      <a:br>
                        <a:rPr lang="en-US" sz="1400" dirty="0">
                          <a:effectLst/>
                        </a:rPr>
                      </a:b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1450" marR="4286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</a:rPr>
                        <a:t>Overall treated </a:t>
                      </a:r>
                      <a:br>
                        <a:rPr lang="en-US" sz="1400" b="1" dirty="0">
                          <a:solidFill>
                            <a:srgbClr val="FFFFFF"/>
                          </a:solidFill>
                          <a:effectLst/>
                        </a:rPr>
                      </a:b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</a:rPr>
                        <a:t>(n=57)</a:t>
                      </a:r>
                      <a:endParaRPr lang="en-U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1450" marR="4286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</a:rPr>
                        <a:t>Treated for 12 months (n=22)</a:t>
                      </a:r>
                      <a:endParaRPr lang="en-U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1450" marR="42863" marT="0" marB="0" anchor="ctr"/>
                </a:tc>
                <a:extLst>
                  <a:ext uri="{0D108BD9-81ED-4DB2-BD59-A6C34878D82A}">
                    <a16:rowId xmlns:a16="http://schemas.microsoft.com/office/drawing/2014/main" val="3972454817"/>
                  </a:ext>
                </a:extLst>
              </a:tr>
              <a:tr h="3256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Sex, n (%)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Male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29 (50.9)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10 (45.5)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2106313580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Female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28 (49.1)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12 (54.5)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66775736"/>
                  </a:ext>
                </a:extLst>
              </a:tr>
              <a:tr h="3256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Age at first dose (years)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Mean [SD]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8.6 [2.0]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9.5 [1.9]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3967817105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Range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5–13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7–13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4050108571"/>
                  </a:ext>
                </a:extLst>
              </a:tr>
              <a:tr h="3256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Height Z-score,* 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mean [SD]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Male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–5.2 [1.11]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–5.1 [1.11]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1272891313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Female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–5.0 [0.96]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–4.9 [0.75]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3644273218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Overall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–5.1 [1.04]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–5.0 [0.91]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1726361612"/>
                  </a:ext>
                </a:extLst>
              </a:tr>
              <a:tr h="3256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Tanner stage, n (%)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>
                    <a:solidFill>
                      <a:srgbClr val="CCCC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31 (54.4)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13 (59.1)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1994073269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 (3.5)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 (0.0)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3524010359"/>
                  </a:ext>
                </a:extLst>
              </a:tr>
              <a:tr h="325613"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Missing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24 (42.1)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9 (40.9)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3617633406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2A7E4ED-CCDA-F408-E66F-EE846955E7D8}"/>
              </a:ext>
            </a:extLst>
          </p:cNvPr>
          <p:cNvSpPr/>
          <p:nvPr/>
        </p:nvSpPr>
        <p:spPr>
          <a:xfrm>
            <a:off x="7508394" y="1664115"/>
            <a:ext cx="3969935" cy="938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Cumulative exposure: </a:t>
            </a:r>
            <a:br>
              <a:rPr lang="en-GB" dirty="0"/>
            </a:br>
            <a:r>
              <a:rPr lang="en-GB" dirty="0"/>
              <a:t>15,817 days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D74D3E-D231-C42B-83E7-11ECC482F4E8}"/>
              </a:ext>
            </a:extLst>
          </p:cNvPr>
          <p:cNvSpPr/>
          <p:nvPr/>
        </p:nvSpPr>
        <p:spPr>
          <a:xfrm>
            <a:off x="7508394" y="2776449"/>
            <a:ext cx="3969935" cy="9389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Mean exposure (SD): </a:t>
            </a:r>
            <a:br>
              <a:rPr lang="en-GB" dirty="0"/>
            </a:br>
            <a:r>
              <a:rPr lang="en-GB" dirty="0"/>
              <a:t>277.5 days (146.24)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D865F62-CCA5-7D21-0A36-E0F9F4FD134E}"/>
              </a:ext>
            </a:extLst>
          </p:cNvPr>
          <p:cNvSpPr/>
          <p:nvPr/>
        </p:nvSpPr>
        <p:spPr>
          <a:xfrm>
            <a:off x="7508394" y="3888783"/>
            <a:ext cx="3969935" cy="9389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/>
                <a:latin typeface="Arial" panose="020B0604020202020204" pitchFamily="34" charset="0"/>
              </a:rPr>
              <a:t>14</a:t>
            </a:r>
            <a:r>
              <a:rPr lang="en-GB" dirty="0">
                <a:effectLst/>
                <a:latin typeface="Arial" panose="020B0604020202020204" pitchFamily="34" charset="0"/>
              </a:rPr>
              <a:t> patients missed a total </a:t>
            </a:r>
            <a:br>
              <a:rPr lang="en-GB" dirty="0">
                <a:effectLst/>
                <a:latin typeface="Arial" panose="020B0604020202020204" pitchFamily="34" charset="0"/>
              </a:rPr>
            </a:br>
            <a:r>
              <a:rPr lang="en-GB" dirty="0">
                <a:effectLst/>
                <a:latin typeface="Arial" panose="020B0604020202020204" pitchFamily="34" charset="0"/>
              </a:rPr>
              <a:t>of </a:t>
            </a:r>
            <a:r>
              <a:rPr lang="en-GB" b="1" dirty="0">
                <a:effectLst/>
                <a:latin typeface="Arial" panose="020B0604020202020204" pitchFamily="34" charset="0"/>
              </a:rPr>
              <a:t>43</a:t>
            </a:r>
            <a:r>
              <a:rPr lang="en-GB" dirty="0">
                <a:effectLst/>
                <a:latin typeface="Arial" panose="020B0604020202020204" pitchFamily="34" charset="0"/>
              </a:rPr>
              <a:t> doses overall </a:t>
            </a:r>
            <a:endParaRPr lang="en-GB" dirty="0"/>
          </a:p>
        </p:txBody>
      </p:sp>
      <p:pic>
        <p:nvPicPr>
          <p:cNvPr id="13" name="Graphic 12" descr="Child with balloon with solid fill">
            <a:extLst>
              <a:ext uri="{FF2B5EF4-FFF2-40B4-BE49-F238E27FC236}">
                <a16:creationId xmlns:a16="http://schemas.microsoft.com/office/drawing/2014/main" id="{3829CA3B-01FB-40F1-F337-88A98F8D6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0898" y="4004563"/>
            <a:ext cx="707409" cy="707409"/>
          </a:xfrm>
          <a:prstGeom prst="rect">
            <a:avLst/>
          </a:prstGeom>
        </p:spPr>
      </p:pic>
      <p:pic>
        <p:nvPicPr>
          <p:cNvPr id="15" name="Graphic 14" descr="Needle with solid fill">
            <a:extLst>
              <a:ext uri="{FF2B5EF4-FFF2-40B4-BE49-F238E27FC236}">
                <a16:creationId xmlns:a16="http://schemas.microsoft.com/office/drawing/2014/main" id="{7E048ADD-C572-E5FE-7039-1963D15727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76003" y="2951517"/>
            <a:ext cx="527326" cy="527326"/>
          </a:xfrm>
          <a:prstGeom prst="rect">
            <a:avLst/>
          </a:prstGeom>
        </p:spPr>
      </p:pic>
      <p:pic>
        <p:nvPicPr>
          <p:cNvPr id="17" name="Graphic 16" descr="Daily calendar with solid fill">
            <a:extLst>
              <a:ext uri="{FF2B5EF4-FFF2-40B4-BE49-F238E27FC236}">
                <a16:creationId xmlns:a16="http://schemas.microsoft.com/office/drawing/2014/main" id="{A4AF9436-75E4-4FD5-1005-2182AF02EE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76003" y="1900012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38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Findings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AE, adverse event. 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6CCC10-7308-E896-DD1A-BD9FD09656D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All AEs were mild, and there were no serious AEs related to vosoritide treatment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82695C8-F058-172C-7126-8914612C5B7F}"/>
              </a:ext>
            </a:extLst>
          </p:cNvPr>
          <p:cNvGraphicFramePr>
            <a:graphicFrameLocks noGrp="1" noDrilldown="1" noMove="1" noResize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173353"/>
              </p:ext>
            </p:extLst>
          </p:nvPr>
        </p:nvGraphicFramePr>
        <p:xfrm>
          <a:off x="695325" y="1449388"/>
          <a:ext cx="10801350" cy="39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F2A851D-242F-A164-EA4E-30307E024F12}"/>
              </a:ext>
            </a:extLst>
          </p:cNvPr>
          <p:cNvSpPr txBox="1"/>
          <p:nvPr/>
        </p:nvSpPr>
        <p:spPr>
          <a:xfrm rot="16200000">
            <a:off x="-809915" y="3062578"/>
            <a:ext cx="3349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Number of AEs</a:t>
            </a:r>
          </a:p>
        </p:txBody>
      </p:sp>
    </p:spTree>
    <p:extLst>
      <p:ext uri="{BB962C8B-B14F-4D97-AF65-F5344CB8AC3E}">
        <p14:creationId xmlns:p14="http://schemas.microsoft.com/office/powerpoint/2010/main" val="236232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in Children With ACH Treated for 12 Months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*Untreated ACH population reference derived from Hoover-Fong JE, et al. </a:t>
            </a:r>
            <a:r>
              <a:rPr lang="en-GB" dirty="0" err="1"/>
              <a:t>Orphanet</a:t>
            </a:r>
            <a:r>
              <a:rPr lang="en-GB" dirty="0"/>
              <a:t> Journal of Rare Diseases 2021;16:522.</a:t>
            </a:r>
          </a:p>
          <a:p>
            <a:r>
              <a:rPr lang="en-GB" dirty="0"/>
              <a:t>CDC, </a:t>
            </a:r>
            <a:r>
              <a:rPr lang="en-GB" dirty="0" err="1"/>
              <a:t>Centers</a:t>
            </a:r>
            <a:r>
              <a:rPr lang="en-GB" dirty="0"/>
              <a:t> for Disease Control and Prevention; SD, standard deviation. 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6CCC10-7308-E896-DD1A-BD9FD09656D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Height Z-scores increased after 12 months of treatment in all groups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F196C-783A-665B-2363-3D95A0C96085}"/>
              </a:ext>
            </a:extLst>
          </p:cNvPr>
          <p:cNvSpPr txBox="1"/>
          <p:nvPr/>
        </p:nvSpPr>
        <p:spPr>
          <a:xfrm>
            <a:off x="695325" y="1396223"/>
            <a:ext cx="6578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b="1" dirty="0"/>
              <a:t>Height Z-scores of patients treated for 12 months </a:t>
            </a:r>
            <a:br>
              <a:rPr lang="en-US" sz="1800" b="1" dirty="0"/>
            </a:br>
            <a:r>
              <a:rPr lang="en-US" sz="1800" b="1" dirty="0"/>
              <a:t>referenced to untreated ACH population over time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6A36384A-445C-D0E0-300C-2A9AD5670B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464708"/>
              </p:ext>
            </p:extLst>
          </p:nvPr>
        </p:nvGraphicFramePr>
        <p:xfrm>
          <a:off x="695325" y="1937982"/>
          <a:ext cx="6578311" cy="3541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D89F955-FFFF-220B-9042-E4031A9A1311}"/>
              </a:ext>
            </a:extLst>
          </p:cNvPr>
          <p:cNvSpPr txBox="1"/>
          <p:nvPr/>
        </p:nvSpPr>
        <p:spPr>
          <a:xfrm rot="16200000">
            <a:off x="-487880" y="3316805"/>
            <a:ext cx="2704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ACH height Z-scores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F211BE5-1A5E-562C-A245-AEF2DC626389}"/>
              </a:ext>
            </a:extLst>
          </p:cNvPr>
          <p:cNvSpPr/>
          <p:nvPr/>
        </p:nvSpPr>
        <p:spPr>
          <a:xfrm>
            <a:off x="7320948" y="2651877"/>
            <a:ext cx="4170217" cy="117505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latin typeface="+mj-lt"/>
              </a:rPr>
              <a:t>ACH height Z-scores (SD) </a:t>
            </a:r>
            <a:br>
              <a:rPr lang="en-GB" sz="1400" b="1" dirty="0">
                <a:latin typeface="+mj-lt"/>
              </a:rPr>
            </a:br>
            <a:r>
              <a:rPr lang="en-GB" sz="1400" b="1" dirty="0">
                <a:latin typeface="+mj-lt"/>
              </a:rPr>
              <a:t>increase after 12 months:</a:t>
            </a:r>
            <a:endParaRPr lang="en-GB" sz="1400" dirty="0">
              <a:latin typeface="+mj-lt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F40AD9B-06F8-77C4-7051-FD9D4D4B11E7}"/>
              </a:ext>
            </a:extLst>
          </p:cNvPr>
          <p:cNvSpPr/>
          <p:nvPr/>
        </p:nvSpPr>
        <p:spPr>
          <a:xfrm>
            <a:off x="7320948" y="3965103"/>
            <a:ext cx="4170217" cy="117505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latin typeface="+mj-lt"/>
              </a:rPr>
              <a:t>Height Z-scores (SD) </a:t>
            </a:r>
            <a:br>
              <a:rPr lang="en-GB" sz="1400" b="1" dirty="0">
                <a:latin typeface="+mj-lt"/>
              </a:rPr>
            </a:br>
            <a:r>
              <a:rPr lang="en-GB" sz="1400" b="1" dirty="0">
                <a:latin typeface="+mj-lt"/>
              </a:rPr>
              <a:t>referenced to average </a:t>
            </a:r>
            <a:br>
              <a:rPr lang="en-GB" sz="1400" b="1" dirty="0">
                <a:latin typeface="+mj-lt"/>
              </a:rPr>
            </a:br>
            <a:r>
              <a:rPr lang="en-GB" sz="1400" b="1" dirty="0">
                <a:latin typeface="+mj-lt"/>
              </a:rPr>
              <a:t>stature using CDC data </a:t>
            </a:r>
            <a:br>
              <a:rPr lang="en-GB" sz="1400" b="1" dirty="0">
                <a:latin typeface="+mj-lt"/>
              </a:rPr>
            </a:br>
            <a:r>
              <a:rPr lang="en-GB" sz="1400" b="1" dirty="0">
                <a:latin typeface="+mj-lt"/>
              </a:rPr>
              <a:t>increased by: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14937C5-97B6-3BD7-00BF-811BB3C73982}"/>
              </a:ext>
            </a:extLst>
          </p:cNvPr>
          <p:cNvSpPr/>
          <p:nvPr/>
        </p:nvSpPr>
        <p:spPr>
          <a:xfrm>
            <a:off x="9506702" y="2651877"/>
            <a:ext cx="1984463" cy="117505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0.5 (0.21) females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0.4 (0.26) overall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0.3 (0.30) males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8611D4F-AE6B-7ECA-DD35-2AAC7E3DFEBD}"/>
              </a:ext>
            </a:extLst>
          </p:cNvPr>
          <p:cNvSpPr/>
          <p:nvPr/>
        </p:nvSpPr>
        <p:spPr>
          <a:xfrm>
            <a:off x="9506702" y="3965103"/>
            <a:ext cx="1984463" cy="117505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0.3 (0.28) among males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0.4 (0.37) among females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latin typeface="+mj-lt"/>
              </a:rPr>
              <a:t>0.4 (0.33) overall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34739CC-92BC-73A7-61C5-A8D1BBA09DB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626348" y="2392681"/>
            <a:ext cx="5173254" cy="2339339"/>
            <a:chOff x="1626348" y="2392681"/>
            <a:chExt cx="5173254" cy="233933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77A34E1-D1FF-28D2-91A7-3B836B86529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950113" y="2788803"/>
              <a:ext cx="159327" cy="1562214"/>
              <a:chOff x="12018818" y="526473"/>
              <a:chExt cx="159327" cy="727363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9291149-BB38-104C-A111-FEE6569717D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AEB1A10-B249-EDAB-5CEB-BC5741BBBB8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2F6EFD0-8003-89EC-A7A1-20F9A691EA9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54A424D-7160-793A-2D1E-6B87AC6DAD28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790785" y="2818309"/>
              <a:ext cx="159327" cy="1166951"/>
              <a:chOff x="12018818" y="526473"/>
              <a:chExt cx="159327" cy="727363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A6F306C-D62C-A278-3BB7-AB6575B7471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D517607-6569-F228-F23E-51C5504C59C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C08EB825-5FBF-6C3C-346B-100FE643694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0635F5B-1441-8C03-D089-29A8787AFC0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626348" y="2780705"/>
              <a:ext cx="159327" cy="1951315"/>
              <a:chOff x="12018818" y="526473"/>
              <a:chExt cx="159327" cy="72736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1365841-7AB3-C1B3-3046-C67A3643C27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0FDDDEF-E718-74C6-39CB-B1A63C9EBDD5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9A599FC-F52F-7FFF-1B10-4F30FD74DB4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9098EE8-44A7-E4FE-129B-26C4B1F7A17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110446" y="2694512"/>
              <a:ext cx="159327" cy="1591735"/>
              <a:chOff x="12018818" y="526473"/>
              <a:chExt cx="159327" cy="727363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53F3D4A-EF2F-ED18-C077-50CA004E978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533A1F1-D51E-62E3-7EAC-02D699D08C5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649A9B1-100C-DF34-DA12-12C083ECCAA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A57F366-C8EB-A321-E4E2-3366DF6BF1C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2951118" y="2664033"/>
              <a:ext cx="159327" cy="1283128"/>
              <a:chOff x="12018818" y="526473"/>
              <a:chExt cx="159327" cy="727363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9AE0E29-A8C8-AB63-093E-3FEBAC1D15D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E8A5B6A-366C-63C1-226C-4EE74B52024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B1C4CD93-22CF-D98C-5750-58DCAF9613A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BCC0576-43C9-9B72-6305-0FB312BCAB8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2786681" y="2727456"/>
              <a:ext cx="159327" cy="1882643"/>
              <a:chOff x="12018818" y="526473"/>
              <a:chExt cx="159327" cy="727363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C8DA8A93-1AA1-3CD0-27C7-35E36B012B0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CF03FF3-913C-D824-6DE4-9845C8907E9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4D1978F-BF8D-5173-F326-78F5D9DA4599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B7C96E6-0A19-4909-73F9-035A1FBF2C0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4295194" y="2567307"/>
              <a:ext cx="159327" cy="1642165"/>
              <a:chOff x="12018818" y="526473"/>
              <a:chExt cx="159327" cy="727363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DDBA42E-0E2B-C8E6-6EF1-64BC7823DB4D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812FEBC-3EF4-3958-CBC8-42BEA6FECE8E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E9BD399-8691-86A9-00FF-E5C78DCBF9AB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B426414-D9A7-EAF9-DFFB-C815FB92409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4135866" y="2560879"/>
              <a:ext cx="159327" cy="1302461"/>
              <a:chOff x="12018818" y="526473"/>
              <a:chExt cx="159327" cy="72736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60DDB66-0A56-270C-95A7-44F2FE3DCA09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C10553F-FAAC-99F0-59C4-AC82CD83BD4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C71C622-83C7-5AA6-DD99-2BED83E6FA27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167AC93-0FA5-0597-AD36-520F8617106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971429" y="2664032"/>
              <a:ext cx="159327" cy="1999407"/>
              <a:chOff x="12018818" y="526473"/>
              <a:chExt cx="159327" cy="72736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7460855-77BD-E1C8-C1AE-1F4A5317235D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3659067-C4DC-BF00-CAD4-1B49CD90793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CB27076-4D97-EE2F-14FA-D199B6008B06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027FFC2-02BE-3599-97F9-A458C29F4B6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40275" y="2419350"/>
              <a:ext cx="159327" cy="1611189"/>
              <a:chOff x="12018818" y="526473"/>
              <a:chExt cx="159327" cy="727363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CD4DBAC4-695B-B4EA-54C4-51A85A4066D0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871EA67-900B-FECE-587B-332A30E2895D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C68B702-8685-4BD7-7338-C585D4C210A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F9ADCFD-8CD7-D315-B6A3-C39E4525237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480947" y="2392681"/>
              <a:ext cx="159327" cy="1272537"/>
              <a:chOff x="12018818" y="526473"/>
              <a:chExt cx="159327" cy="72736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35AE0E7F-EB75-6CD4-8737-2D95B07D1119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DBF67CF4-5B0C-3288-C433-5E5C54A3F58E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8AEA7626-A7D3-FF97-8171-C8F244A9836E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8EC2CF5-2ACC-5BBF-90CD-66DB290D459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316510" y="2538927"/>
              <a:ext cx="159327" cy="1884481"/>
              <a:chOff x="12018818" y="526473"/>
              <a:chExt cx="159327" cy="727363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EE9E72D6-7E78-91F2-70E0-9DEEF0BEA64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5530C05-87FB-C9D5-2837-E5C86665C2AE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72A348AD-B000-5F00-A29A-1F5A9856D28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C7F393A-3CA8-5A84-F597-8F80CAE15A5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66900" y="3036570"/>
              <a:ext cx="4705350" cy="358140"/>
            </a:xfrm>
            <a:custGeom>
              <a:avLst/>
              <a:gdLst>
                <a:gd name="connsiteX0" fmla="*/ 0 w 4705350"/>
                <a:gd name="connsiteY0" fmla="*/ 358140 h 358140"/>
                <a:gd name="connsiteX1" fmla="*/ 1177290 w 4705350"/>
                <a:gd name="connsiteY1" fmla="*/ 270510 h 358140"/>
                <a:gd name="connsiteX2" fmla="*/ 2346960 w 4705350"/>
                <a:gd name="connsiteY2" fmla="*/ 182880 h 358140"/>
                <a:gd name="connsiteX3" fmla="*/ 4705350 w 4705350"/>
                <a:gd name="connsiteY3" fmla="*/ 0 h 35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5350" h="358140">
                  <a:moveTo>
                    <a:pt x="0" y="358140"/>
                  </a:moveTo>
                  <a:lnTo>
                    <a:pt x="1177290" y="270510"/>
                  </a:lnTo>
                  <a:lnTo>
                    <a:pt x="2346960" y="182880"/>
                  </a:lnTo>
                  <a:lnTo>
                    <a:pt x="470535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1A80AF3-E4D0-5E38-AAAD-27E5763B10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23110" y="3219450"/>
              <a:ext cx="4701540" cy="365760"/>
            </a:xfrm>
            <a:custGeom>
              <a:avLst/>
              <a:gdLst>
                <a:gd name="connsiteX0" fmla="*/ 0 w 4701540"/>
                <a:gd name="connsiteY0" fmla="*/ 365760 h 365760"/>
                <a:gd name="connsiteX1" fmla="*/ 1177290 w 4701540"/>
                <a:gd name="connsiteY1" fmla="*/ 262890 h 365760"/>
                <a:gd name="connsiteX2" fmla="*/ 2350770 w 4701540"/>
                <a:gd name="connsiteY2" fmla="*/ 179070 h 365760"/>
                <a:gd name="connsiteX3" fmla="*/ 4701540 w 4701540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1540" h="365760">
                  <a:moveTo>
                    <a:pt x="0" y="365760"/>
                  </a:moveTo>
                  <a:lnTo>
                    <a:pt x="1177290" y="262890"/>
                  </a:lnTo>
                  <a:lnTo>
                    <a:pt x="2350770" y="179070"/>
                  </a:lnTo>
                  <a:lnTo>
                    <a:pt x="4701540" y="0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2933930-82C6-FE35-104C-86CD031CDC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10690" y="3478530"/>
              <a:ext cx="4693920" cy="270510"/>
            </a:xfrm>
            <a:custGeom>
              <a:avLst/>
              <a:gdLst>
                <a:gd name="connsiteX0" fmla="*/ 0 w 4693920"/>
                <a:gd name="connsiteY0" fmla="*/ 270510 h 270510"/>
                <a:gd name="connsiteX1" fmla="*/ 1173480 w 4693920"/>
                <a:gd name="connsiteY1" fmla="*/ 186690 h 270510"/>
                <a:gd name="connsiteX2" fmla="*/ 2354580 w 4693920"/>
                <a:gd name="connsiteY2" fmla="*/ 186690 h 270510"/>
                <a:gd name="connsiteX3" fmla="*/ 4693920 w 4693920"/>
                <a:gd name="connsiteY3" fmla="*/ 0 h 2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3920" h="270510">
                  <a:moveTo>
                    <a:pt x="0" y="270510"/>
                  </a:moveTo>
                  <a:lnTo>
                    <a:pt x="1173480" y="186690"/>
                  </a:lnTo>
                  <a:lnTo>
                    <a:pt x="2354580" y="186690"/>
                  </a:lnTo>
                  <a:lnTo>
                    <a:pt x="4693920" y="0"/>
                  </a:ln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A6233C0-2C46-B0F0-A692-A3D2EB21BD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74503" y="3523590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6EDC560-F1A1-6E14-58BE-931B78C7378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37052" y="3427942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788C796-7C68-500E-7007-B6EE8798949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23412" y="3345178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1FD4B4C-F005-CFAF-D253-194DC94591C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62686" y="3172870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356C628-8B4D-4E09-0ABF-521A252A9D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11022" y="2981531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4069FB4-9A39-8668-AA88-21DEBDA3EDE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160047" y="3165449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698A18F-E081-EA5D-3F4F-60DB7ED22B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73923" y="3253097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BE44F87-368B-072A-4A11-349DB5E6AE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18938" y="3348330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A908120-DA7C-5277-FC4A-69BC0BA1DA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55702" y="3700776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15B4F26-7EBE-7A3C-F6E9-AC04B6A334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7933" y="3613785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A366C80-5D10-8933-5E3A-EDD8B8654A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003780" y="3613785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4798DE4-477F-2397-B7A5-F1D38F2478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347893" y="3423211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71769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6A36384A-445C-D0E0-300C-2A9AD5670B11}"/>
              </a:ext>
            </a:extLst>
          </p:cNvPr>
          <p:cNvGraphicFramePr>
            <a:graphicFrameLocks noGrp="1" noDrilldown="1" noMove="1" noResize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638430"/>
              </p:ext>
            </p:extLst>
          </p:nvPr>
        </p:nvGraphicFramePr>
        <p:xfrm>
          <a:off x="695325" y="1937982"/>
          <a:ext cx="6578311" cy="3541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in Children With ACH Treated for 12 Months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AGV, annualised growth velocity; CFB, change from baseline; SD, standard deviation. 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6CCC10-7308-E896-DD1A-BD9FD09656D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Absolute height increased after 12 months of treatment in males and females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EF196C-783A-665B-2363-3D95A0C96085}"/>
              </a:ext>
            </a:extLst>
          </p:cNvPr>
          <p:cNvSpPr txBox="1"/>
          <p:nvPr/>
        </p:nvSpPr>
        <p:spPr>
          <a:xfrm>
            <a:off x="695325" y="1449388"/>
            <a:ext cx="6578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1800" b="1" dirty="0"/>
              <a:t>Change from baseline in height (cm) </a:t>
            </a:r>
            <a:br>
              <a:rPr lang="en-GB" sz="1800" b="1" dirty="0"/>
            </a:br>
            <a:r>
              <a:rPr lang="en-GB" sz="1800" b="1" dirty="0"/>
              <a:t>in patients treated for 12 months</a:t>
            </a:r>
            <a:endParaRPr lang="en-US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89F955-FFFF-220B-9042-E4031A9A1311}"/>
              </a:ext>
            </a:extLst>
          </p:cNvPr>
          <p:cNvSpPr txBox="1"/>
          <p:nvPr/>
        </p:nvSpPr>
        <p:spPr>
          <a:xfrm rot="16200000">
            <a:off x="-449740" y="3278665"/>
            <a:ext cx="262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Height CFB (cm)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610E106-8692-F5A5-3820-26834273C531}"/>
              </a:ext>
            </a:extLst>
          </p:cNvPr>
          <p:cNvSpPr/>
          <p:nvPr/>
        </p:nvSpPr>
        <p:spPr>
          <a:xfrm>
            <a:off x="7335984" y="4172524"/>
            <a:ext cx="4170217" cy="117505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effectLst/>
                <a:latin typeface="+mj-lt"/>
              </a:rPr>
              <a:t>Absolute height </a:t>
            </a:r>
            <a:br>
              <a:rPr lang="en-GB" sz="1400" b="1" dirty="0">
                <a:effectLst/>
                <a:latin typeface="+mj-lt"/>
              </a:rPr>
            </a:br>
            <a:r>
              <a:rPr lang="en-GB" sz="1400" b="1" dirty="0">
                <a:effectLst/>
                <a:latin typeface="+mj-lt"/>
              </a:rPr>
              <a:t>increased by: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E5E6A8C-8B85-00F7-F113-545E891C1E63}"/>
              </a:ext>
            </a:extLst>
          </p:cNvPr>
          <p:cNvSpPr/>
          <p:nvPr/>
        </p:nvSpPr>
        <p:spPr>
          <a:xfrm>
            <a:off x="9521738" y="4172524"/>
            <a:ext cx="1984463" cy="117505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2"/>
                </a:solidFill>
                <a:effectLst/>
                <a:latin typeface="+mj-lt"/>
              </a:rPr>
              <a:t>5.8 (1.71) cm in males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effectLst/>
                <a:latin typeface="+mj-lt"/>
              </a:rPr>
              <a:t>6.5 (1.28) cm in females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  <a:effectLst/>
                <a:latin typeface="+mj-lt"/>
              </a:rPr>
              <a:t>6.2 (1.50) cm overall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EFE99D27-A825-5B99-705B-4D361A3942C1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607979440"/>
              </p:ext>
            </p:extLst>
          </p:nvPr>
        </p:nvGraphicFramePr>
        <p:xfrm>
          <a:off x="7171040" y="2404602"/>
          <a:ext cx="4342239" cy="130245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1856">
                  <a:extLst>
                    <a:ext uri="{9D8B030D-6E8A-4147-A177-3AD203B41FA5}">
                      <a16:colId xmlns:a16="http://schemas.microsoft.com/office/drawing/2014/main" val="1951042343"/>
                    </a:ext>
                  </a:extLst>
                </a:gridCol>
                <a:gridCol w="1043461">
                  <a:extLst>
                    <a:ext uri="{9D8B030D-6E8A-4147-A177-3AD203B41FA5}">
                      <a16:colId xmlns:a16="http://schemas.microsoft.com/office/drawing/2014/main" val="1851608522"/>
                    </a:ext>
                  </a:extLst>
                </a:gridCol>
                <a:gridCol w="1043461">
                  <a:extLst>
                    <a:ext uri="{9D8B030D-6E8A-4147-A177-3AD203B41FA5}">
                      <a16:colId xmlns:a16="http://schemas.microsoft.com/office/drawing/2014/main" val="2720982322"/>
                    </a:ext>
                  </a:extLst>
                </a:gridCol>
                <a:gridCol w="1043461">
                  <a:extLst>
                    <a:ext uri="{9D8B030D-6E8A-4147-A177-3AD203B41FA5}">
                      <a16:colId xmlns:a16="http://schemas.microsoft.com/office/drawing/2014/main" val="2027871869"/>
                    </a:ext>
                  </a:extLst>
                </a:gridCol>
              </a:tblGrid>
              <a:tr h="651228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  <a:latin typeface="+mj-lt"/>
                        </a:rPr>
                        <a:t>Mean AGV </a:t>
                      </a:r>
                      <a:br>
                        <a:rPr lang="en-US" sz="1200" dirty="0">
                          <a:effectLst/>
                          <a:latin typeface="+mj-lt"/>
                        </a:rPr>
                      </a:br>
                      <a:r>
                        <a:rPr lang="en-US" sz="1200" dirty="0">
                          <a:effectLst/>
                          <a:latin typeface="+mj-lt"/>
                        </a:rPr>
                        <a:t>in cm/year (SD)</a:t>
                      </a:r>
                    </a:p>
                  </a:txBody>
                  <a:tcPr marL="171450" marR="4286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Male (n=10)</a:t>
                      </a:r>
                    </a:p>
                  </a:txBody>
                  <a:tcPr marL="171450" marR="4286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Female (n=12)</a:t>
                      </a:r>
                    </a:p>
                  </a:txBody>
                  <a:tcPr marL="171450" marR="4286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Overall (n=22)</a:t>
                      </a:r>
                    </a:p>
                  </a:txBody>
                  <a:tcPr marL="171450" marR="42863" marT="0" marB="0" anchor="ctr"/>
                </a:tc>
                <a:extLst>
                  <a:ext uri="{0D108BD9-81ED-4DB2-BD59-A6C34878D82A}">
                    <a16:rowId xmlns:a16="http://schemas.microsoft.com/office/drawing/2014/main" val="3972454817"/>
                  </a:ext>
                </a:extLst>
              </a:tr>
              <a:tr h="325613">
                <a:tc>
                  <a:txBody>
                    <a:bodyPr/>
                    <a:lstStyle/>
                    <a:p>
                      <a:pPr marL="0" indent="0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months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5.6 (2.14)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6.4 (2.76)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6.1 (2.49)</a:t>
                      </a: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2106313580"/>
                  </a:ext>
                </a:extLst>
              </a:tr>
              <a:tr h="32561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months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5.7 (1.72)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6.3 (1.17)</a:t>
                      </a:r>
                    </a:p>
                  </a:txBody>
                  <a:tcPr marL="147638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6.0 (1.44)</a:t>
                      </a:r>
                    </a:p>
                  </a:txBody>
                  <a:tcPr marL="147638" marR="0" marT="0" marB="0" anchor="ctr"/>
                </a:tc>
                <a:extLst>
                  <a:ext uri="{0D108BD9-81ED-4DB2-BD59-A6C34878D82A}">
                    <a16:rowId xmlns:a16="http://schemas.microsoft.com/office/drawing/2014/main" val="66775736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D36519AB-866F-DE1B-23EC-21A510108A03}"/>
              </a:ext>
            </a:extLst>
          </p:cNvPr>
          <p:cNvGrpSpPr/>
          <p:nvPr/>
        </p:nvGrpSpPr>
        <p:grpSpPr>
          <a:xfrm>
            <a:off x="2786681" y="2727138"/>
            <a:ext cx="4012921" cy="1974399"/>
            <a:chOff x="2786681" y="2727138"/>
            <a:chExt cx="4012921" cy="197439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899F52-40D2-CF10-1D4E-792A0168504C}"/>
                </a:ext>
              </a:extLst>
            </p:cNvPr>
            <p:cNvSpPr/>
            <p:nvPr/>
          </p:nvSpPr>
          <p:spPr>
            <a:xfrm>
              <a:off x="2868930" y="3268980"/>
              <a:ext cx="3550920" cy="1173480"/>
            </a:xfrm>
            <a:custGeom>
              <a:avLst/>
              <a:gdLst>
                <a:gd name="connsiteX0" fmla="*/ 0 w 3550920"/>
                <a:gd name="connsiteY0" fmla="*/ 1173480 h 1173480"/>
                <a:gd name="connsiteX1" fmla="*/ 1207770 w 3550920"/>
                <a:gd name="connsiteY1" fmla="*/ 861060 h 1173480"/>
                <a:gd name="connsiteX2" fmla="*/ 3550920 w 3550920"/>
                <a:gd name="connsiteY2" fmla="*/ 0 h 117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0920" h="1173480">
                  <a:moveTo>
                    <a:pt x="0" y="1173480"/>
                  </a:moveTo>
                  <a:lnTo>
                    <a:pt x="1207770" y="861060"/>
                  </a:lnTo>
                  <a:lnTo>
                    <a:pt x="3550920" y="0"/>
                  </a:ln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AB59E3-30DC-98F4-0A2B-267F85D149B7}"/>
                </a:ext>
              </a:extLst>
            </p:cNvPr>
            <p:cNvSpPr/>
            <p:nvPr/>
          </p:nvSpPr>
          <p:spPr>
            <a:xfrm>
              <a:off x="3185160" y="3166110"/>
              <a:ext cx="3554730" cy="1234440"/>
            </a:xfrm>
            <a:custGeom>
              <a:avLst/>
              <a:gdLst>
                <a:gd name="connsiteX0" fmla="*/ 0 w 3554730"/>
                <a:gd name="connsiteY0" fmla="*/ 1234440 h 1234440"/>
                <a:gd name="connsiteX1" fmla="*/ 1184910 w 3554730"/>
                <a:gd name="connsiteY1" fmla="*/ 861060 h 1234440"/>
                <a:gd name="connsiteX2" fmla="*/ 3554730 w 3554730"/>
                <a:gd name="connsiteY2" fmla="*/ 0 h 1234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4730" h="1234440">
                  <a:moveTo>
                    <a:pt x="0" y="1234440"/>
                  </a:moveTo>
                  <a:lnTo>
                    <a:pt x="1184910" y="861060"/>
                  </a:lnTo>
                  <a:lnTo>
                    <a:pt x="3554730" y="0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9098EE8-44A7-E4FE-129B-26C4B1F7A172}"/>
                </a:ext>
              </a:extLst>
            </p:cNvPr>
            <p:cNvGrpSpPr/>
            <p:nvPr/>
          </p:nvGrpSpPr>
          <p:grpSpPr>
            <a:xfrm>
              <a:off x="3110446" y="4042700"/>
              <a:ext cx="159327" cy="620739"/>
              <a:chOff x="12018818" y="526473"/>
              <a:chExt cx="159327" cy="727363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53F3D4A-EF2F-ED18-C077-50CA004E97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533A1F1-D51E-62E3-7EAC-02D699D08C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649A9B1-100C-DF34-DA12-12C083ECCA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A57F366-C8EB-A321-E4E2-3366DF6BF1C9}"/>
                </a:ext>
              </a:extLst>
            </p:cNvPr>
            <p:cNvGrpSpPr/>
            <p:nvPr/>
          </p:nvGrpSpPr>
          <p:grpSpPr>
            <a:xfrm>
              <a:off x="2951118" y="3951262"/>
              <a:ext cx="159327" cy="750275"/>
              <a:chOff x="12018818" y="526473"/>
              <a:chExt cx="159327" cy="727363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9AE0E29-A8C8-AB63-093E-3FEBAC1D15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E8A5B6A-366C-63C1-226C-4EE74B5202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B1C4CD93-22CF-D98C-5750-58DCAF9613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BCC0576-43C9-9B72-6305-0FB312BCAB80}"/>
                </a:ext>
              </a:extLst>
            </p:cNvPr>
            <p:cNvGrpSpPr/>
            <p:nvPr/>
          </p:nvGrpSpPr>
          <p:grpSpPr>
            <a:xfrm>
              <a:off x="2786681" y="4236721"/>
              <a:ext cx="159327" cy="373378"/>
              <a:chOff x="12018818" y="526473"/>
              <a:chExt cx="159327" cy="727363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C8DA8A93-1AA1-3CD0-27C7-35E36B012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CF03FF3-913C-D824-6DE4-9845C8907E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4D1978F-BF8D-5173-F326-78F5D9DA45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B7C96E6-0A19-4909-73F9-035A1FBF2C05}"/>
                </a:ext>
              </a:extLst>
            </p:cNvPr>
            <p:cNvGrpSpPr/>
            <p:nvPr/>
          </p:nvGrpSpPr>
          <p:grpSpPr>
            <a:xfrm>
              <a:off x="4295194" y="3610915"/>
              <a:ext cx="159327" cy="771261"/>
              <a:chOff x="12018818" y="526473"/>
              <a:chExt cx="159327" cy="727363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DDBA42E-0E2B-C8E6-6EF1-64BC7823DB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812FEBC-3EF4-3958-CBC8-42BEA6FECE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E9BD399-8691-86A9-00FF-E5C78DCBF9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B426414-D9A7-EAF9-DFFB-C815FB92409D}"/>
                </a:ext>
              </a:extLst>
            </p:cNvPr>
            <p:cNvGrpSpPr/>
            <p:nvPr/>
          </p:nvGrpSpPr>
          <p:grpSpPr>
            <a:xfrm>
              <a:off x="4135866" y="3488471"/>
              <a:ext cx="159327" cy="812375"/>
              <a:chOff x="12018818" y="526473"/>
              <a:chExt cx="159327" cy="72736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60DDB66-0A56-270C-95A7-44F2FE3DCA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C10553F-FAAC-99F0-59C4-AC82CD83BD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C71C622-83C7-5AA6-DD99-2BED83E6FA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167AC93-0FA5-0597-AD36-520F8617106F}"/>
                </a:ext>
              </a:extLst>
            </p:cNvPr>
            <p:cNvGrpSpPr/>
            <p:nvPr/>
          </p:nvGrpSpPr>
          <p:grpSpPr>
            <a:xfrm>
              <a:off x="3971429" y="3797189"/>
              <a:ext cx="159327" cy="646330"/>
              <a:chOff x="12018818" y="526473"/>
              <a:chExt cx="159327" cy="72736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7460855-77BD-E1C8-C1AE-1F4A531723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3659067-C4DC-BF00-CAD4-1B49CD9079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CB27076-4D97-EE2F-14FA-D199B6008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027FFC2-02BE-3599-97F9-A458C29F4B69}"/>
                </a:ext>
              </a:extLst>
            </p:cNvPr>
            <p:cNvGrpSpPr/>
            <p:nvPr/>
          </p:nvGrpSpPr>
          <p:grpSpPr>
            <a:xfrm>
              <a:off x="6640275" y="2754629"/>
              <a:ext cx="159327" cy="807720"/>
              <a:chOff x="12018818" y="526473"/>
              <a:chExt cx="159327" cy="727363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CD4DBAC4-695B-B4EA-54C4-51A85A4066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871EA67-900B-FECE-587B-332A30E289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C68B702-8685-4BD7-7338-C585D4C210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F9ADCFD-8CD7-D315-B6A3-C39E4525237A}"/>
                </a:ext>
              </a:extLst>
            </p:cNvPr>
            <p:cNvGrpSpPr/>
            <p:nvPr/>
          </p:nvGrpSpPr>
          <p:grpSpPr>
            <a:xfrm>
              <a:off x="6480947" y="2727138"/>
              <a:ext cx="159327" cy="646331"/>
              <a:chOff x="12018818" y="526473"/>
              <a:chExt cx="159327" cy="72736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35AE0E7F-EB75-6CD4-8737-2D95B07D11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DBF67CF4-5B0C-3288-C433-5E5C54A3F5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8AEA7626-A7D3-FF97-8171-C8F244A983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8EC2CF5-2ACC-5BBF-90CD-66DB290D4594}"/>
                </a:ext>
              </a:extLst>
            </p:cNvPr>
            <p:cNvGrpSpPr/>
            <p:nvPr/>
          </p:nvGrpSpPr>
          <p:grpSpPr>
            <a:xfrm>
              <a:off x="6316510" y="2804161"/>
              <a:ext cx="159327" cy="910515"/>
              <a:chOff x="12018818" y="526473"/>
              <a:chExt cx="159327" cy="727363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EE9E72D6-7E78-91F2-70E0-9DEEF0BEA6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98481" y="526473"/>
                <a:ext cx="0" cy="727363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5530C05-87FB-C9D5-2837-E5C86665C2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526473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72A348AD-B000-5F00-A29A-1F5A9856D2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18818" y="1253836"/>
                <a:ext cx="159327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6EDC560-F1A1-6E14-58BE-931B78C7378B}"/>
                </a:ext>
              </a:extLst>
            </p:cNvPr>
            <p:cNvSpPr/>
            <p:nvPr/>
          </p:nvSpPr>
          <p:spPr>
            <a:xfrm>
              <a:off x="3137052" y="4338532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788C796-7C68-500E-7007-B6EE8798949D}"/>
                </a:ext>
              </a:extLst>
            </p:cNvPr>
            <p:cNvSpPr/>
            <p:nvPr/>
          </p:nvSpPr>
          <p:spPr>
            <a:xfrm>
              <a:off x="4323412" y="3977638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1FD4B4C-F005-CFAF-D253-194DC94591C0}"/>
                </a:ext>
              </a:extLst>
            </p:cNvPr>
            <p:cNvSpPr/>
            <p:nvPr/>
          </p:nvSpPr>
          <p:spPr>
            <a:xfrm>
              <a:off x="6662686" y="3115720"/>
              <a:ext cx="108000" cy="108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356C628-8B4D-4E09-0ABF-521A252A9DA9}"/>
                </a:ext>
              </a:extLst>
            </p:cNvPr>
            <p:cNvSpPr/>
            <p:nvPr/>
          </p:nvSpPr>
          <p:spPr>
            <a:xfrm>
              <a:off x="6511022" y="3042491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4069FB4-9A39-8668-AA88-21DEBDA3EDEC}"/>
                </a:ext>
              </a:extLst>
            </p:cNvPr>
            <p:cNvSpPr/>
            <p:nvPr/>
          </p:nvSpPr>
          <p:spPr>
            <a:xfrm>
              <a:off x="4160047" y="3843629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698A18F-E081-EA5D-3F4F-60DB7ED22BC1}"/>
                </a:ext>
              </a:extLst>
            </p:cNvPr>
            <p:cNvSpPr/>
            <p:nvPr/>
          </p:nvSpPr>
          <p:spPr>
            <a:xfrm>
              <a:off x="2973923" y="4274177"/>
              <a:ext cx="108000" cy="10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15B4F26-7EBE-7A3C-F6E9-AC04B6A33434}"/>
                </a:ext>
              </a:extLst>
            </p:cNvPr>
            <p:cNvSpPr/>
            <p:nvPr/>
          </p:nvSpPr>
          <p:spPr>
            <a:xfrm>
              <a:off x="2807933" y="4364355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A366C80-5D10-8933-5E3A-EDD8B8654A93}"/>
                </a:ext>
              </a:extLst>
            </p:cNvPr>
            <p:cNvSpPr/>
            <p:nvPr/>
          </p:nvSpPr>
          <p:spPr>
            <a:xfrm>
              <a:off x="4003780" y="4074795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4798DE4-477F-2397-B7A5-F1D38F24786B}"/>
                </a:ext>
              </a:extLst>
            </p:cNvPr>
            <p:cNvSpPr/>
            <p:nvPr/>
          </p:nvSpPr>
          <p:spPr>
            <a:xfrm>
              <a:off x="6347893" y="3236521"/>
              <a:ext cx="108000" cy="108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E4D2A7-3A03-3BA4-79E4-938F426D010C}"/>
                </a:ext>
              </a:extLst>
            </p:cNvPr>
            <p:cNvSpPr/>
            <p:nvPr/>
          </p:nvSpPr>
          <p:spPr>
            <a:xfrm>
              <a:off x="3025140" y="3093720"/>
              <a:ext cx="3543300" cy="1238250"/>
            </a:xfrm>
            <a:custGeom>
              <a:avLst/>
              <a:gdLst>
                <a:gd name="connsiteX0" fmla="*/ 0 w 3543300"/>
                <a:gd name="connsiteY0" fmla="*/ 1238250 h 1238250"/>
                <a:gd name="connsiteX1" fmla="*/ 1196340 w 3543300"/>
                <a:gd name="connsiteY1" fmla="*/ 800100 h 1238250"/>
                <a:gd name="connsiteX2" fmla="*/ 3543300 w 3543300"/>
                <a:gd name="connsiteY2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43300" h="1238250">
                  <a:moveTo>
                    <a:pt x="0" y="1238250"/>
                  </a:moveTo>
                  <a:lnTo>
                    <a:pt x="1196340" y="800100"/>
                  </a:lnTo>
                  <a:lnTo>
                    <a:pt x="354330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1718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These data indicate that vosoritide safety profile and effectiveness under real-world conditions is consistent with outcomes seen in the clinical trials</a:t>
            </a:r>
            <a:r>
              <a:rPr lang="en-GB" baseline="30000" dirty="0"/>
              <a:t>1-3</a:t>
            </a:r>
            <a:endParaRPr lang="en-GB" dirty="0"/>
          </a:p>
          <a:p>
            <a:r>
              <a:rPr lang="en-GB" dirty="0"/>
              <a:t>ACH patients treated in this early-access program demonstrated good adherence and remained on treatment</a:t>
            </a:r>
          </a:p>
          <a:p>
            <a:r>
              <a:rPr lang="en-GB" dirty="0"/>
              <a:t>In order to further establish long-term, real-world safety and effectiveness, data collection for these patients will continue where possible through the EU PASS*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*111-603.</a:t>
            </a:r>
          </a:p>
          <a:p>
            <a:r>
              <a:rPr lang="en-GB" dirty="0"/>
              <a:t>ACH, achondroplasia; PASS, Post-Authorisation Safety Study.</a:t>
            </a:r>
          </a:p>
          <a:p>
            <a:r>
              <a:rPr lang="en-GB" dirty="0"/>
              <a:t>1. </a:t>
            </a:r>
            <a:r>
              <a:rPr lang="en-GB" dirty="0" err="1"/>
              <a:t>Savarirayan</a:t>
            </a:r>
            <a:r>
              <a:rPr lang="en-GB" dirty="0"/>
              <a:t> R, et al. N Engl J Med 2019;381(1):25-35; 2. </a:t>
            </a:r>
            <a:r>
              <a:rPr lang="en-GB" dirty="0" err="1"/>
              <a:t>Savarirayan</a:t>
            </a:r>
            <a:r>
              <a:rPr lang="en-GB" dirty="0"/>
              <a:t> R, et al. Lancet 2020;396(10252):684-92;</a:t>
            </a:r>
            <a:br>
              <a:rPr lang="en-GB" dirty="0"/>
            </a:br>
            <a:r>
              <a:rPr lang="en-GB" dirty="0"/>
              <a:t>3. </a:t>
            </a:r>
            <a:r>
              <a:rPr lang="en-GB" dirty="0" err="1"/>
              <a:t>Savarirayan</a:t>
            </a:r>
            <a:r>
              <a:rPr lang="en-GB" dirty="0"/>
              <a:t> R, et al. Genet Med 2021; 23:2443-7. </a:t>
            </a:r>
          </a:p>
          <a:p>
            <a:r>
              <a:rPr lang="en-GB" dirty="0"/>
              <a:t>Cormier-</a:t>
            </a:r>
            <a:r>
              <a:rPr lang="en-GB" dirty="0" err="1"/>
              <a:t>Daire</a:t>
            </a:r>
            <a:r>
              <a:rPr lang="en-GB" dirty="0"/>
              <a:t> V, et al. ESPE Abstracts (2023) 97 RFC4.5.</a:t>
            </a:r>
          </a:p>
        </p:txBody>
      </p:sp>
    </p:spTree>
    <p:extLst>
      <p:ext uri="{BB962C8B-B14F-4D97-AF65-F5344CB8AC3E}">
        <p14:creationId xmlns:p14="http://schemas.microsoft.com/office/powerpoint/2010/main" val="2507951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6846</TotalTime>
  <Words>1277</Words>
  <Application>Microsoft Office PowerPoint</Application>
  <PresentationFormat>Widescreen</PresentationFormat>
  <Paragraphs>127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Symbol</vt:lpstr>
      <vt:lpstr>1_Office Theme</vt:lpstr>
      <vt:lpstr>Real-World Safety and Effectiveness of Vosoritide▼:  Results from an Early Access Program in France</vt:lpstr>
      <vt:lpstr>Background</vt:lpstr>
      <vt:lpstr>Methods</vt:lpstr>
      <vt:lpstr>Baseline Characteristics and Treatment Exposure</vt:lpstr>
      <vt:lpstr>Safety Findings</vt:lpstr>
      <vt:lpstr>Growth in Children With ACH Treated for 12 Months </vt:lpstr>
      <vt:lpstr>Growth in Children With ACH Treated for 12 Months </vt:lpstr>
      <vt:lpstr>Conclusions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ACH_Pimenta July23</dc:title>
  <dc:creator>Tim Venables</dc:creator>
  <cp:lastModifiedBy>Emily Corns</cp:lastModifiedBy>
  <cp:revision>250</cp:revision>
  <dcterms:created xsi:type="dcterms:W3CDTF">2021-09-21T16:24:04Z</dcterms:created>
  <dcterms:modified xsi:type="dcterms:W3CDTF">2023-10-05T11:12:49Z</dcterms:modified>
</cp:coreProperties>
</file>