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2" r:id="rId7"/>
    <p:sldId id="261" r:id="rId8"/>
    <p:sldId id="264"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4248" userDrawn="1">
          <p15:clr>
            <a:srgbClr val="A4A3A4"/>
          </p15:clr>
        </p15:guide>
        <p15:guide id="3" orient="horz" pos="26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29413A-4934-0280-200B-1D7D329410DA}" name="Praveen Abraham" initials="PA" userId="S::Praveen.Abraham@elmgroupltd.com::ec62dcbb-7d88-417f-a160-6b5909159534" providerId="AD"/>
  <p188:author id="{3CCFB29E-2070-7790-00A7-E11B2D7CE010}" name="Marie Farrow" initials="MF" userId="395651ff28d4452c" providerId="Windows Live"/>
  <p188:author id="{2C6881F9-48E8-FFB9-2D5F-1A973C795183}" name="Martin Lennon" initials="ML" userId="Martin Lenno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im Venables" initials="TV" lastIdx="10" clrIdx="0">
    <p:extLst>
      <p:ext uri="{19B8F6BF-5375-455C-9EA6-DF929625EA0E}">
        <p15:presenceInfo xmlns:p15="http://schemas.microsoft.com/office/powerpoint/2012/main" userId="S::Tim.Venables@elmgroupltd.com::4da54266-e6ed-48f9-86fc-5a09902e13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9DC3E6"/>
    <a:srgbClr val="002060"/>
    <a:srgbClr val="FFFFFF"/>
    <a:srgbClr val="7F8FAF"/>
    <a:srgbClr val="CEE0F2"/>
    <a:srgbClr val="E8EEF1"/>
    <a:srgbClr val="CEDAE2"/>
    <a:srgbClr val="F0F0F0"/>
    <a:srgbClr val="368B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61" d="100"/>
          <a:sy n="61" d="100"/>
        </p:scale>
        <p:origin x="772" y="52"/>
      </p:cViewPr>
      <p:guideLst>
        <p:guide orient="horz" pos="3906"/>
        <p:guide pos="4248"/>
        <p:guide orient="horz" pos="2636"/>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969167369742426E-2"/>
          <c:y val="4.4775338835702075E-2"/>
          <c:w val="0.9210972629437304"/>
          <c:h val="0.83664214843308216"/>
        </c:manualLayout>
      </c:layout>
      <c:barChart>
        <c:barDir val="col"/>
        <c:grouping val="clustered"/>
        <c:varyColors val="0"/>
        <c:ser>
          <c:idx val="0"/>
          <c:order val="0"/>
          <c:tx>
            <c:strRef>
              <c:f>Sheet1!$B$1</c:f>
              <c:strCache>
                <c:ptCount val="1"/>
                <c:pt idx="0">
                  <c:v>Column2</c:v>
                </c:pt>
              </c:strCache>
            </c:strRef>
          </c:tx>
          <c:spPr>
            <a:solidFill>
              <a:schemeClr val="accent1"/>
            </a:solidFill>
            <a:ln>
              <a:noFill/>
            </a:ln>
            <a:effectLst/>
          </c:spPr>
          <c:invertIfNegative val="0"/>
          <c:dPt>
            <c:idx val="4"/>
            <c:invertIfNegative val="0"/>
            <c:bubble3D val="0"/>
            <c:spPr>
              <a:solidFill>
                <a:schemeClr val="accent4"/>
              </a:solidFill>
              <a:ln>
                <a:noFill/>
              </a:ln>
              <a:effectLst/>
            </c:spPr>
            <c:extLst>
              <c:ext xmlns:c16="http://schemas.microsoft.com/office/drawing/2014/chart" uri="{C3380CC4-5D6E-409C-BE32-E72D297353CC}">
                <c16:uniqueId val="{00000001-8097-4B74-A251-0129E0E7CC3D}"/>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2-8097-4B74-A251-0129E0E7CC3D}"/>
              </c:ext>
            </c:extLst>
          </c:dPt>
          <c:dPt>
            <c:idx val="7"/>
            <c:invertIfNegative val="0"/>
            <c:bubble3D val="0"/>
            <c:spPr>
              <a:solidFill>
                <a:schemeClr val="bg1">
                  <a:lumMod val="65000"/>
                </a:schemeClr>
              </a:solidFill>
              <a:ln>
                <a:noFill/>
              </a:ln>
              <a:effectLst/>
            </c:spPr>
            <c:extLst>
              <c:ext xmlns:c16="http://schemas.microsoft.com/office/drawing/2014/chart" uri="{C3380CC4-5D6E-409C-BE32-E72D297353CC}">
                <c16:uniqueId val="{00000003-8097-4B74-A251-0129E0E7CC3D}"/>
              </c:ext>
            </c:extLst>
          </c:dPt>
          <c:dPt>
            <c:idx val="11"/>
            <c:invertIfNegative val="0"/>
            <c:bubble3D val="0"/>
            <c:spPr>
              <a:solidFill>
                <a:schemeClr val="bg1">
                  <a:lumMod val="65000"/>
                </a:schemeClr>
              </a:solidFill>
              <a:ln>
                <a:noFill/>
              </a:ln>
              <a:effectLst/>
            </c:spPr>
            <c:extLst>
              <c:ext xmlns:c16="http://schemas.microsoft.com/office/drawing/2014/chart" uri="{C3380CC4-5D6E-409C-BE32-E72D297353CC}">
                <c16:uniqueId val="{00000004-8097-4B74-A251-0129E0E7CC3D}"/>
              </c:ext>
            </c:extLst>
          </c:dPt>
          <c:dPt>
            <c:idx val="14"/>
            <c:invertIfNegative val="0"/>
            <c:bubble3D val="0"/>
            <c:spPr>
              <a:solidFill>
                <a:schemeClr val="bg1">
                  <a:lumMod val="65000"/>
                </a:schemeClr>
              </a:solidFill>
              <a:ln>
                <a:noFill/>
              </a:ln>
              <a:effectLst/>
            </c:spPr>
            <c:extLst>
              <c:ext xmlns:c16="http://schemas.microsoft.com/office/drawing/2014/chart" uri="{C3380CC4-5D6E-409C-BE32-E72D297353CC}">
                <c16:uniqueId val="{00000005-8097-4B74-A251-0129E0E7CC3D}"/>
              </c:ext>
            </c:extLst>
          </c:dPt>
          <c:cat>
            <c:strRef>
              <c:f>Sheet1!$A$2:$A$16</c:f>
              <c:strCache>
                <c:ptCount val="15"/>
                <c:pt idx="0">
                  <c:v>≤28 WG</c:v>
                </c:pt>
                <c:pt idx="1">
                  <c:v>29–32 WG</c:v>
                </c:pt>
                <c:pt idx="2">
                  <c:v>33–36 WG</c:v>
                </c:pt>
                <c:pt idx="3">
                  <c:v>37+ WG</c:v>
                </c:pt>
                <c:pt idx="4">
                  <c:v>Day 0</c:v>
                </c:pt>
                <c:pt idx="5">
                  <c:v>≤1 month</c:v>
                </c:pt>
                <c:pt idx="6">
                  <c:v>≤2 months</c:v>
                </c:pt>
                <c:pt idx="7">
                  <c:v>≤3 months</c:v>
                </c:pt>
                <c:pt idx="8">
                  <c:v>≤4 months</c:v>
                </c:pt>
                <c:pt idx="9">
                  <c:v>≤5 months</c:v>
                </c:pt>
                <c:pt idx="10">
                  <c:v>≤6 months</c:v>
                </c:pt>
                <c:pt idx="11">
                  <c:v>7–12 months</c:v>
                </c:pt>
                <c:pt idx="12">
                  <c:v>13–24 months</c:v>
                </c:pt>
                <c:pt idx="13">
                  <c:v>25–36 months</c:v>
                </c:pt>
                <c:pt idx="14">
                  <c:v>37–48 months </c:v>
                </c:pt>
              </c:strCache>
            </c:strRef>
          </c:cat>
          <c:val>
            <c:numRef>
              <c:f>Sheet1!$B$2:$B$16</c:f>
              <c:numCache>
                <c:formatCode>General</c:formatCode>
                <c:ptCount val="15"/>
                <c:pt idx="0">
                  <c:v>4</c:v>
                </c:pt>
                <c:pt idx="1">
                  <c:v>12</c:v>
                </c:pt>
                <c:pt idx="2">
                  <c:v>9</c:v>
                </c:pt>
                <c:pt idx="3">
                  <c:v>1</c:v>
                </c:pt>
                <c:pt idx="4">
                  <c:v>5</c:v>
                </c:pt>
                <c:pt idx="5">
                  <c:v>5</c:v>
                </c:pt>
                <c:pt idx="7">
                  <c:v>1</c:v>
                </c:pt>
                <c:pt idx="11">
                  <c:v>1</c:v>
                </c:pt>
                <c:pt idx="14">
                  <c:v>1</c:v>
                </c:pt>
              </c:numCache>
            </c:numRef>
          </c:val>
          <c:extLst>
            <c:ext xmlns:c16="http://schemas.microsoft.com/office/drawing/2014/chart" uri="{C3380CC4-5D6E-409C-BE32-E72D297353CC}">
              <c16:uniqueId val="{00000000-8097-4B74-A251-0129E0E7CC3D}"/>
            </c:ext>
          </c:extLst>
        </c:ser>
        <c:dLbls>
          <c:showLegendKey val="0"/>
          <c:showVal val="0"/>
          <c:showCatName val="0"/>
          <c:showSerName val="0"/>
          <c:showPercent val="0"/>
          <c:showBubbleSize val="0"/>
        </c:dLbls>
        <c:gapWidth val="219"/>
        <c:overlap val="-27"/>
        <c:axId val="1862032608"/>
        <c:axId val="1854815632"/>
      </c:barChart>
      <c:catAx>
        <c:axId val="1862032608"/>
        <c:scaling>
          <c:orientation val="minMax"/>
        </c:scaling>
        <c:delete val="0"/>
        <c:axPos val="b"/>
        <c:numFmt formatCode="General" sourceLinked="1"/>
        <c:majorTickMark val="out"/>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854815632"/>
        <c:crosses val="autoZero"/>
        <c:auto val="1"/>
        <c:lblAlgn val="ctr"/>
        <c:lblOffset val="100"/>
        <c:noMultiLvlLbl val="0"/>
      </c:catAx>
      <c:valAx>
        <c:axId val="1854815632"/>
        <c:scaling>
          <c:orientation val="minMax"/>
          <c:max val="15"/>
        </c:scaling>
        <c:delete val="0"/>
        <c:axPos val="l"/>
        <c:numFmt formatCode="General" sourceLinked="1"/>
        <c:majorTickMark val="out"/>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862032608"/>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969167369742426E-2"/>
          <c:y val="4.4775338835702075E-2"/>
          <c:w val="0.9210972629437304"/>
          <c:h val="0.83664214843308216"/>
        </c:manualLayout>
      </c:layout>
      <c:barChart>
        <c:barDir val="col"/>
        <c:grouping val="clustered"/>
        <c:varyColors val="0"/>
        <c:ser>
          <c:idx val="0"/>
          <c:order val="0"/>
          <c:tx>
            <c:strRef>
              <c:f>Sheet1!$B$1</c:f>
              <c:strCache>
                <c:ptCount val="1"/>
                <c:pt idx="0">
                  <c:v>Column2</c:v>
                </c:pt>
              </c:strCache>
            </c:strRef>
          </c:tx>
          <c:spPr>
            <a:solidFill>
              <a:schemeClr val="accent1"/>
            </a:solidFill>
            <a:ln>
              <a:noFill/>
            </a:ln>
            <a:effectLst/>
          </c:spPr>
          <c:invertIfNegative val="0"/>
          <c:dPt>
            <c:idx val="4"/>
            <c:invertIfNegative val="0"/>
            <c:bubble3D val="0"/>
            <c:spPr>
              <a:solidFill>
                <a:schemeClr val="accent4"/>
              </a:solidFill>
              <a:ln>
                <a:noFill/>
              </a:ln>
              <a:effectLst/>
            </c:spPr>
            <c:extLst>
              <c:ext xmlns:c16="http://schemas.microsoft.com/office/drawing/2014/chart" uri="{C3380CC4-5D6E-409C-BE32-E72D297353CC}">
                <c16:uniqueId val="{00000001-ADA9-4326-AC30-0EF0724C0D1C}"/>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3-ADA9-4326-AC30-0EF0724C0D1C}"/>
              </c:ext>
            </c:extLst>
          </c:dPt>
          <c:dPt>
            <c:idx val="7"/>
            <c:invertIfNegative val="0"/>
            <c:bubble3D val="0"/>
            <c:spPr>
              <a:solidFill>
                <a:schemeClr val="bg1">
                  <a:lumMod val="65000"/>
                </a:schemeClr>
              </a:solidFill>
              <a:ln>
                <a:noFill/>
              </a:ln>
              <a:effectLst/>
            </c:spPr>
            <c:extLst>
              <c:ext xmlns:c16="http://schemas.microsoft.com/office/drawing/2014/chart" uri="{C3380CC4-5D6E-409C-BE32-E72D297353CC}">
                <c16:uniqueId val="{00000005-ADA9-4326-AC30-0EF0724C0D1C}"/>
              </c:ext>
            </c:extLst>
          </c:dPt>
          <c:dPt>
            <c:idx val="11"/>
            <c:invertIfNegative val="0"/>
            <c:bubble3D val="0"/>
            <c:spPr>
              <a:solidFill>
                <a:schemeClr val="bg1">
                  <a:lumMod val="65000"/>
                </a:schemeClr>
              </a:solidFill>
              <a:ln>
                <a:noFill/>
              </a:ln>
              <a:effectLst/>
            </c:spPr>
            <c:extLst>
              <c:ext xmlns:c16="http://schemas.microsoft.com/office/drawing/2014/chart" uri="{C3380CC4-5D6E-409C-BE32-E72D297353CC}">
                <c16:uniqueId val="{00000007-ADA9-4326-AC30-0EF0724C0D1C}"/>
              </c:ext>
            </c:extLst>
          </c:dPt>
          <c:dPt>
            <c:idx val="14"/>
            <c:invertIfNegative val="0"/>
            <c:bubble3D val="0"/>
            <c:spPr>
              <a:solidFill>
                <a:schemeClr val="bg1">
                  <a:lumMod val="65000"/>
                </a:schemeClr>
              </a:solidFill>
              <a:ln>
                <a:noFill/>
              </a:ln>
              <a:effectLst/>
            </c:spPr>
            <c:extLst>
              <c:ext xmlns:c16="http://schemas.microsoft.com/office/drawing/2014/chart" uri="{C3380CC4-5D6E-409C-BE32-E72D297353CC}">
                <c16:uniqueId val="{00000009-ADA9-4326-AC30-0EF0724C0D1C}"/>
              </c:ext>
            </c:extLst>
          </c:dPt>
          <c:cat>
            <c:strRef>
              <c:f>Sheet1!$A$2:$A$16</c:f>
              <c:strCache>
                <c:ptCount val="15"/>
                <c:pt idx="0">
                  <c:v>≤28 WG</c:v>
                </c:pt>
                <c:pt idx="1">
                  <c:v>29–32 WG</c:v>
                </c:pt>
                <c:pt idx="2">
                  <c:v>33–36 WG</c:v>
                </c:pt>
                <c:pt idx="3">
                  <c:v>37+ WG</c:v>
                </c:pt>
                <c:pt idx="4">
                  <c:v>Day 0</c:v>
                </c:pt>
                <c:pt idx="5">
                  <c:v>≤1 month</c:v>
                </c:pt>
                <c:pt idx="6">
                  <c:v>≤2 months</c:v>
                </c:pt>
                <c:pt idx="7">
                  <c:v>≤3 months</c:v>
                </c:pt>
                <c:pt idx="8">
                  <c:v>≤4 months</c:v>
                </c:pt>
                <c:pt idx="9">
                  <c:v>≤5 months</c:v>
                </c:pt>
                <c:pt idx="10">
                  <c:v>≤6 months</c:v>
                </c:pt>
                <c:pt idx="11">
                  <c:v>6–12 months</c:v>
                </c:pt>
                <c:pt idx="12">
                  <c:v>13–24 months</c:v>
                </c:pt>
                <c:pt idx="13">
                  <c:v>25–36 months</c:v>
                </c:pt>
                <c:pt idx="14">
                  <c:v>37–48 months </c:v>
                </c:pt>
              </c:strCache>
            </c:strRef>
          </c:cat>
          <c:val>
            <c:numRef>
              <c:f>Sheet1!$B$2:$B$16</c:f>
              <c:numCache>
                <c:formatCode>General</c:formatCode>
                <c:ptCount val="15"/>
                <c:pt idx="0">
                  <c:v>8</c:v>
                </c:pt>
                <c:pt idx="1">
                  <c:v>14</c:v>
                </c:pt>
                <c:pt idx="2">
                  <c:v>11</c:v>
                </c:pt>
                <c:pt idx="3">
                  <c:v>1</c:v>
                </c:pt>
                <c:pt idx="4">
                  <c:v>2</c:v>
                </c:pt>
                <c:pt idx="5">
                  <c:v>1</c:v>
                </c:pt>
                <c:pt idx="11">
                  <c:v>1</c:v>
                </c:pt>
                <c:pt idx="14">
                  <c:v>1</c:v>
                </c:pt>
              </c:numCache>
            </c:numRef>
          </c:val>
          <c:extLst>
            <c:ext xmlns:c16="http://schemas.microsoft.com/office/drawing/2014/chart" uri="{C3380CC4-5D6E-409C-BE32-E72D297353CC}">
              <c16:uniqueId val="{0000000A-ADA9-4326-AC30-0EF0724C0D1C}"/>
            </c:ext>
          </c:extLst>
        </c:ser>
        <c:dLbls>
          <c:showLegendKey val="0"/>
          <c:showVal val="0"/>
          <c:showCatName val="0"/>
          <c:showSerName val="0"/>
          <c:showPercent val="0"/>
          <c:showBubbleSize val="0"/>
        </c:dLbls>
        <c:gapWidth val="219"/>
        <c:overlap val="-27"/>
        <c:axId val="1862032608"/>
        <c:axId val="1854815632"/>
      </c:barChart>
      <c:catAx>
        <c:axId val="1862032608"/>
        <c:scaling>
          <c:orientation val="minMax"/>
        </c:scaling>
        <c:delete val="0"/>
        <c:axPos val="b"/>
        <c:numFmt formatCode="General" sourceLinked="1"/>
        <c:majorTickMark val="out"/>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854815632"/>
        <c:crosses val="autoZero"/>
        <c:auto val="1"/>
        <c:lblAlgn val="ctr"/>
        <c:lblOffset val="100"/>
        <c:noMultiLvlLbl val="0"/>
      </c:catAx>
      <c:valAx>
        <c:axId val="1854815632"/>
        <c:scaling>
          <c:orientation val="minMax"/>
          <c:max val="15"/>
        </c:scaling>
        <c:delete val="0"/>
        <c:axPos val="l"/>
        <c:numFmt formatCode="General" sourceLinked="1"/>
        <c:majorTickMark val="out"/>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862032608"/>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550930657579751"/>
          <c:y val="7.5259774933462156E-2"/>
          <c:w val="0.65593178813551634"/>
          <c:h val="0.89037986034983607"/>
        </c:manualLayout>
      </c:layout>
      <c:barChart>
        <c:barDir val="bar"/>
        <c:grouping val="clustered"/>
        <c:varyColors val="0"/>
        <c:ser>
          <c:idx val="0"/>
          <c:order val="0"/>
          <c:tx>
            <c:strRef>
              <c:f>Sheet1!$B$1</c:f>
              <c:strCache>
                <c:ptCount val="1"/>
                <c:pt idx="0">
                  <c:v>Total</c:v>
                </c:pt>
              </c:strCache>
            </c:strRef>
          </c:tx>
          <c:spPr>
            <a:solidFill>
              <a:schemeClr val="accent1"/>
            </a:solidFill>
            <a:ln>
              <a:noFill/>
            </a:ln>
            <a:effectLst/>
          </c:spPr>
          <c:invertIfNegative val="0"/>
          <c:dPt>
            <c:idx val="4"/>
            <c:invertIfNegative val="0"/>
            <c:bubble3D val="0"/>
            <c:spPr>
              <a:solidFill>
                <a:schemeClr val="accent4"/>
              </a:solidFill>
              <a:ln>
                <a:noFill/>
              </a:ln>
              <a:effectLst/>
            </c:spPr>
            <c:extLst>
              <c:ext xmlns:c16="http://schemas.microsoft.com/office/drawing/2014/chart" uri="{C3380CC4-5D6E-409C-BE32-E72D297353CC}">
                <c16:uniqueId val="{0000000F-D073-4747-BD26-6F7ECB0F45F4}"/>
              </c:ext>
            </c:extLst>
          </c:dPt>
          <c:dPt>
            <c:idx val="5"/>
            <c:invertIfNegative val="0"/>
            <c:bubble3D val="0"/>
            <c:spPr>
              <a:solidFill>
                <a:schemeClr val="accent3"/>
              </a:solidFill>
              <a:ln>
                <a:noFill/>
              </a:ln>
              <a:effectLst/>
            </c:spPr>
            <c:extLst>
              <c:ext xmlns:c16="http://schemas.microsoft.com/office/drawing/2014/chart" uri="{C3380CC4-5D6E-409C-BE32-E72D297353CC}">
                <c16:uniqueId val="{00000010-D073-4747-BD26-6F7ECB0F45F4}"/>
              </c:ext>
            </c:extLst>
          </c:dPt>
          <c:dPt>
            <c:idx val="6"/>
            <c:invertIfNegative val="0"/>
            <c:bubble3D val="0"/>
            <c:spPr>
              <a:solidFill>
                <a:schemeClr val="bg1">
                  <a:lumMod val="65000"/>
                </a:schemeClr>
              </a:solidFill>
              <a:ln>
                <a:noFill/>
              </a:ln>
              <a:effectLst/>
            </c:spPr>
            <c:extLst>
              <c:ext xmlns:c16="http://schemas.microsoft.com/office/drawing/2014/chart" uri="{C3380CC4-5D6E-409C-BE32-E72D297353CC}">
                <c16:uniqueId val="{00000011-D073-4747-BD26-6F7ECB0F45F4}"/>
              </c:ext>
            </c:extLst>
          </c:dPt>
          <c:dPt>
            <c:idx val="7"/>
            <c:invertIfNegative val="0"/>
            <c:bubble3D val="0"/>
            <c:spPr>
              <a:solidFill>
                <a:schemeClr val="bg1">
                  <a:lumMod val="65000"/>
                </a:schemeClr>
              </a:solidFill>
              <a:ln>
                <a:noFill/>
              </a:ln>
              <a:effectLst/>
            </c:spPr>
            <c:extLst>
              <c:ext xmlns:c16="http://schemas.microsoft.com/office/drawing/2014/chart" uri="{C3380CC4-5D6E-409C-BE32-E72D297353CC}">
                <c16:uniqueId val="{00000012-D073-4747-BD26-6F7ECB0F45F4}"/>
              </c:ext>
            </c:extLst>
          </c:dPt>
          <c:dPt>
            <c:idx val="8"/>
            <c:invertIfNegative val="0"/>
            <c:bubble3D val="0"/>
            <c:spPr>
              <a:solidFill>
                <a:schemeClr val="bg1">
                  <a:lumMod val="65000"/>
                </a:schemeClr>
              </a:solidFill>
              <a:ln>
                <a:noFill/>
              </a:ln>
              <a:effectLst/>
            </c:spPr>
            <c:extLst>
              <c:ext xmlns:c16="http://schemas.microsoft.com/office/drawing/2014/chart" uri="{C3380CC4-5D6E-409C-BE32-E72D297353CC}">
                <c16:uniqueId val="{00000013-D073-4747-BD26-6F7ECB0F45F4}"/>
              </c:ext>
            </c:extLst>
          </c:dPt>
          <c:dPt>
            <c:idx val="9"/>
            <c:invertIfNegative val="0"/>
            <c:bubble3D val="0"/>
            <c:spPr>
              <a:solidFill>
                <a:schemeClr val="bg1">
                  <a:lumMod val="65000"/>
                </a:schemeClr>
              </a:solidFill>
              <a:ln>
                <a:noFill/>
              </a:ln>
              <a:effectLst/>
            </c:spPr>
            <c:extLst>
              <c:ext xmlns:c16="http://schemas.microsoft.com/office/drawing/2014/chart" uri="{C3380CC4-5D6E-409C-BE32-E72D297353CC}">
                <c16:uniqueId val="{00000014-D073-4747-BD26-6F7ECB0F45F4}"/>
              </c:ext>
            </c:extLst>
          </c:dPt>
          <c:dPt>
            <c:idx val="10"/>
            <c:invertIfNegative val="0"/>
            <c:bubble3D val="0"/>
            <c:spPr>
              <a:solidFill>
                <a:schemeClr val="bg1">
                  <a:lumMod val="65000"/>
                </a:schemeClr>
              </a:solidFill>
              <a:ln>
                <a:noFill/>
              </a:ln>
              <a:effectLst/>
            </c:spPr>
            <c:extLst>
              <c:ext xmlns:c16="http://schemas.microsoft.com/office/drawing/2014/chart" uri="{C3380CC4-5D6E-409C-BE32-E72D297353CC}">
                <c16:uniqueId val="{00000015-D073-4747-BD26-6F7ECB0F45F4}"/>
              </c:ext>
            </c:extLst>
          </c:dPt>
          <c:dPt>
            <c:idx val="11"/>
            <c:invertIfNegative val="0"/>
            <c:bubble3D val="0"/>
            <c:spPr>
              <a:solidFill>
                <a:schemeClr val="bg1">
                  <a:lumMod val="65000"/>
                </a:schemeClr>
              </a:solidFill>
              <a:ln>
                <a:noFill/>
              </a:ln>
              <a:effectLst/>
            </c:spPr>
            <c:extLst>
              <c:ext xmlns:c16="http://schemas.microsoft.com/office/drawing/2014/chart" uri="{C3380CC4-5D6E-409C-BE32-E72D297353CC}">
                <c16:uniqueId val="{00000016-D073-4747-BD26-6F7ECB0F45F4}"/>
              </c:ext>
            </c:extLst>
          </c:dPt>
          <c:dPt>
            <c:idx val="12"/>
            <c:invertIfNegative val="0"/>
            <c:bubble3D val="0"/>
            <c:spPr>
              <a:solidFill>
                <a:schemeClr val="bg1">
                  <a:lumMod val="65000"/>
                </a:schemeClr>
              </a:solidFill>
              <a:ln>
                <a:noFill/>
              </a:ln>
              <a:effectLst/>
            </c:spPr>
            <c:extLst>
              <c:ext xmlns:c16="http://schemas.microsoft.com/office/drawing/2014/chart" uri="{C3380CC4-5D6E-409C-BE32-E72D297353CC}">
                <c16:uniqueId val="{00000017-D073-4747-BD26-6F7ECB0F45F4}"/>
              </c:ext>
            </c:extLst>
          </c:dPt>
          <c:dPt>
            <c:idx val="14"/>
            <c:invertIfNegative val="0"/>
            <c:bubble3D val="0"/>
            <c:spPr>
              <a:solidFill>
                <a:schemeClr val="bg1">
                  <a:lumMod val="65000"/>
                </a:schemeClr>
              </a:solidFill>
              <a:ln>
                <a:noFill/>
              </a:ln>
              <a:effectLst/>
            </c:spPr>
            <c:extLst>
              <c:ext xmlns:c16="http://schemas.microsoft.com/office/drawing/2014/chart" uri="{C3380CC4-5D6E-409C-BE32-E72D297353CC}">
                <c16:uniqueId val="{00000018-D073-4747-BD26-6F7ECB0F45F4}"/>
              </c:ext>
            </c:extLst>
          </c:dPt>
          <c:cat>
            <c:strRef>
              <c:f>Sheet1!$A$2:$A$16</c:f>
              <c:strCache>
                <c:ptCount val="15"/>
                <c:pt idx="0">
                  <c:v>≤28 WG</c:v>
                </c:pt>
                <c:pt idx="1">
                  <c:v>29–32 WG</c:v>
                </c:pt>
                <c:pt idx="2">
                  <c:v>33–36 WG</c:v>
                </c:pt>
                <c:pt idx="3">
                  <c:v>37+ WG</c:v>
                </c:pt>
                <c:pt idx="4">
                  <c:v>Day 0</c:v>
                </c:pt>
                <c:pt idx="5">
                  <c:v>≤1 month</c:v>
                </c:pt>
                <c:pt idx="6">
                  <c:v>≤2 months</c:v>
                </c:pt>
                <c:pt idx="7">
                  <c:v>≤3 months</c:v>
                </c:pt>
                <c:pt idx="8">
                  <c:v>≤4 months</c:v>
                </c:pt>
                <c:pt idx="9">
                  <c:v>≤5 months</c:v>
                </c:pt>
                <c:pt idx="10">
                  <c:v>≤6 months</c:v>
                </c:pt>
                <c:pt idx="11">
                  <c:v>6–12 months</c:v>
                </c:pt>
                <c:pt idx="12">
                  <c:v>12–24 months</c:v>
                </c:pt>
                <c:pt idx="13">
                  <c:v>25–36 months</c:v>
                </c:pt>
                <c:pt idx="14">
                  <c:v>37–48 months</c:v>
                </c:pt>
              </c:strCache>
            </c:strRef>
          </c:cat>
          <c:val>
            <c:numRef>
              <c:f>Sheet1!$B$2:$B$16</c:f>
              <c:numCache>
                <c:formatCode>General</c:formatCode>
                <c:ptCount val="15"/>
                <c:pt idx="0">
                  <c:v>3</c:v>
                </c:pt>
                <c:pt idx="1">
                  <c:v>1</c:v>
                </c:pt>
                <c:pt idx="2">
                  <c:v>2</c:v>
                </c:pt>
                <c:pt idx="3">
                  <c:v>0</c:v>
                </c:pt>
                <c:pt idx="4">
                  <c:v>7</c:v>
                </c:pt>
                <c:pt idx="5">
                  <c:v>14</c:v>
                </c:pt>
                <c:pt idx="6">
                  <c:v>1</c:v>
                </c:pt>
                <c:pt idx="7">
                  <c:v>4</c:v>
                </c:pt>
                <c:pt idx="8">
                  <c:v>3</c:v>
                </c:pt>
                <c:pt idx="9">
                  <c:v>1</c:v>
                </c:pt>
                <c:pt idx="10">
                  <c:v>2</c:v>
                </c:pt>
                <c:pt idx="11">
                  <c:v>2</c:v>
                </c:pt>
                <c:pt idx="12">
                  <c:v>4</c:v>
                </c:pt>
                <c:pt idx="13">
                  <c:v>0</c:v>
                </c:pt>
                <c:pt idx="14">
                  <c:v>1</c:v>
                </c:pt>
              </c:numCache>
            </c:numRef>
          </c:val>
          <c:extLst>
            <c:ext xmlns:c16="http://schemas.microsoft.com/office/drawing/2014/chart" uri="{C3380CC4-5D6E-409C-BE32-E72D297353CC}">
              <c16:uniqueId val="{00000000-D073-4747-BD26-6F7ECB0F45F4}"/>
            </c:ext>
          </c:extLst>
        </c:ser>
        <c:dLbls>
          <c:showLegendKey val="0"/>
          <c:showVal val="0"/>
          <c:showCatName val="0"/>
          <c:showSerName val="0"/>
          <c:showPercent val="0"/>
          <c:showBubbleSize val="0"/>
        </c:dLbls>
        <c:gapWidth val="219"/>
        <c:axId val="844915328"/>
        <c:axId val="845118320"/>
      </c:barChart>
      <c:catAx>
        <c:axId val="84491532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845118320"/>
        <c:crosses val="autoZero"/>
        <c:auto val="1"/>
        <c:lblAlgn val="ctr"/>
        <c:lblOffset val="100"/>
        <c:noMultiLvlLbl val="0"/>
      </c:catAx>
      <c:valAx>
        <c:axId val="845118320"/>
        <c:scaling>
          <c:orientation val="minMax"/>
          <c:max val="14"/>
          <c:min val="0"/>
        </c:scaling>
        <c:delete val="0"/>
        <c:axPos val="t"/>
        <c:numFmt formatCode="General" sourceLinked="1"/>
        <c:majorTickMark val="out"/>
        <c:minorTickMark val="none"/>
        <c:tickLblPos val="low"/>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844915328"/>
        <c:crosses val="autoZero"/>
        <c:crossBetween val="between"/>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87490041816216"/>
          <c:y val="3.8231637349733436E-2"/>
          <c:w val="0.81941465779406897"/>
          <c:h val="0.79363340187891496"/>
        </c:manualLayout>
      </c:layout>
      <c:barChart>
        <c:barDir val="col"/>
        <c:grouping val="clustered"/>
        <c:varyColors val="0"/>
        <c:ser>
          <c:idx val="0"/>
          <c:order val="0"/>
          <c:spPr>
            <a:solidFill>
              <a:schemeClr val="accent3"/>
            </a:solidFill>
            <a:ln>
              <a:noFill/>
            </a:ln>
            <a:effectLst/>
          </c:spPr>
          <c:invertIfNegative val="0"/>
          <c:dPt>
            <c:idx val="0"/>
            <c:invertIfNegative val="0"/>
            <c:bubble3D val="0"/>
            <c:spPr>
              <a:solidFill>
                <a:schemeClr val="accent3"/>
              </a:solidFill>
              <a:ln>
                <a:noFill/>
              </a:ln>
              <a:effectLst/>
            </c:spPr>
            <c:extLst>
              <c:ext xmlns:c16="http://schemas.microsoft.com/office/drawing/2014/chart" uri="{C3380CC4-5D6E-409C-BE32-E72D297353CC}">
                <c16:uniqueId val="{00000001-81AF-4FE3-92D5-765770933E35}"/>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81AF-4FE3-92D5-765770933E35}"/>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5-81AF-4FE3-92D5-765770933E35}"/>
              </c:ext>
            </c:extLst>
          </c:dPt>
          <c:dPt>
            <c:idx val="6"/>
            <c:invertIfNegative val="0"/>
            <c:bubble3D val="0"/>
            <c:spPr>
              <a:solidFill>
                <a:schemeClr val="accent3"/>
              </a:solidFill>
              <a:ln>
                <a:noFill/>
              </a:ln>
              <a:effectLst/>
            </c:spPr>
            <c:extLst>
              <c:ext xmlns:c16="http://schemas.microsoft.com/office/drawing/2014/chart" uri="{C3380CC4-5D6E-409C-BE32-E72D297353CC}">
                <c16:uniqueId val="{00000007-81AF-4FE3-92D5-765770933E35}"/>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9-81AF-4FE3-92D5-765770933E35}"/>
              </c:ext>
            </c:extLst>
          </c:dPt>
          <c:dPt>
            <c:idx val="8"/>
            <c:invertIfNegative val="0"/>
            <c:bubble3D val="0"/>
            <c:spPr>
              <a:solidFill>
                <a:schemeClr val="accent3"/>
              </a:solidFill>
              <a:ln>
                <a:noFill/>
              </a:ln>
              <a:effectLst/>
            </c:spPr>
            <c:extLst>
              <c:ext xmlns:c16="http://schemas.microsoft.com/office/drawing/2014/chart" uri="{C3380CC4-5D6E-409C-BE32-E72D297353CC}">
                <c16:uniqueId val="{0000000B-81AF-4FE3-92D5-765770933E35}"/>
              </c:ext>
            </c:extLst>
          </c:dPt>
          <c:dPt>
            <c:idx val="9"/>
            <c:invertIfNegative val="0"/>
            <c:bubble3D val="0"/>
            <c:spPr>
              <a:solidFill>
                <a:schemeClr val="accent3"/>
              </a:solidFill>
              <a:ln>
                <a:noFill/>
              </a:ln>
              <a:effectLst/>
            </c:spPr>
            <c:extLst>
              <c:ext xmlns:c16="http://schemas.microsoft.com/office/drawing/2014/chart" uri="{C3380CC4-5D6E-409C-BE32-E72D297353CC}">
                <c16:uniqueId val="{0000000D-81AF-4FE3-92D5-765770933E35}"/>
              </c:ext>
            </c:extLst>
          </c:dPt>
          <c:dPt>
            <c:idx val="10"/>
            <c:invertIfNegative val="0"/>
            <c:bubble3D val="0"/>
            <c:spPr>
              <a:solidFill>
                <a:schemeClr val="accent3"/>
              </a:solidFill>
              <a:ln>
                <a:noFill/>
              </a:ln>
              <a:effectLst/>
            </c:spPr>
            <c:extLst>
              <c:ext xmlns:c16="http://schemas.microsoft.com/office/drawing/2014/chart" uri="{C3380CC4-5D6E-409C-BE32-E72D297353CC}">
                <c16:uniqueId val="{0000000F-81AF-4FE3-92D5-765770933E35}"/>
              </c:ext>
            </c:extLst>
          </c:dPt>
          <c:dPt>
            <c:idx val="11"/>
            <c:invertIfNegative val="0"/>
            <c:bubble3D val="0"/>
            <c:spPr>
              <a:solidFill>
                <a:schemeClr val="accent3"/>
              </a:solidFill>
              <a:ln>
                <a:noFill/>
              </a:ln>
              <a:effectLst/>
            </c:spPr>
            <c:extLst>
              <c:ext xmlns:c16="http://schemas.microsoft.com/office/drawing/2014/chart" uri="{C3380CC4-5D6E-409C-BE32-E72D297353CC}">
                <c16:uniqueId val="{00000011-81AF-4FE3-92D5-765770933E35}"/>
              </c:ext>
            </c:extLst>
          </c:dPt>
          <c:dPt>
            <c:idx val="12"/>
            <c:invertIfNegative val="0"/>
            <c:bubble3D val="0"/>
            <c:spPr>
              <a:solidFill>
                <a:schemeClr val="accent3"/>
              </a:solidFill>
              <a:ln>
                <a:noFill/>
              </a:ln>
              <a:effectLst/>
            </c:spPr>
            <c:extLst>
              <c:ext xmlns:c16="http://schemas.microsoft.com/office/drawing/2014/chart" uri="{C3380CC4-5D6E-409C-BE32-E72D297353CC}">
                <c16:uniqueId val="{00000013-81AF-4FE3-92D5-765770933E35}"/>
              </c:ext>
            </c:extLst>
          </c:dPt>
          <c:dPt>
            <c:idx val="13"/>
            <c:invertIfNegative val="0"/>
            <c:bubble3D val="0"/>
            <c:spPr>
              <a:solidFill>
                <a:schemeClr val="accent3"/>
              </a:solidFill>
              <a:ln>
                <a:noFill/>
              </a:ln>
              <a:effectLst/>
            </c:spPr>
            <c:extLst>
              <c:ext xmlns:c16="http://schemas.microsoft.com/office/drawing/2014/chart" uri="{C3380CC4-5D6E-409C-BE32-E72D297353CC}">
                <c16:uniqueId val="{00000015-81AF-4FE3-92D5-765770933E35}"/>
              </c:ext>
            </c:extLst>
          </c:dPt>
          <c:dPt>
            <c:idx val="14"/>
            <c:invertIfNegative val="0"/>
            <c:bubble3D val="0"/>
            <c:spPr>
              <a:solidFill>
                <a:schemeClr val="accent3"/>
              </a:solidFill>
              <a:ln>
                <a:noFill/>
              </a:ln>
              <a:effectLst/>
            </c:spPr>
            <c:extLst>
              <c:ext xmlns:c16="http://schemas.microsoft.com/office/drawing/2014/chart" uri="{C3380CC4-5D6E-409C-BE32-E72D297353CC}">
                <c16:uniqueId val="{00000017-81AF-4FE3-92D5-765770933E35}"/>
              </c:ext>
            </c:extLst>
          </c:dPt>
          <c:dPt>
            <c:idx val="15"/>
            <c:invertIfNegative val="0"/>
            <c:bubble3D val="0"/>
            <c:spPr>
              <a:solidFill>
                <a:schemeClr val="accent3"/>
              </a:solidFill>
              <a:ln>
                <a:noFill/>
              </a:ln>
              <a:effectLst/>
            </c:spPr>
            <c:extLst>
              <c:ext xmlns:c16="http://schemas.microsoft.com/office/drawing/2014/chart" uri="{C3380CC4-5D6E-409C-BE32-E72D297353CC}">
                <c16:uniqueId val="{00000019-81AF-4FE3-92D5-765770933E35}"/>
              </c:ext>
            </c:extLst>
          </c:dPt>
          <c:dPt>
            <c:idx val="16"/>
            <c:invertIfNegative val="0"/>
            <c:bubble3D val="0"/>
            <c:spPr>
              <a:solidFill>
                <a:schemeClr val="accent3"/>
              </a:solidFill>
              <a:ln>
                <a:noFill/>
              </a:ln>
              <a:effectLst/>
            </c:spPr>
            <c:extLst>
              <c:ext xmlns:c16="http://schemas.microsoft.com/office/drawing/2014/chart" uri="{C3380CC4-5D6E-409C-BE32-E72D297353CC}">
                <c16:uniqueId val="{0000001B-81AF-4FE3-92D5-765770933E35}"/>
              </c:ext>
            </c:extLst>
          </c:dPt>
          <c:dPt>
            <c:idx val="17"/>
            <c:invertIfNegative val="0"/>
            <c:bubble3D val="0"/>
            <c:spPr>
              <a:solidFill>
                <a:schemeClr val="accent3"/>
              </a:solidFill>
              <a:ln>
                <a:noFill/>
              </a:ln>
              <a:effectLst/>
            </c:spPr>
            <c:extLst>
              <c:ext xmlns:c16="http://schemas.microsoft.com/office/drawing/2014/chart" uri="{C3380CC4-5D6E-409C-BE32-E72D297353CC}">
                <c16:uniqueId val="{0000001D-81AF-4FE3-92D5-765770933E35}"/>
              </c:ext>
            </c:extLst>
          </c:dPt>
          <c:dPt>
            <c:idx val="18"/>
            <c:invertIfNegative val="0"/>
            <c:bubble3D val="0"/>
            <c:spPr>
              <a:solidFill>
                <a:schemeClr val="accent3"/>
              </a:solidFill>
              <a:ln>
                <a:noFill/>
              </a:ln>
              <a:effectLst/>
            </c:spPr>
            <c:extLst>
              <c:ext xmlns:c16="http://schemas.microsoft.com/office/drawing/2014/chart" uri="{C3380CC4-5D6E-409C-BE32-E72D297353CC}">
                <c16:uniqueId val="{0000001F-81AF-4FE3-92D5-765770933E35}"/>
              </c:ext>
            </c:extLst>
          </c:dPt>
          <c:dPt>
            <c:idx val="19"/>
            <c:invertIfNegative val="0"/>
            <c:bubble3D val="0"/>
            <c:spPr>
              <a:solidFill>
                <a:schemeClr val="accent3"/>
              </a:solidFill>
              <a:ln>
                <a:noFill/>
              </a:ln>
              <a:effectLst/>
            </c:spPr>
            <c:extLst>
              <c:ext xmlns:c16="http://schemas.microsoft.com/office/drawing/2014/chart" uri="{C3380CC4-5D6E-409C-BE32-E72D297353CC}">
                <c16:uniqueId val="{00000021-81AF-4FE3-92D5-765770933E35}"/>
              </c:ext>
            </c:extLst>
          </c:dPt>
          <c:dPt>
            <c:idx val="20"/>
            <c:invertIfNegative val="0"/>
            <c:bubble3D val="0"/>
            <c:spPr>
              <a:solidFill>
                <a:schemeClr val="accent3"/>
              </a:solidFill>
              <a:ln>
                <a:noFill/>
              </a:ln>
              <a:effectLst/>
            </c:spPr>
            <c:extLst>
              <c:ext xmlns:c16="http://schemas.microsoft.com/office/drawing/2014/chart" uri="{C3380CC4-5D6E-409C-BE32-E72D297353CC}">
                <c16:uniqueId val="{00000023-81AF-4FE3-92D5-765770933E35}"/>
              </c:ext>
            </c:extLst>
          </c:dPt>
          <c:dPt>
            <c:idx val="21"/>
            <c:invertIfNegative val="0"/>
            <c:bubble3D val="0"/>
            <c:spPr>
              <a:solidFill>
                <a:schemeClr val="accent3"/>
              </a:solidFill>
              <a:ln>
                <a:noFill/>
              </a:ln>
              <a:effectLst/>
            </c:spPr>
            <c:extLst>
              <c:ext xmlns:c16="http://schemas.microsoft.com/office/drawing/2014/chart" uri="{C3380CC4-5D6E-409C-BE32-E72D297353CC}">
                <c16:uniqueId val="{00000025-81AF-4FE3-92D5-765770933E35}"/>
              </c:ext>
            </c:extLst>
          </c:dPt>
          <c:dPt>
            <c:idx val="22"/>
            <c:invertIfNegative val="0"/>
            <c:bubble3D val="0"/>
            <c:spPr>
              <a:solidFill>
                <a:schemeClr val="accent3"/>
              </a:solidFill>
              <a:ln>
                <a:noFill/>
              </a:ln>
              <a:effectLst/>
            </c:spPr>
            <c:extLst>
              <c:ext xmlns:c16="http://schemas.microsoft.com/office/drawing/2014/chart" uri="{C3380CC4-5D6E-409C-BE32-E72D297353CC}">
                <c16:uniqueId val="{00000027-81AF-4FE3-92D5-765770933E35}"/>
              </c:ext>
            </c:extLst>
          </c:dPt>
          <c:dPt>
            <c:idx val="23"/>
            <c:invertIfNegative val="0"/>
            <c:bubble3D val="0"/>
            <c:spPr>
              <a:solidFill>
                <a:schemeClr val="accent3"/>
              </a:solidFill>
              <a:ln>
                <a:noFill/>
              </a:ln>
              <a:effectLst/>
            </c:spPr>
            <c:extLst>
              <c:ext xmlns:c16="http://schemas.microsoft.com/office/drawing/2014/chart" uri="{C3380CC4-5D6E-409C-BE32-E72D297353CC}">
                <c16:uniqueId val="{00000029-81AF-4FE3-92D5-765770933E35}"/>
              </c:ext>
            </c:extLst>
          </c:dPt>
          <c:dPt>
            <c:idx val="24"/>
            <c:invertIfNegative val="0"/>
            <c:bubble3D val="0"/>
            <c:spPr>
              <a:solidFill>
                <a:schemeClr val="accent3"/>
              </a:solidFill>
              <a:ln>
                <a:noFill/>
              </a:ln>
              <a:effectLst/>
            </c:spPr>
            <c:extLst>
              <c:ext xmlns:c16="http://schemas.microsoft.com/office/drawing/2014/chart" uri="{C3380CC4-5D6E-409C-BE32-E72D297353CC}">
                <c16:uniqueId val="{0000002B-81AF-4FE3-92D5-765770933E35}"/>
              </c:ext>
            </c:extLst>
          </c:dPt>
          <c:dPt>
            <c:idx val="25"/>
            <c:invertIfNegative val="0"/>
            <c:bubble3D val="0"/>
            <c:spPr>
              <a:solidFill>
                <a:schemeClr val="accent3"/>
              </a:solidFill>
              <a:ln>
                <a:noFill/>
              </a:ln>
              <a:effectLst/>
            </c:spPr>
            <c:extLst>
              <c:ext xmlns:c16="http://schemas.microsoft.com/office/drawing/2014/chart" uri="{C3380CC4-5D6E-409C-BE32-E72D297353CC}">
                <c16:uniqueId val="{0000002D-81AF-4FE3-92D5-765770933E35}"/>
              </c:ext>
            </c:extLst>
          </c:dPt>
          <c:dPt>
            <c:idx val="26"/>
            <c:invertIfNegative val="0"/>
            <c:bubble3D val="0"/>
            <c:spPr>
              <a:solidFill>
                <a:schemeClr val="accent3"/>
              </a:solidFill>
              <a:ln>
                <a:noFill/>
              </a:ln>
              <a:effectLst/>
            </c:spPr>
            <c:extLst>
              <c:ext xmlns:c16="http://schemas.microsoft.com/office/drawing/2014/chart" uri="{C3380CC4-5D6E-409C-BE32-E72D297353CC}">
                <c16:uniqueId val="{0000002F-81AF-4FE3-92D5-765770933E35}"/>
              </c:ext>
            </c:extLst>
          </c:dPt>
          <c:dPt>
            <c:idx val="27"/>
            <c:invertIfNegative val="0"/>
            <c:bubble3D val="0"/>
            <c:spPr>
              <a:solidFill>
                <a:schemeClr val="accent3"/>
              </a:solidFill>
              <a:ln>
                <a:noFill/>
              </a:ln>
              <a:effectLst/>
            </c:spPr>
            <c:extLst>
              <c:ext xmlns:c16="http://schemas.microsoft.com/office/drawing/2014/chart" uri="{C3380CC4-5D6E-409C-BE32-E72D297353CC}">
                <c16:uniqueId val="{00000031-81AF-4FE3-92D5-765770933E35}"/>
              </c:ext>
            </c:extLst>
          </c:dPt>
          <c:dPt>
            <c:idx val="28"/>
            <c:invertIfNegative val="0"/>
            <c:bubble3D val="0"/>
            <c:spPr>
              <a:solidFill>
                <a:schemeClr val="accent3"/>
              </a:solidFill>
              <a:ln>
                <a:noFill/>
              </a:ln>
              <a:effectLst/>
            </c:spPr>
            <c:extLst>
              <c:ext xmlns:c16="http://schemas.microsoft.com/office/drawing/2014/chart" uri="{C3380CC4-5D6E-409C-BE32-E72D297353CC}">
                <c16:uniqueId val="{00000033-81AF-4FE3-92D5-765770933E35}"/>
              </c:ext>
            </c:extLst>
          </c:dPt>
          <c:dPt>
            <c:idx val="29"/>
            <c:invertIfNegative val="0"/>
            <c:bubble3D val="0"/>
            <c:spPr>
              <a:solidFill>
                <a:schemeClr val="accent3"/>
              </a:solidFill>
              <a:ln>
                <a:noFill/>
              </a:ln>
              <a:effectLst/>
            </c:spPr>
            <c:extLst>
              <c:ext xmlns:c16="http://schemas.microsoft.com/office/drawing/2014/chart" uri="{C3380CC4-5D6E-409C-BE32-E72D297353CC}">
                <c16:uniqueId val="{00000035-81AF-4FE3-92D5-765770933E35}"/>
              </c:ext>
            </c:extLst>
          </c:dPt>
          <c:dPt>
            <c:idx val="30"/>
            <c:invertIfNegative val="0"/>
            <c:bubble3D val="0"/>
            <c:spPr>
              <a:solidFill>
                <a:schemeClr val="accent3"/>
              </a:solidFill>
              <a:ln>
                <a:noFill/>
              </a:ln>
              <a:effectLst/>
            </c:spPr>
            <c:extLst>
              <c:ext xmlns:c16="http://schemas.microsoft.com/office/drawing/2014/chart" uri="{C3380CC4-5D6E-409C-BE32-E72D297353CC}">
                <c16:uniqueId val="{00000037-81AF-4FE3-92D5-765770933E35}"/>
              </c:ext>
            </c:extLst>
          </c:dPt>
          <c:dPt>
            <c:idx val="31"/>
            <c:invertIfNegative val="0"/>
            <c:bubble3D val="0"/>
            <c:spPr>
              <a:solidFill>
                <a:schemeClr val="accent3"/>
              </a:solidFill>
              <a:ln>
                <a:noFill/>
              </a:ln>
              <a:effectLst/>
            </c:spPr>
            <c:extLst>
              <c:ext xmlns:c16="http://schemas.microsoft.com/office/drawing/2014/chart" uri="{C3380CC4-5D6E-409C-BE32-E72D297353CC}">
                <c16:uniqueId val="{00000039-81AF-4FE3-92D5-765770933E35}"/>
              </c:ext>
            </c:extLst>
          </c:dPt>
          <c:dPt>
            <c:idx val="32"/>
            <c:invertIfNegative val="0"/>
            <c:bubble3D val="0"/>
            <c:spPr>
              <a:solidFill>
                <a:schemeClr val="accent3"/>
              </a:solidFill>
              <a:ln>
                <a:noFill/>
              </a:ln>
              <a:effectLst/>
            </c:spPr>
            <c:extLst>
              <c:ext xmlns:c16="http://schemas.microsoft.com/office/drawing/2014/chart" uri="{C3380CC4-5D6E-409C-BE32-E72D297353CC}">
                <c16:uniqueId val="{0000003B-81AF-4FE3-92D5-765770933E35}"/>
              </c:ext>
            </c:extLst>
          </c:dPt>
          <c:dPt>
            <c:idx val="33"/>
            <c:invertIfNegative val="0"/>
            <c:bubble3D val="0"/>
            <c:spPr>
              <a:solidFill>
                <a:schemeClr val="accent3"/>
              </a:solidFill>
              <a:ln>
                <a:noFill/>
              </a:ln>
              <a:effectLst/>
            </c:spPr>
            <c:extLst>
              <c:ext xmlns:c16="http://schemas.microsoft.com/office/drawing/2014/chart" uri="{C3380CC4-5D6E-409C-BE32-E72D297353CC}">
                <c16:uniqueId val="{0000003D-81AF-4FE3-92D5-765770933E35}"/>
              </c:ext>
            </c:extLst>
          </c:dPt>
          <c:dPt>
            <c:idx val="34"/>
            <c:invertIfNegative val="0"/>
            <c:bubble3D val="0"/>
            <c:spPr>
              <a:solidFill>
                <a:schemeClr val="accent3"/>
              </a:solidFill>
              <a:ln>
                <a:noFill/>
              </a:ln>
              <a:effectLst/>
            </c:spPr>
            <c:extLst>
              <c:ext xmlns:c16="http://schemas.microsoft.com/office/drawing/2014/chart" uri="{C3380CC4-5D6E-409C-BE32-E72D297353CC}">
                <c16:uniqueId val="{0000003F-81AF-4FE3-92D5-765770933E35}"/>
              </c:ext>
            </c:extLst>
          </c:dPt>
          <c:dPt>
            <c:idx val="35"/>
            <c:invertIfNegative val="0"/>
            <c:bubble3D val="0"/>
            <c:spPr>
              <a:solidFill>
                <a:schemeClr val="accent3"/>
              </a:solidFill>
              <a:ln>
                <a:noFill/>
              </a:ln>
              <a:effectLst/>
            </c:spPr>
            <c:extLst>
              <c:ext xmlns:c16="http://schemas.microsoft.com/office/drawing/2014/chart" uri="{C3380CC4-5D6E-409C-BE32-E72D297353CC}">
                <c16:uniqueId val="{00000041-81AF-4FE3-92D5-765770933E35}"/>
              </c:ext>
            </c:extLst>
          </c:dPt>
          <c:dPt>
            <c:idx val="36"/>
            <c:invertIfNegative val="0"/>
            <c:bubble3D val="0"/>
            <c:spPr>
              <a:solidFill>
                <a:schemeClr val="accent3"/>
              </a:solidFill>
              <a:ln>
                <a:noFill/>
              </a:ln>
              <a:effectLst/>
            </c:spPr>
            <c:extLst>
              <c:ext xmlns:c16="http://schemas.microsoft.com/office/drawing/2014/chart" uri="{C3380CC4-5D6E-409C-BE32-E72D297353CC}">
                <c16:uniqueId val="{00000043-81AF-4FE3-92D5-765770933E35}"/>
              </c:ext>
            </c:extLst>
          </c:dPt>
          <c:dPt>
            <c:idx val="37"/>
            <c:invertIfNegative val="0"/>
            <c:bubble3D val="0"/>
            <c:spPr>
              <a:solidFill>
                <a:schemeClr val="accent3"/>
              </a:solidFill>
              <a:ln>
                <a:noFill/>
              </a:ln>
              <a:effectLst/>
            </c:spPr>
            <c:extLst>
              <c:ext xmlns:c16="http://schemas.microsoft.com/office/drawing/2014/chart" uri="{C3380CC4-5D6E-409C-BE32-E72D297353CC}">
                <c16:uniqueId val="{00000045-81AF-4FE3-92D5-765770933E35}"/>
              </c:ext>
            </c:extLst>
          </c:dPt>
          <c:dPt>
            <c:idx val="38"/>
            <c:invertIfNegative val="0"/>
            <c:bubble3D val="0"/>
            <c:spPr>
              <a:solidFill>
                <a:schemeClr val="accent3"/>
              </a:solidFill>
              <a:ln>
                <a:noFill/>
              </a:ln>
              <a:effectLst/>
            </c:spPr>
            <c:extLst>
              <c:ext xmlns:c16="http://schemas.microsoft.com/office/drawing/2014/chart" uri="{C3380CC4-5D6E-409C-BE32-E72D297353CC}">
                <c16:uniqueId val="{00000047-81AF-4FE3-92D5-765770933E35}"/>
              </c:ext>
            </c:extLst>
          </c:dPt>
          <c:dPt>
            <c:idx val="39"/>
            <c:invertIfNegative val="0"/>
            <c:bubble3D val="0"/>
            <c:spPr>
              <a:solidFill>
                <a:schemeClr val="accent3"/>
              </a:solidFill>
              <a:ln>
                <a:noFill/>
              </a:ln>
              <a:effectLst/>
            </c:spPr>
            <c:extLst>
              <c:ext xmlns:c16="http://schemas.microsoft.com/office/drawing/2014/chart" uri="{C3380CC4-5D6E-409C-BE32-E72D297353CC}">
                <c16:uniqueId val="{00000049-81AF-4FE3-92D5-765770933E35}"/>
              </c:ext>
            </c:extLst>
          </c:dPt>
          <c:val>
            <c:numRef>
              <c:f>Sheet1!$B$2:$B$40</c:f>
              <c:numCache>
                <c:formatCode>General</c:formatCode>
                <c:ptCount val="39"/>
                <c:pt idx="0">
                  <c:v>0</c:v>
                </c:pt>
                <c:pt idx="1">
                  <c:v>0</c:v>
                </c:pt>
                <c:pt idx="2">
                  <c:v>0</c:v>
                </c:pt>
                <c:pt idx="3">
                  <c:v>0</c:v>
                </c:pt>
                <c:pt idx="4">
                  <c:v>0</c:v>
                </c:pt>
                <c:pt idx="5">
                  <c:v>0</c:v>
                </c:pt>
                <c:pt idx="6">
                  <c:v>0</c:v>
                </c:pt>
                <c:pt idx="7">
                  <c:v>14</c:v>
                </c:pt>
                <c:pt idx="8">
                  <c:v>14</c:v>
                </c:pt>
                <c:pt idx="9">
                  <c:v>14</c:v>
                </c:pt>
                <c:pt idx="10">
                  <c:v>23</c:v>
                </c:pt>
                <c:pt idx="11">
                  <c:v>30</c:v>
                </c:pt>
                <c:pt idx="12">
                  <c:v>30</c:v>
                </c:pt>
                <c:pt idx="13">
                  <c:v>30</c:v>
                </c:pt>
                <c:pt idx="14">
                  <c:v>30</c:v>
                </c:pt>
                <c:pt idx="15">
                  <c:v>31</c:v>
                </c:pt>
                <c:pt idx="16">
                  <c:v>36</c:v>
                </c:pt>
                <c:pt idx="17">
                  <c:v>42</c:v>
                </c:pt>
                <c:pt idx="18">
                  <c:v>49</c:v>
                </c:pt>
                <c:pt idx="19">
                  <c:v>56</c:v>
                </c:pt>
                <c:pt idx="20">
                  <c:v>57</c:v>
                </c:pt>
                <c:pt idx="21">
                  <c:v>64</c:v>
                </c:pt>
                <c:pt idx="22">
                  <c:v>70</c:v>
                </c:pt>
                <c:pt idx="23">
                  <c:v>70</c:v>
                </c:pt>
                <c:pt idx="24">
                  <c:v>71</c:v>
                </c:pt>
                <c:pt idx="25">
                  <c:v>77</c:v>
                </c:pt>
                <c:pt idx="26">
                  <c:v>78</c:v>
                </c:pt>
                <c:pt idx="27">
                  <c:v>112</c:v>
                </c:pt>
                <c:pt idx="28">
                  <c:v>119</c:v>
                </c:pt>
                <c:pt idx="29">
                  <c:v>123</c:v>
                </c:pt>
                <c:pt idx="30">
                  <c:v>124</c:v>
                </c:pt>
                <c:pt idx="31">
                  <c:v>125</c:v>
                </c:pt>
                <c:pt idx="32">
                  <c:v>126</c:v>
                </c:pt>
                <c:pt idx="33">
                  <c:v>176</c:v>
                </c:pt>
                <c:pt idx="34">
                  <c:v>190</c:v>
                </c:pt>
                <c:pt idx="35">
                  <c:v>219</c:v>
                </c:pt>
                <c:pt idx="36">
                  <c:v>243</c:v>
                </c:pt>
                <c:pt idx="37">
                  <c:v>280</c:v>
                </c:pt>
                <c:pt idx="38">
                  <c:v>793</c:v>
                </c:pt>
              </c:numCache>
            </c:numRef>
          </c:val>
          <c:extLst>
            <c:ext xmlns:c16="http://schemas.microsoft.com/office/drawing/2014/chart" uri="{C3380CC4-5D6E-409C-BE32-E72D297353CC}">
              <c16:uniqueId val="{0000004A-81AF-4FE3-92D5-765770933E35}"/>
            </c:ext>
          </c:extLst>
        </c:ser>
        <c:dLbls>
          <c:showLegendKey val="0"/>
          <c:showVal val="0"/>
          <c:showCatName val="0"/>
          <c:showSerName val="0"/>
          <c:showPercent val="0"/>
          <c:showBubbleSize val="0"/>
        </c:dLbls>
        <c:gapWidth val="145"/>
        <c:overlap val="-27"/>
        <c:axId val="1431005679"/>
        <c:axId val="1430992783"/>
      </c:barChart>
      <c:catAx>
        <c:axId val="1431005679"/>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2"/>
                    </a:solidFill>
                    <a:latin typeface="+mn-lt"/>
                    <a:ea typeface="+mn-ea"/>
                    <a:cs typeface="+mn-cs"/>
                  </a:defRPr>
                </a:pPr>
                <a:r>
                  <a:rPr lang="en-GB" dirty="0">
                    <a:solidFill>
                      <a:schemeClr val="tx2"/>
                    </a:solidFill>
                  </a:rPr>
                  <a:t>Individual</a:t>
                </a:r>
                <a:r>
                  <a:rPr lang="en-GB" baseline="0" dirty="0">
                    <a:solidFill>
                      <a:schemeClr val="tx2"/>
                    </a:solidFill>
                  </a:rPr>
                  <a:t> patients</a:t>
                </a:r>
                <a:endParaRPr lang="en-GB" dirty="0">
                  <a:solidFill>
                    <a:schemeClr val="tx2"/>
                  </a:solidFill>
                </a:endParaRP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2"/>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430992783"/>
        <c:crosses val="autoZero"/>
        <c:auto val="1"/>
        <c:lblAlgn val="ctr"/>
        <c:lblOffset val="100"/>
        <c:noMultiLvlLbl val="0"/>
      </c:catAx>
      <c:valAx>
        <c:axId val="1430992783"/>
        <c:scaling>
          <c:orientation val="minMax"/>
          <c:max val="800"/>
        </c:scaling>
        <c:delete val="0"/>
        <c:axPos val="l"/>
        <c:title>
          <c:tx>
            <c:rich>
              <a:bodyPr rot="-540000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en-GB" sz="1400" b="0" i="0" baseline="0" dirty="0">
                    <a:solidFill>
                      <a:schemeClr val="tx2"/>
                    </a:solidFill>
                    <a:effectLst/>
                  </a:rPr>
                  <a:t>Days between diagnosis and referral</a:t>
                </a:r>
                <a:endParaRPr lang="en-GB" sz="1400" dirty="0">
                  <a:solidFill>
                    <a:schemeClr val="tx2"/>
                  </a:solidFill>
                  <a:effectLst/>
                </a:endParaRPr>
              </a:p>
            </c:rich>
          </c:tx>
          <c:layout>
            <c:manualLayout>
              <c:xMode val="edge"/>
              <c:yMode val="edge"/>
              <c:x val="3.924793752906329E-2"/>
              <c:y val="7.6250991214452182E-2"/>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431005679"/>
        <c:crosses val="autoZero"/>
        <c:crossBetween val="between"/>
        <c:majorUnit val="2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240156" y="-271645"/>
            <a:ext cx="1016363" cy="11496676"/>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496675"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Tree>
    <p:extLst>
      <p:ext uri="{BB962C8B-B14F-4D97-AF65-F5344CB8AC3E}">
        <p14:creationId xmlns:p14="http://schemas.microsoft.com/office/powerpoint/2010/main" val="327190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7: Two content and 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9"/>
            <a:ext cx="5315303" cy="40765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076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dirty="0"/>
          </a:p>
        </p:txBody>
      </p:sp>
      <p:sp>
        <p:nvSpPr>
          <p:cNvPr id="9" name="Content Placeholder 7">
            <a:extLst>
              <a:ext uri="{FF2B5EF4-FFF2-40B4-BE49-F238E27FC236}">
                <a16:creationId xmlns:a16="http://schemas.microsoft.com/office/drawing/2014/main" id="{8527B6A1-FF86-4E52-A2CB-F853530A52B7}"/>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700062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810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845706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252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10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569741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37467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10: Two content sub heads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
        <p:nvSpPr>
          <p:cNvPr id="9" name="Content Placeholder 7">
            <a:extLst>
              <a:ext uri="{FF2B5EF4-FFF2-40B4-BE49-F238E27FC236}">
                <a16:creationId xmlns:a16="http://schemas.microsoft.com/office/drawing/2014/main" id="{E61F773C-490F-4518-92C7-8A13F0BD74C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243845623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172294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837278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4631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95037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1686E064-BC66-40F5-BFC0-A711EFDB1A24}"/>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082198037"/>
      </p:ext>
    </p:extLst>
  </p:cSld>
  <p:clrMapOvr>
    <a:masterClrMapping/>
  </p:clrMapOvr>
  <p:extLst>
    <p:ext uri="{DCECCB84-F9BA-43D5-87BE-67443E8EF086}">
      <p15:sldGuideLst xmlns:p15="http://schemas.microsoft.com/office/powerpoint/2012/main">
        <p15:guide id="1" pos="72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821973"/>
            <a:ext cx="5316493" cy="1387082"/>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5" name="Footer Placeholder 4"/>
          <p:cNvSpPr>
            <a:spLocks noGrp="1"/>
          </p:cNvSpPr>
          <p:nvPr>
            <p:ph type="ftr" sz="quarter" idx="11"/>
          </p:nvPr>
        </p:nvSpPr>
        <p:spPr/>
        <p:txBody>
          <a:bodyPr/>
          <a:lstStyle/>
          <a:p>
            <a:endParaRPr lang="en-GB"/>
          </a:p>
        </p:txBody>
      </p:sp>
      <p:sp>
        <p:nvSpPr>
          <p:cNvPr id="6" name="Content Placeholder 2">
            <a:extLst>
              <a:ext uri="{FF2B5EF4-FFF2-40B4-BE49-F238E27FC236}">
                <a16:creationId xmlns:a16="http://schemas.microsoft.com/office/drawing/2014/main" id="{681B4FB4-B67D-40B7-8D61-AB50131823E5}"/>
              </a:ext>
            </a:extLst>
          </p:cNvPr>
          <p:cNvSpPr>
            <a:spLocks noGrp="1"/>
          </p:cNvSpPr>
          <p:nvPr>
            <p:ph idx="13"/>
          </p:nvPr>
        </p:nvSpPr>
        <p:spPr>
          <a:xfrm>
            <a:off x="6110614" y="1821972"/>
            <a:ext cx="5316493" cy="3457749"/>
          </a:xfrm>
        </p:spPr>
        <p:txBody>
          <a:bodyPr>
            <a:normAutofit/>
          </a:bodyPr>
          <a:lstStyle>
            <a:lvl1pPr marL="269875" indent="-269875">
              <a:defRPr sz="1600"/>
            </a:lvl1pPr>
            <a:lvl2pPr marL="627063" indent="-269875">
              <a:defRPr sz="1400"/>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p:txBody>
      </p:sp>
      <p:sp>
        <p:nvSpPr>
          <p:cNvPr id="8" name="Content Placeholder 2">
            <a:extLst>
              <a:ext uri="{FF2B5EF4-FFF2-40B4-BE49-F238E27FC236}">
                <a16:creationId xmlns:a16="http://schemas.microsoft.com/office/drawing/2014/main" id="{A5680B48-64C1-4C7A-BDD3-20741909094C}"/>
              </a:ext>
            </a:extLst>
          </p:cNvPr>
          <p:cNvSpPr>
            <a:spLocks noGrp="1"/>
          </p:cNvSpPr>
          <p:nvPr>
            <p:ph idx="14"/>
          </p:nvPr>
        </p:nvSpPr>
        <p:spPr>
          <a:xfrm>
            <a:off x="696000" y="3648946"/>
            <a:ext cx="5316493" cy="1630775"/>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4" name="TextBox 3">
            <a:extLst>
              <a:ext uri="{FF2B5EF4-FFF2-40B4-BE49-F238E27FC236}">
                <a16:creationId xmlns:a16="http://schemas.microsoft.com/office/drawing/2014/main" id="{E8ADF789-4EE2-4853-8391-3328294626B7}"/>
              </a:ext>
            </a:extLst>
          </p:cNvPr>
          <p:cNvSpPr txBox="1"/>
          <p:nvPr userDrawn="1"/>
        </p:nvSpPr>
        <p:spPr>
          <a:xfrm>
            <a:off x="704497" y="1452641"/>
            <a:ext cx="1289135" cy="369332"/>
          </a:xfrm>
          <a:prstGeom prst="rect">
            <a:avLst/>
          </a:prstGeom>
          <a:noFill/>
        </p:spPr>
        <p:txBody>
          <a:bodyPr wrap="none" rtlCol="0">
            <a:spAutoFit/>
          </a:bodyPr>
          <a:lstStyle/>
          <a:p>
            <a:r>
              <a:rPr lang="en-GB" b="1" dirty="0">
                <a:solidFill>
                  <a:schemeClr val="accent2"/>
                </a:solidFill>
                <a:latin typeface="+mj-lt"/>
              </a:rPr>
              <a:t>Background</a:t>
            </a:r>
          </a:p>
        </p:txBody>
      </p:sp>
      <p:sp>
        <p:nvSpPr>
          <p:cNvPr id="9" name="TextBox 8">
            <a:extLst>
              <a:ext uri="{FF2B5EF4-FFF2-40B4-BE49-F238E27FC236}">
                <a16:creationId xmlns:a16="http://schemas.microsoft.com/office/drawing/2014/main" id="{24C38A1F-A2C9-4AFE-9A41-3328FC2CD48E}"/>
              </a:ext>
            </a:extLst>
          </p:cNvPr>
          <p:cNvSpPr txBox="1"/>
          <p:nvPr userDrawn="1"/>
        </p:nvSpPr>
        <p:spPr>
          <a:xfrm>
            <a:off x="704497" y="3292368"/>
            <a:ext cx="962123" cy="369332"/>
          </a:xfrm>
          <a:prstGeom prst="rect">
            <a:avLst/>
          </a:prstGeom>
          <a:noFill/>
        </p:spPr>
        <p:txBody>
          <a:bodyPr wrap="none" rtlCol="0">
            <a:spAutoFit/>
          </a:bodyPr>
          <a:lstStyle/>
          <a:p>
            <a:r>
              <a:rPr lang="en-GB" b="1" dirty="0">
                <a:solidFill>
                  <a:schemeClr val="accent2"/>
                </a:solidFill>
                <a:latin typeface="+mj-lt"/>
              </a:rPr>
              <a:t>Methods</a:t>
            </a:r>
          </a:p>
        </p:txBody>
      </p:sp>
      <p:sp>
        <p:nvSpPr>
          <p:cNvPr id="10" name="TextBox 9">
            <a:extLst>
              <a:ext uri="{FF2B5EF4-FFF2-40B4-BE49-F238E27FC236}">
                <a16:creationId xmlns:a16="http://schemas.microsoft.com/office/drawing/2014/main" id="{ED9720B6-AE97-4A3D-9CAC-4142DA93FA58}"/>
              </a:ext>
            </a:extLst>
          </p:cNvPr>
          <p:cNvSpPr txBox="1"/>
          <p:nvPr userDrawn="1"/>
        </p:nvSpPr>
        <p:spPr>
          <a:xfrm>
            <a:off x="6129403" y="1444834"/>
            <a:ext cx="869149" cy="369332"/>
          </a:xfrm>
          <a:prstGeom prst="rect">
            <a:avLst/>
          </a:prstGeom>
          <a:noFill/>
        </p:spPr>
        <p:txBody>
          <a:bodyPr wrap="none" rtlCol="0">
            <a:spAutoFit/>
          </a:bodyPr>
          <a:lstStyle/>
          <a:p>
            <a:r>
              <a:rPr lang="en-GB" b="1" dirty="0">
                <a:solidFill>
                  <a:schemeClr val="accent2"/>
                </a:solidFill>
                <a:latin typeface="+mj-lt"/>
              </a:rPr>
              <a:t>Results</a:t>
            </a:r>
          </a:p>
        </p:txBody>
      </p:sp>
      <p:sp>
        <p:nvSpPr>
          <p:cNvPr id="11" name="Content Placeholder 7">
            <a:extLst>
              <a:ext uri="{FF2B5EF4-FFF2-40B4-BE49-F238E27FC236}">
                <a16:creationId xmlns:a16="http://schemas.microsoft.com/office/drawing/2014/main" id="{8D5A0B99-CE00-4F55-A1AE-1FCD7C7FF5CF}"/>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155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874F5665-D5C0-461A-BFF4-A163280A6A4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6619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95711" y="1449388"/>
            <a:ext cx="8100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53800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694800" y="1449388"/>
            <a:ext cx="8100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p>
            <a:endParaRPr lang="en-GB"/>
          </a:p>
        </p:txBody>
      </p:sp>
    </p:spTree>
    <p:extLst>
      <p:ext uri="{BB962C8B-B14F-4D97-AF65-F5344CB8AC3E}">
        <p14:creationId xmlns:p14="http://schemas.microsoft.com/office/powerpoint/2010/main" val="14188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161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77278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240156" y="-4880156"/>
            <a:ext cx="1016363" cy="11496676"/>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chemeClr val="tx2"/>
                </a:solidFill>
              </a:defRPr>
            </a:lvl1pPr>
          </a:lstStyle>
          <a:p>
            <a:endParaRPr lang="en-GB" dirty="0"/>
          </a:p>
        </p:txBody>
      </p:sp>
      <p:sp>
        <p:nvSpPr>
          <p:cNvPr id="6" name="Rectangle 5">
            <a:extLst>
              <a:ext uri="{FF2B5EF4-FFF2-40B4-BE49-F238E27FC236}">
                <a16:creationId xmlns:a16="http://schemas.microsoft.com/office/drawing/2014/main" id="{92125D1A-1993-403F-9F42-9CE20DB5C8B0}"/>
              </a:ext>
            </a:extLst>
          </p:cNvPr>
          <p:cNvSpPr/>
          <p:nvPr userDrawn="1"/>
        </p:nvSpPr>
        <p:spPr>
          <a:xfrm>
            <a:off x="-1" y="243741"/>
            <a:ext cx="10352763" cy="1240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9736162" y="6262255"/>
            <a:ext cx="1759838" cy="451241"/>
          </a:xfrm>
          <a:prstGeom prst="rect">
            <a:avLst/>
          </a:prstGeom>
        </p:spPr>
      </p:pic>
    </p:spTree>
    <p:extLst>
      <p:ext uri="{BB962C8B-B14F-4D97-AF65-F5344CB8AC3E}">
        <p14:creationId xmlns:p14="http://schemas.microsoft.com/office/powerpoint/2010/main" val="3766498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6" r:id="rId10"/>
    <p:sldLayoutId id="2147483670" r:id="rId11"/>
    <p:sldLayoutId id="2147483671" r:id="rId12"/>
    <p:sldLayoutId id="2147483672" r:id="rId13"/>
    <p:sldLayoutId id="2147483677" r:id="rId14"/>
    <p:sldLayoutId id="2147483673" r:id="rId15"/>
    <p:sldLayoutId id="2147483674" r:id="rId16"/>
    <p:sldLayoutId id="2147483675" r:id="rId17"/>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p15:clr>
            <a:srgbClr val="F26B43"/>
          </p15:clr>
        </p15:guide>
        <p15:guide id="2" pos="3840">
          <p15:clr>
            <a:srgbClr val="F26B43"/>
          </p15:clr>
        </p15:guide>
        <p15:guide id="3" pos="438">
          <p15:clr>
            <a:srgbClr val="F26B43"/>
          </p15:clr>
        </p15:guide>
        <p15:guide id="4" pos="7242">
          <p15:clr>
            <a:srgbClr val="F26B43"/>
          </p15:clr>
        </p15:guide>
        <p15:guide id="5" orient="horz" pos="913">
          <p15:clr>
            <a:srgbClr val="F26B43"/>
          </p15:clr>
        </p15:guide>
        <p15:guide id="6" orient="horz" pos="232">
          <p15:clr>
            <a:srgbClr val="F26B43"/>
          </p15:clr>
        </p15:guide>
        <p15:guide id="7" orient="horz" pos="3770">
          <p15:clr>
            <a:srgbClr val="F26B43"/>
          </p15:clr>
        </p15:guide>
        <p15:guide id="8" orient="horz" pos="86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B65E5-9D3D-45A1-A7DF-644CC2872323}"/>
              </a:ext>
            </a:extLst>
          </p:cNvPr>
          <p:cNvSpPr>
            <a:spLocks noGrp="1"/>
          </p:cNvSpPr>
          <p:nvPr>
            <p:ph type="ctrTitle"/>
          </p:nvPr>
        </p:nvSpPr>
        <p:spPr/>
        <p:txBody>
          <a:bodyPr>
            <a:normAutofit/>
          </a:bodyPr>
          <a:lstStyle/>
          <a:p>
            <a:r>
              <a:rPr lang="en-GB" dirty="0"/>
              <a:t>Optimising the Diagnosis and Referral of </a:t>
            </a:r>
            <a:br>
              <a:rPr lang="en-GB" dirty="0"/>
            </a:br>
            <a:r>
              <a:rPr lang="en-GB" dirty="0"/>
              <a:t>Achondroplasia in Europe: European Achondroplasia Forum Best Practice Recommendations</a:t>
            </a:r>
          </a:p>
        </p:txBody>
      </p:sp>
      <p:sp>
        <p:nvSpPr>
          <p:cNvPr id="3" name="Subtitle 2">
            <a:extLst>
              <a:ext uri="{FF2B5EF4-FFF2-40B4-BE49-F238E27FC236}">
                <a16:creationId xmlns:a16="http://schemas.microsoft.com/office/drawing/2014/main" id="{40958E0A-BFCC-409A-BD11-1BD268BB0C17}"/>
              </a:ext>
            </a:extLst>
          </p:cNvPr>
          <p:cNvSpPr>
            <a:spLocks noGrp="1"/>
          </p:cNvSpPr>
          <p:nvPr>
            <p:ph type="subTitle" idx="1"/>
          </p:nvPr>
        </p:nvSpPr>
        <p:spPr/>
        <p:txBody>
          <a:bodyPr/>
          <a:lstStyle/>
          <a:p>
            <a:r>
              <a:rPr lang="en-GB" dirty="0"/>
              <a:t>Adapted from: Cormier‑Daire V, </a:t>
            </a:r>
            <a:r>
              <a:rPr lang="en-GB" dirty="0" err="1"/>
              <a:t>AlSayed</a:t>
            </a:r>
            <a:r>
              <a:rPr lang="en-GB" dirty="0"/>
              <a:t> M, Alves I, </a:t>
            </a:r>
            <a:r>
              <a:rPr lang="en-GB" dirty="0" err="1"/>
              <a:t>Bengoa</a:t>
            </a:r>
            <a:r>
              <a:rPr lang="en-GB" dirty="0"/>
              <a:t> J, Ben‑</a:t>
            </a:r>
            <a:r>
              <a:rPr lang="en-GB" dirty="0" err="1"/>
              <a:t>Omran</a:t>
            </a:r>
            <a:r>
              <a:rPr lang="en-GB" dirty="0"/>
              <a:t> T, </a:t>
            </a:r>
            <a:r>
              <a:rPr lang="en-GB" dirty="0" err="1"/>
              <a:t>Boero</a:t>
            </a:r>
            <a:r>
              <a:rPr lang="en-GB" dirty="0"/>
              <a:t> S, </a:t>
            </a:r>
            <a:br>
              <a:rPr lang="en-GB" dirty="0"/>
            </a:br>
            <a:r>
              <a:rPr lang="en-GB" dirty="0"/>
              <a:t>Fredwall S, </a:t>
            </a:r>
            <a:r>
              <a:rPr lang="en-GB" dirty="0" err="1"/>
              <a:t>Garel</a:t>
            </a:r>
            <a:r>
              <a:rPr lang="en-GB" dirty="0"/>
              <a:t> C, Guillen‑Navarro E, Irving M, Lampe C, Maghnie M, Mortier G, </a:t>
            </a:r>
            <a:br>
              <a:rPr lang="en-GB" dirty="0"/>
            </a:br>
            <a:r>
              <a:rPr lang="en-GB" dirty="0"/>
              <a:t>Sousa SB, Mohnike K</a:t>
            </a:r>
          </a:p>
          <a:p>
            <a:r>
              <a:rPr lang="en-GB" dirty="0" err="1"/>
              <a:t>Orphanet</a:t>
            </a:r>
            <a:r>
              <a:rPr lang="en-GB" dirty="0"/>
              <a:t> J Rare Dis 2022;17:293</a:t>
            </a:r>
            <a:br>
              <a:rPr lang="en-GB" dirty="0"/>
            </a:br>
            <a:r>
              <a:rPr lang="en-GB" dirty="0"/>
              <a:t>doi.org/10.1186/s13023-022-02442-2</a:t>
            </a:r>
          </a:p>
        </p:txBody>
      </p:sp>
      <p:sp>
        <p:nvSpPr>
          <p:cNvPr id="10" name="TextBox 3">
            <a:extLst>
              <a:ext uri="{FF2B5EF4-FFF2-40B4-BE49-F238E27FC236}">
                <a16:creationId xmlns:a16="http://schemas.microsoft.com/office/drawing/2014/main" id="{7072EBB2-C4CC-0082-1AD6-572A950B3492}"/>
              </a:ext>
            </a:extLst>
          </p:cNvPr>
          <p:cNvSpPr txBox="1"/>
          <p:nvPr/>
        </p:nvSpPr>
        <p:spPr>
          <a:xfrm>
            <a:off x="2537367" y="6136964"/>
            <a:ext cx="412765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457200">
              <a:defRPr/>
            </a:pPr>
            <a:r>
              <a:rPr lang="en-GB" sz="1100" b="0" i="0" dirty="0">
                <a:solidFill>
                  <a:srgbClr val="303030"/>
                </a:solidFill>
                <a:effectLst/>
                <a:latin typeface="Arial" panose="020B0604020202020204" pitchFamily="34" charset="0"/>
              </a:rPr>
              <a:t>Achondroplasia.expert is organized and funded by BioMarin. This material has been developed in conjunction with the Achondroplasia.expert Editorial Committee.</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E0105CAE-D5B4-8F51-0441-F85C850DCE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549" y="6315034"/>
            <a:ext cx="1669349" cy="244024"/>
          </a:xfrm>
          <a:prstGeom prst="rect">
            <a:avLst/>
          </a:prstGeom>
        </p:spPr>
      </p:pic>
      <p:sp>
        <p:nvSpPr>
          <p:cNvPr id="12" name="TextBox 5">
            <a:extLst>
              <a:ext uri="{FF2B5EF4-FFF2-40B4-BE49-F238E27FC236}">
                <a16:creationId xmlns:a16="http://schemas.microsoft.com/office/drawing/2014/main" id="{B69A3667-B791-F4EC-7FB3-1CD49FDF33FA}"/>
              </a:ext>
            </a:extLst>
          </p:cNvPr>
          <p:cNvSpPr txBox="1"/>
          <p:nvPr/>
        </p:nvSpPr>
        <p:spPr>
          <a:xfrm>
            <a:off x="5547412" y="6129823"/>
            <a:ext cx="412765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r" defTabSz="457200">
              <a:defRPr/>
            </a:pP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For Healthcare Professionals Only</a:t>
            </a:r>
            <a:b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 2022 BioMarin International Ltd.</a:t>
            </a:r>
            <a:b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ea typeface="+mn-ea"/>
                <a:cs typeface="Arial" panose="020B0604020202020204" pitchFamily="34" charset="0"/>
              </a:rPr>
              <a:t>All Rights Reserved. EU-ACH-00606 09</a:t>
            </a:r>
            <a:r>
              <a:rPr lang="en-US" sz="1100" dirty="0">
                <a:solidFill>
                  <a:schemeClr val="accent2">
                    <a:lumMod val="50000"/>
                  </a:schemeClr>
                </a:solidFill>
              </a:rPr>
              <a:t>/22</a:t>
            </a:r>
            <a:endParaRPr kumimoji="0" lang="en-US" sz="1100" b="0" i="0" u="none" strike="noStrike" kern="1200" cap="none" spc="0" normalizeH="0" baseline="0" noProof="0" dirty="0">
              <a:ln>
                <a:noFill/>
              </a:ln>
              <a:solidFill>
                <a:schemeClr val="accent2">
                  <a:lumMod val="50000"/>
                </a:schemeClr>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139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56931-C717-5715-F905-EB1D005A821F}"/>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F56D050F-283A-F2A9-1FC0-225606BB6345}"/>
              </a:ext>
            </a:extLst>
          </p:cNvPr>
          <p:cNvSpPr>
            <a:spLocks noGrp="1"/>
          </p:cNvSpPr>
          <p:nvPr>
            <p:ph idx="1"/>
          </p:nvPr>
        </p:nvSpPr>
        <p:spPr/>
        <p:txBody>
          <a:bodyPr>
            <a:normAutofit/>
          </a:bodyPr>
          <a:lstStyle/>
          <a:p>
            <a:r>
              <a:rPr lang="en-GB" dirty="0"/>
              <a:t>ACH is the most common form of skeletal dysplasia, with serious comorbidities and complications that may occur from early infancy to adulthood</a:t>
            </a:r>
          </a:p>
          <a:p>
            <a:r>
              <a:rPr lang="en-GB" dirty="0"/>
              <a:t>ACH requires lifelong management from a multidisciplinary team of experts in the condition </a:t>
            </a:r>
          </a:p>
          <a:p>
            <a:r>
              <a:rPr lang="en-GB" dirty="0"/>
              <a:t>The EAF guiding principles of management highlight the importance of accurate diagnosis and timely referral to a centre</a:t>
            </a:r>
          </a:p>
          <a:p>
            <a:pPr lvl="1"/>
            <a:r>
              <a:rPr lang="en-GB" dirty="0"/>
              <a:t>To fully support individuals with achondroplasia and their families</a:t>
            </a:r>
          </a:p>
          <a:p>
            <a:pPr lvl="1"/>
            <a:r>
              <a:rPr lang="en-GB" dirty="0"/>
              <a:t>To appropriately plan management</a:t>
            </a:r>
          </a:p>
          <a:p>
            <a:r>
              <a:rPr lang="en-GB" dirty="0"/>
              <a:t>An exploratory audit of the group’s Steering Committee was undertaken to ascertain the current situation in Europe, and understand potential barriers to timely diagnosis/referral</a:t>
            </a:r>
          </a:p>
        </p:txBody>
      </p:sp>
      <p:sp>
        <p:nvSpPr>
          <p:cNvPr id="4" name="Footer Placeholder 3">
            <a:extLst>
              <a:ext uri="{FF2B5EF4-FFF2-40B4-BE49-F238E27FC236}">
                <a16:creationId xmlns:a16="http://schemas.microsoft.com/office/drawing/2014/main" id="{A690C189-F0FC-FF0E-8B66-E39CF10BDD10}"/>
              </a:ext>
            </a:extLst>
          </p:cNvPr>
          <p:cNvSpPr>
            <a:spLocks noGrp="1"/>
          </p:cNvSpPr>
          <p:nvPr>
            <p:ph type="ftr" sz="quarter" idx="11"/>
          </p:nvPr>
        </p:nvSpPr>
        <p:spPr/>
        <p:txBody>
          <a:bodyPr/>
          <a:lstStyle/>
          <a:p>
            <a:r>
              <a:rPr lang="en-GB" dirty="0"/>
              <a:t>ACH, achondroplasia. </a:t>
            </a:r>
          </a:p>
          <a:p>
            <a:r>
              <a:rPr lang="en-GB" dirty="0"/>
              <a:t>Cormier‑</a:t>
            </a:r>
            <a:r>
              <a:rPr lang="en-GB" dirty="0" err="1"/>
              <a:t>Daire</a:t>
            </a:r>
            <a:r>
              <a:rPr lang="en-GB" dirty="0"/>
              <a:t> V, et al. </a:t>
            </a:r>
            <a:r>
              <a:rPr lang="en-GB" dirty="0" err="1"/>
              <a:t>Orphanet</a:t>
            </a:r>
            <a:r>
              <a:rPr lang="en-GB" dirty="0"/>
              <a:t> J Rare Dis 2022;17:293.</a:t>
            </a:r>
          </a:p>
        </p:txBody>
      </p:sp>
    </p:spTree>
    <p:extLst>
      <p:ext uri="{BB962C8B-B14F-4D97-AF65-F5344CB8AC3E}">
        <p14:creationId xmlns:p14="http://schemas.microsoft.com/office/powerpoint/2010/main" val="248758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C62AB-850A-DB7A-A492-7A4C7CF0873A}"/>
              </a:ext>
            </a:extLst>
          </p:cNvPr>
          <p:cNvSpPr>
            <a:spLocks noGrp="1"/>
          </p:cNvSpPr>
          <p:nvPr>
            <p:ph type="title"/>
          </p:nvPr>
        </p:nvSpPr>
        <p:spPr/>
        <p:txBody>
          <a:bodyPr>
            <a:normAutofit fontScale="90000"/>
          </a:bodyPr>
          <a:lstStyle/>
          <a:p>
            <a:r>
              <a:rPr lang="en-GB" dirty="0"/>
              <a:t>European Achondroplasia Forum </a:t>
            </a:r>
            <a:br>
              <a:rPr lang="en-GB" dirty="0"/>
            </a:br>
            <a:r>
              <a:rPr lang="en-GB" dirty="0"/>
              <a:t>Principles for the Management of ACH</a:t>
            </a:r>
          </a:p>
        </p:txBody>
      </p:sp>
      <p:sp>
        <p:nvSpPr>
          <p:cNvPr id="4" name="Footer Placeholder 3">
            <a:extLst>
              <a:ext uri="{FF2B5EF4-FFF2-40B4-BE49-F238E27FC236}">
                <a16:creationId xmlns:a16="http://schemas.microsoft.com/office/drawing/2014/main" id="{79B2909C-3A22-E481-146C-E9825810A1A0}"/>
              </a:ext>
            </a:extLst>
          </p:cNvPr>
          <p:cNvSpPr>
            <a:spLocks noGrp="1"/>
          </p:cNvSpPr>
          <p:nvPr>
            <p:ph type="ftr" sz="quarter" idx="11"/>
          </p:nvPr>
        </p:nvSpPr>
        <p:spPr/>
        <p:txBody>
          <a:bodyPr/>
          <a:lstStyle/>
          <a:p>
            <a:r>
              <a:rPr lang="en-GB" dirty="0"/>
              <a:t>ACH, achondroplasia; MDT, multidisciplinary team. </a:t>
            </a:r>
          </a:p>
          <a:p>
            <a:r>
              <a:rPr lang="en-GB" dirty="0"/>
              <a:t>Cormier‑</a:t>
            </a:r>
            <a:r>
              <a:rPr lang="en-GB" dirty="0" err="1"/>
              <a:t>Daire</a:t>
            </a:r>
            <a:r>
              <a:rPr lang="en-GB" dirty="0"/>
              <a:t> V, et al. </a:t>
            </a:r>
            <a:r>
              <a:rPr lang="en-GB" dirty="0" err="1"/>
              <a:t>Orphanet</a:t>
            </a:r>
            <a:r>
              <a:rPr lang="en-GB" dirty="0"/>
              <a:t> J Rare Dis 2022;17:293.</a:t>
            </a:r>
          </a:p>
        </p:txBody>
      </p:sp>
      <p:grpSp>
        <p:nvGrpSpPr>
          <p:cNvPr id="8" name="Group 7">
            <a:extLst>
              <a:ext uri="{FF2B5EF4-FFF2-40B4-BE49-F238E27FC236}">
                <a16:creationId xmlns:a16="http://schemas.microsoft.com/office/drawing/2014/main" id="{81978079-BF93-2B9C-A0A5-ED6C41DE8104}"/>
              </a:ext>
            </a:extLst>
          </p:cNvPr>
          <p:cNvGrpSpPr/>
          <p:nvPr/>
        </p:nvGrpSpPr>
        <p:grpSpPr>
          <a:xfrm>
            <a:off x="695325" y="1453994"/>
            <a:ext cx="10800000" cy="697653"/>
            <a:chOff x="695325" y="2296160"/>
            <a:chExt cx="10800000" cy="697653"/>
          </a:xfrm>
        </p:grpSpPr>
        <p:sp>
          <p:nvSpPr>
            <p:cNvPr id="6" name="Rectangle: Rounded Corners 5">
              <a:extLst>
                <a:ext uri="{FF2B5EF4-FFF2-40B4-BE49-F238E27FC236}">
                  <a16:creationId xmlns:a16="http://schemas.microsoft.com/office/drawing/2014/main" id="{4113646B-F4CD-D25D-A69C-0C2EF94FCB89}"/>
                </a:ext>
              </a:extLst>
            </p:cNvPr>
            <p:cNvSpPr/>
            <p:nvPr/>
          </p:nvSpPr>
          <p:spPr>
            <a:xfrm>
              <a:off x="695325" y="2296160"/>
              <a:ext cx="10800000" cy="69765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4988"/>
              <a:r>
                <a:rPr lang="en-GB" dirty="0"/>
                <a:t>ACH is a lifelong condition requiring lifelong management by an experienced MDT, led by clinicians experienced in management; close monitoring during the first 2 years of life is critical</a:t>
              </a:r>
            </a:p>
          </p:txBody>
        </p:sp>
        <p:sp>
          <p:nvSpPr>
            <p:cNvPr id="7" name="Oval 6">
              <a:extLst>
                <a:ext uri="{FF2B5EF4-FFF2-40B4-BE49-F238E27FC236}">
                  <a16:creationId xmlns:a16="http://schemas.microsoft.com/office/drawing/2014/main" id="{9B676BAD-D5F1-1A61-6195-906D32E4801D}"/>
                </a:ext>
              </a:extLst>
            </p:cNvPr>
            <p:cNvSpPr/>
            <p:nvPr/>
          </p:nvSpPr>
          <p:spPr>
            <a:xfrm>
              <a:off x="778934" y="2356986"/>
              <a:ext cx="576000" cy="576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2"/>
                  </a:solidFill>
                </a:rPr>
                <a:t>1</a:t>
              </a:r>
            </a:p>
          </p:txBody>
        </p:sp>
      </p:grpSp>
      <p:grpSp>
        <p:nvGrpSpPr>
          <p:cNvPr id="9" name="Group 8">
            <a:extLst>
              <a:ext uri="{FF2B5EF4-FFF2-40B4-BE49-F238E27FC236}">
                <a16:creationId xmlns:a16="http://schemas.microsoft.com/office/drawing/2014/main" id="{CD5D1C50-C5DF-538E-AE22-4F0D0D723FDA}"/>
              </a:ext>
            </a:extLst>
          </p:cNvPr>
          <p:cNvGrpSpPr/>
          <p:nvPr/>
        </p:nvGrpSpPr>
        <p:grpSpPr>
          <a:xfrm>
            <a:off x="695325" y="2220640"/>
            <a:ext cx="10800000" cy="697653"/>
            <a:chOff x="695325" y="2296160"/>
            <a:chExt cx="10800000" cy="697653"/>
          </a:xfrm>
        </p:grpSpPr>
        <p:sp>
          <p:nvSpPr>
            <p:cNvPr id="10" name="Rectangle: Rounded Corners 9">
              <a:extLst>
                <a:ext uri="{FF2B5EF4-FFF2-40B4-BE49-F238E27FC236}">
                  <a16:creationId xmlns:a16="http://schemas.microsoft.com/office/drawing/2014/main" id="{9989C15F-F825-01D7-983F-5CADA05600EE}"/>
                </a:ext>
              </a:extLst>
            </p:cNvPr>
            <p:cNvSpPr/>
            <p:nvPr/>
          </p:nvSpPr>
          <p:spPr>
            <a:xfrm>
              <a:off x="695325" y="2296160"/>
              <a:ext cx="10800000" cy="697653"/>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4988"/>
              <a:r>
                <a:rPr lang="en-GB" dirty="0"/>
                <a:t>When diagnosis is made or suspected, either </a:t>
              </a:r>
              <a:r>
                <a:rPr lang="en-GB" i="1" dirty="0"/>
                <a:t>in utero </a:t>
              </a:r>
              <a:r>
                <a:rPr lang="en-GB" dirty="0"/>
                <a:t>or after birth, the family should be referred as soon as possible to a physician experienced in ACH to discuss prognosis and management</a:t>
              </a:r>
            </a:p>
          </p:txBody>
        </p:sp>
        <p:sp>
          <p:nvSpPr>
            <p:cNvPr id="11" name="Oval 10">
              <a:extLst>
                <a:ext uri="{FF2B5EF4-FFF2-40B4-BE49-F238E27FC236}">
                  <a16:creationId xmlns:a16="http://schemas.microsoft.com/office/drawing/2014/main" id="{6EE26633-4B0E-E3E6-F6E6-086270B8AB88}"/>
                </a:ext>
              </a:extLst>
            </p:cNvPr>
            <p:cNvSpPr/>
            <p:nvPr/>
          </p:nvSpPr>
          <p:spPr>
            <a:xfrm>
              <a:off x="778934" y="2356986"/>
              <a:ext cx="576000" cy="576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2"/>
                  </a:solidFill>
                </a:rPr>
                <a:t>2</a:t>
              </a:r>
            </a:p>
          </p:txBody>
        </p:sp>
      </p:grpSp>
      <p:grpSp>
        <p:nvGrpSpPr>
          <p:cNvPr id="12" name="Group 11">
            <a:extLst>
              <a:ext uri="{FF2B5EF4-FFF2-40B4-BE49-F238E27FC236}">
                <a16:creationId xmlns:a16="http://schemas.microsoft.com/office/drawing/2014/main" id="{3659C824-7672-AE12-25E8-56A2D605EAEF}"/>
              </a:ext>
            </a:extLst>
          </p:cNvPr>
          <p:cNvGrpSpPr/>
          <p:nvPr/>
        </p:nvGrpSpPr>
        <p:grpSpPr>
          <a:xfrm>
            <a:off x="695325" y="2987286"/>
            <a:ext cx="10800000" cy="697653"/>
            <a:chOff x="695325" y="2296160"/>
            <a:chExt cx="10800000" cy="697653"/>
          </a:xfrm>
        </p:grpSpPr>
        <p:sp>
          <p:nvSpPr>
            <p:cNvPr id="13" name="Rectangle: Rounded Corners 12">
              <a:extLst>
                <a:ext uri="{FF2B5EF4-FFF2-40B4-BE49-F238E27FC236}">
                  <a16:creationId xmlns:a16="http://schemas.microsoft.com/office/drawing/2014/main" id="{0886705E-6C24-D743-FD84-11C4474265A4}"/>
                </a:ext>
              </a:extLst>
            </p:cNvPr>
            <p:cNvSpPr/>
            <p:nvPr/>
          </p:nvSpPr>
          <p:spPr>
            <a:xfrm>
              <a:off x="695325" y="2296160"/>
              <a:ext cx="10800000" cy="697653"/>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4988"/>
              <a:r>
                <a:rPr lang="en-GB" dirty="0"/>
                <a:t>Decisions around management should be made in the MDT setting jointly with the </a:t>
              </a:r>
              <a:br>
                <a:rPr lang="en-GB" dirty="0"/>
              </a:br>
              <a:r>
                <a:rPr lang="en-GB" dirty="0"/>
                <a:t>person with ACH and/or their family</a:t>
              </a:r>
            </a:p>
          </p:txBody>
        </p:sp>
        <p:sp>
          <p:nvSpPr>
            <p:cNvPr id="14" name="Oval 13">
              <a:extLst>
                <a:ext uri="{FF2B5EF4-FFF2-40B4-BE49-F238E27FC236}">
                  <a16:creationId xmlns:a16="http://schemas.microsoft.com/office/drawing/2014/main" id="{7F6BA74E-89B6-1453-F2E1-3AC252694136}"/>
                </a:ext>
              </a:extLst>
            </p:cNvPr>
            <p:cNvSpPr/>
            <p:nvPr/>
          </p:nvSpPr>
          <p:spPr>
            <a:xfrm>
              <a:off x="778934" y="2356986"/>
              <a:ext cx="576000" cy="576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2"/>
                  </a:solidFill>
                </a:rPr>
                <a:t>3</a:t>
              </a:r>
            </a:p>
          </p:txBody>
        </p:sp>
      </p:grpSp>
      <p:grpSp>
        <p:nvGrpSpPr>
          <p:cNvPr id="15" name="Group 14">
            <a:extLst>
              <a:ext uri="{FF2B5EF4-FFF2-40B4-BE49-F238E27FC236}">
                <a16:creationId xmlns:a16="http://schemas.microsoft.com/office/drawing/2014/main" id="{784B86E3-B0DE-DF83-5404-1BE0280D0459}"/>
              </a:ext>
            </a:extLst>
          </p:cNvPr>
          <p:cNvGrpSpPr/>
          <p:nvPr/>
        </p:nvGrpSpPr>
        <p:grpSpPr>
          <a:xfrm>
            <a:off x="695325" y="3753932"/>
            <a:ext cx="10800000" cy="697653"/>
            <a:chOff x="695325" y="2296160"/>
            <a:chExt cx="10800000" cy="697653"/>
          </a:xfrm>
        </p:grpSpPr>
        <p:sp>
          <p:nvSpPr>
            <p:cNvPr id="16" name="Rectangle: Rounded Corners 15">
              <a:extLst>
                <a:ext uri="{FF2B5EF4-FFF2-40B4-BE49-F238E27FC236}">
                  <a16:creationId xmlns:a16="http://schemas.microsoft.com/office/drawing/2014/main" id="{1EA1DFEF-0463-1D56-0971-3B5C12A61181}"/>
                </a:ext>
              </a:extLst>
            </p:cNvPr>
            <p:cNvSpPr/>
            <p:nvPr/>
          </p:nvSpPr>
          <p:spPr>
            <a:xfrm>
              <a:off x="695325" y="2296160"/>
              <a:ext cx="10800000" cy="697653"/>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4988"/>
              <a:r>
                <a:rPr lang="en-GB" dirty="0"/>
                <a:t>Primary goals are to enable anticipation, identification and treatment of problems, encourage a healthy lifestyle, positive self-esteem and mental health, autonomy and independence</a:t>
              </a:r>
            </a:p>
          </p:txBody>
        </p:sp>
        <p:sp>
          <p:nvSpPr>
            <p:cNvPr id="17" name="Oval 16">
              <a:extLst>
                <a:ext uri="{FF2B5EF4-FFF2-40B4-BE49-F238E27FC236}">
                  <a16:creationId xmlns:a16="http://schemas.microsoft.com/office/drawing/2014/main" id="{72B401C2-ECF6-7056-05A8-756E723084AF}"/>
                </a:ext>
              </a:extLst>
            </p:cNvPr>
            <p:cNvSpPr/>
            <p:nvPr/>
          </p:nvSpPr>
          <p:spPr>
            <a:xfrm>
              <a:off x="778934" y="2356986"/>
              <a:ext cx="576000" cy="576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2"/>
                  </a:solidFill>
                </a:rPr>
                <a:t>4</a:t>
              </a:r>
            </a:p>
          </p:txBody>
        </p:sp>
      </p:grpSp>
      <p:grpSp>
        <p:nvGrpSpPr>
          <p:cNvPr id="18" name="Group 17">
            <a:extLst>
              <a:ext uri="{FF2B5EF4-FFF2-40B4-BE49-F238E27FC236}">
                <a16:creationId xmlns:a16="http://schemas.microsoft.com/office/drawing/2014/main" id="{6FBF8C9B-2BA9-B9EF-C625-0E90F44E303B}"/>
              </a:ext>
            </a:extLst>
          </p:cNvPr>
          <p:cNvGrpSpPr/>
          <p:nvPr/>
        </p:nvGrpSpPr>
        <p:grpSpPr>
          <a:xfrm>
            <a:off x="695325" y="4520578"/>
            <a:ext cx="10800000" cy="697653"/>
            <a:chOff x="695325" y="2296160"/>
            <a:chExt cx="10800000" cy="697653"/>
          </a:xfrm>
        </p:grpSpPr>
        <p:sp>
          <p:nvSpPr>
            <p:cNvPr id="19" name="Rectangle: Rounded Corners 18">
              <a:extLst>
                <a:ext uri="{FF2B5EF4-FFF2-40B4-BE49-F238E27FC236}">
                  <a16:creationId xmlns:a16="http://schemas.microsoft.com/office/drawing/2014/main" id="{9676DF76-4122-315A-ED08-6157D2D2F575}"/>
                </a:ext>
              </a:extLst>
            </p:cNvPr>
            <p:cNvSpPr/>
            <p:nvPr/>
          </p:nvSpPr>
          <p:spPr>
            <a:xfrm>
              <a:off x="695325" y="2296160"/>
              <a:ext cx="10800000" cy="697653"/>
            </a:xfrm>
            <a:prstGeom prst="roundRect">
              <a:avLst>
                <a:gd name="adj" fmla="val 50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4988"/>
              <a:r>
                <a:rPr lang="en-GB" dirty="0"/>
                <a:t>Patients should have access to a variety of adaptive measures, support to ensure proper usage and access to approved treatment options as they become available</a:t>
              </a:r>
            </a:p>
          </p:txBody>
        </p:sp>
        <p:sp>
          <p:nvSpPr>
            <p:cNvPr id="20" name="Oval 19">
              <a:extLst>
                <a:ext uri="{FF2B5EF4-FFF2-40B4-BE49-F238E27FC236}">
                  <a16:creationId xmlns:a16="http://schemas.microsoft.com/office/drawing/2014/main" id="{30E3119E-C889-5FC2-9D6A-857E04CADA76}"/>
                </a:ext>
              </a:extLst>
            </p:cNvPr>
            <p:cNvSpPr/>
            <p:nvPr/>
          </p:nvSpPr>
          <p:spPr>
            <a:xfrm>
              <a:off x="778934" y="2356986"/>
              <a:ext cx="576000" cy="576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2"/>
                  </a:solidFill>
                </a:rPr>
                <a:t>5</a:t>
              </a:r>
            </a:p>
          </p:txBody>
        </p:sp>
      </p:grpSp>
      <p:grpSp>
        <p:nvGrpSpPr>
          <p:cNvPr id="21" name="Group 20">
            <a:extLst>
              <a:ext uri="{FF2B5EF4-FFF2-40B4-BE49-F238E27FC236}">
                <a16:creationId xmlns:a16="http://schemas.microsoft.com/office/drawing/2014/main" id="{8E51E590-FFAC-99F6-EFE6-2C08429B427D}"/>
              </a:ext>
            </a:extLst>
          </p:cNvPr>
          <p:cNvGrpSpPr/>
          <p:nvPr/>
        </p:nvGrpSpPr>
        <p:grpSpPr>
          <a:xfrm>
            <a:off x="695325" y="5287222"/>
            <a:ext cx="10800000" cy="697653"/>
            <a:chOff x="695325" y="2296160"/>
            <a:chExt cx="10800000" cy="697653"/>
          </a:xfrm>
        </p:grpSpPr>
        <p:sp>
          <p:nvSpPr>
            <p:cNvPr id="22" name="Rectangle: Rounded Corners 21">
              <a:extLst>
                <a:ext uri="{FF2B5EF4-FFF2-40B4-BE49-F238E27FC236}">
                  <a16:creationId xmlns:a16="http://schemas.microsoft.com/office/drawing/2014/main" id="{B00B29ED-4E30-B84A-752B-609A8C8420DC}"/>
                </a:ext>
              </a:extLst>
            </p:cNvPr>
            <p:cNvSpPr/>
            <p:nvPr/>
          </p:nvSpPr>
          <p:spPr>
            <a:xfrm>
              <a:off x="695325" y="2296160"/>
              <a:ext cx="10800000" cy="69765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4988"/>
              <a:r>
                <a:rPr lang="en-GB" dirty="0"/>
                <a:t>Regular monitoring in adolescence and adulthood should continue under an MDT with expertise; include genetic counselling, transition to adulthood, psychosexual well-being and pregnancy</a:t>
              </a:r>
            </a:p>
          </p:txBody>
        </p:sp>
        <p:sp>
          <p:nvSpPr>
            <p:cNvPr id="23" name="Oval 22">
              <a:extLst>
                <a:ext uri="{FF2B5EF4-FFF2-40B4-BE49-F238E27FC236}">
                  <a16:creationId xmlns:a16="http://schemas.microsoft.com/office/drawing/2014/main" id="{9D32A84D-5EC1-C6AD-B494-2194903314FA}"/>
                </a:ext>
              </a:extLst>
            </p:cNvPr>
            <p:cNvSpPr/>
            <p:nvPr/>
          </p:nvSpPr>
          <p:spPr>
            <a:xfrm>
              <a:off x="778934" y="2356986"/>
              <a:ext cx="576000" cy="576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2"/>
                  </a:solidFill>
                </a:rPr>
                <a:t>6</a:t>
              </a:r>
            </a:p>
          </p:txBody>
        </p:sp>
      </p:grpSp>
    </p:spTree>
    <p:extLst>
      <p:ext uri="{BB962C8B-B14F-4D97-AF65-F5344CB8AC3E}">
        <p14:creationId xmlns:p14="http://schemas.microsoft.com/office/powerpoint/2010/main" val="8411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A19BFB9-410F-75BC-6B2E-9E4BEB442F50}"/>
              </a:ext>
            </a:extLst>
          </p:cNvPr>
          <p:cNvSpPr>
            <a:spLocks noGrp="1"/>
          </p:cNvSpPr>
          <p:nvPr>
            <p:ph type="title"/>
          </p:nvPr>
        </p:nvSpPr>
        <p:spPr/>
        <p:txBody>
          <a:bodyPr/>
          <a:lstStyle/>
          <a:p>
            <a:r>
              <a:rPr lang="en-GB" dirty="0"/>
              <a:t>Study Design</a:t>
            </a:r>
          </a:p>
        </p:txBody>
      </p:sp>
      <p:sp>
        <p:nvSpPr>
          <p:cNvPr id="6" name="Content Placeholder 5">
            <a:extLst>
              <a:ext uri="{FF2B5EF4-FFF2-40B4-BE49-F238E27FC236}">
                <a16:creationId xmlns:a16="http://schemas.microsoft.com/office/drawing/2014/main" id="{E6CFAE94-FD3A-989F-1A65-BB49DD7F6D65}"/>
              </a:ext>
            </a:extLst>
          </p:cNvPr>
          <p:cNvSpPr>
            <a:spLocks noGrp="1"/>
          </p:cNvSpPr>
          <p:nvPr>
            <p:ph idx="1"/>
          </p:nvPr>
        </p:nvSpPr>
        <p:spPr/>
        <p:txBody>
          <a:bodyPr/>
          <a:lstStyle/>
          <a:p>
            <a:r>
              <a:rPr lang="en-GB" dirty="0"/>
              <a:t>6 specialist centres took part in an exploratory audit to establish the timepoint at which ACH is diagnosed and when families are referred </a:t>
            </a:r>
          </a:p>
          <a:p>
            <a:r>
              <a:rPr lang="en-GB" dirty="0"/>
              <a:t>Contributors provided the timepoint of confirmed or suspected diagnosis, and the timepoint of referral for their last consecutive 5–10 cases of ACH with unaffected parents</a:t>
            </a:r>
          </a:p>
          <a:p>
            <a:pPr lvl="1"/>
            <a:r>
              <a:rPr lang="en-GB" dirty="0"/>
              <a:t>Date of birth was identified as Day 0</a:t>
            </a:r>
          </a:p>
          <a:p>
            <a:pPr lvl="1"/>
            <a:r>
              <a:rPr lang="en-GB" dirty="0"/>
              <a:t>Timepoint of diagnosis was available in 39 cases and timepoint of referral in 45</a:t>
            </a:r>
          </a:p>
          <a:p>
            <a:r>
              <a:rPr lang="en-GB" dirty="0"/>
              <a:t>The results of the audit were presented and discussed by a group of senior clinicians and surgeons experienced in the diagnosis and management of ACH</a:t>
            </a:r>
          </a:p>
          <a:p>
            <a:r>
              <a:rPr lang="en-GB" dirty="0"/>
              <a:t>The group gathered to review the data, identify educational needs, propose strategies to address areas of concern, and to make recommendations for best practice</a:t>
            </a:r>
          </a:p>
          <a:p>
            <a:endParaRPr lang="en-GB" dirty="0"/>
          </a:p>
          <a:p>
            <a:endParaRPr lang="en-GB" dirty="0"/>
          </a:p>
        </p:txBody>
      </p:sp>
      <p:sp>
        <p:nvSpPr>
          <p:cNvPr id="4" name="Footer Placeholder 3">
            <a:extLst>
              <a:ext uri="{FF2B5EF4-FFF2-40B4-BE49-F238E27FC236}">
                <a16:creationId xmlns:a16="http://schemas.microsoft.com/office/drawing/2014/main" id="{A690C189-F0FC-FF0E-8B66-E39CF10BDD10}"/>
              </a:ext>
            </a:extLst>
          </p:cNvPr>
          <p:cNvSpPr>
            <a:spLocks noGrp="1"/>
          </p:cNvSpPr>
          <p:nvPr>
            <p:ph type="ftr" sz="quarter" idx="11"/>
          </p:nvPr>
        </p:nvSpPr>
        <p:spPr/>
        <p:txBody>
          <a:bodyPr/>
          <a:lstStyle/>
          <a:p>
            <a:r>
              <a:rPr lang="en-GB" dirty="0"/>
              <a:t>Cormier‑</a:t>
            </a:r>
            <a:r>
              <a:rPr lang="en-GB" dirty="0" err="1"/>
              <a:t>Daire</a:t>
            </a:r>
            <a:r>
              <a:rPr lang="en-GB" dirty="0"/>
              <a:t> V, et al. </a:t>
            </a:r>
            <a:r>
              <a:rPr lang="en-GB" dirty="0" err="1"/>
              <a:t>Orphanet</a:t>
            </a:r>
            <a:r>
              <a:rPr lang="en-GB" dirty="0"/>
              <a:t> J Rare Dis 2022;17:293.</a:t>
            </a:r>
          </a:p>
        </p:txBody>
      </p:sp>
    </p:spTree>
    <p:extLst>
      <p:ext uri="{BB962C8B-B14F-4D97-AF65-F5344CB8AC3E}">
        <p14:creationId xmlns:p14="http://schemas.microsoft.com/office/powerpoint/2010/main" val="3468057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856D2-97B5-2391-9C90-8A1E77448706}"/>
              </a:ext>
            </a:extLst>
          </p:cNvPr>
          <p:cNvSpPr>
            <a:spLocks noGrp="1"/>
          </p:cNvSpPr>
          <p:nvPr>
            <p:ph type="title"/>
          </p:nvPr>
        </p:nvSpPr>
        <p:spPr/>
        <p:txBody>
          <a:bodyPr/>
          <a:lstStyle/>
          <a:p>
            <a:r>
              <a:rPr lang="en-GB" dirty="0"/>
              <a:t>Timepoint of a Confirmed Diagnosis</a:t>
            </a:r>
          </a:p>
        </p:txBody>
      </p:sp>
      <p:sp>
        <p:nvSpPr>
          <p:cNvPr id="4" name="Footer Placeholder 3">
            <a:extLst>
              <a:ext uri="{FF2B5EF4-FFF2-40B4-BE49-F238E27FC236}">
                <a16:creationId xmlns:a16="http://schemas.microsoft.com/office/drawing/2014/main" id="{827C3F17-A2BE-AEE8-51D9-52B44DFD335A}"/>
              </a:ext>
            </a:extLst>
          </p:cNvPr>
          <p:cNvSpPr>
            <a:spLocks noGrp="1"/>
          </p:cNvSpPr>
          <p:nvPr>
            <p:ph type="ftr" sz="quarter" idx="11"/>
          </p:nvPr>
        </p:nvSpPr>
        <p:spPr/>
        <p:txBody>
          <a:bodyPr/>
          <a:lstStyle/>
          <a:p>
            <a:r>
              <a:rPr lang="en-GB" dirty="0"/>
              <a:t>ACH, achondroplasia; WG, weeks gestation. </a:t>
            </a:r>
          </a:p>
          <a:p>
            <a:r>
              <a:rPr lang="en-GB" dirty="0"/>
              <a:t>Cormier‑</a:t>
            </a:r>
            <a:r>
              <a:rPr lang="en-GB" dirty="0" err="1"/>
              <a:t>Daire</a:t>
            </a:r>
            <a:r>
              <a:rPr lang="en-GB" dirty="0"/>
              <a:t> V, et al. </a:t>
            </a:r>
            <a:r>
              <a:rPr lang="en-GB" dirty="0" err="1"/>
              <a:t>Orphanet</a:t>
            </a:r>
            <a:r>
              <a:rPr lang="en-GB" dirty="0"/>
              <a:t> J Rare Dis 2022;17:293.</a:t>
            </a:r>
          </a:p>
        </p:txBody>
      </p:sp>
      <p:sp>
        <p:nvSpPr>
          <p:cNvPr id="5" name="Content Placeholder 4">
            <a:extLst>
              <a:ext uri="{FF2B5EF4-FFF2-40B4-BE49-F238E27FC236}">
                <a16:creationId xmlns:a16="http://schemas.microsoft.com/office/drawing/2014/main" id="{58B05612-984C-A992-AB73-9EA9CDC153B5}"/>
              </a:ext>
            </a:extLst>
          </p:cNvPr>
          <p:cNvSpPr>
            <a:spLocks noGrp="1"/>
          </p:cNvSpPr>
          <p:nvPr>
            <p:ph sz="quarter" idx="12"/>
          </p:nvPr>
        </p:nvSpPr>
        <p:spPr/>
        <p:txBody>
          <a:bodyPr>
            <a:normAutofit/>
          </a:bodyPr>
          <a:lstStyle/>
          <a:p>
            <a:r>
              <a:rPr lang="en-GB" dirty="0"/>
              <a:t>Diagnosis was primarily confirmed prenatally, at Day 0, or within 1 month after birth</a:t>
            </a:r>
          </a:p>
        </p:txBody>
      </p:sp>
      <p:graphicFrame>
        <p:nvGraphicFramePr>
          <p:cNvPr id="6" name="Content Placeholder 5">
            <a:extLst>
              <a:ext uri="{FF2B5EF4-FFF2-40B4-BE49-F238E27FC236}">
                <a16:creationId xmlns:a16="http://schemas.microsoft.com/office/drawing/2014/main" id="{984D6713-E0AC-B2B5-D859-704758662A5B}"/>
              </a:ext>
            </a:extLst>
          </p:cNvPr>
          <p:cNvGraphicFramePr>
            <a:graphicFrameLocks/>
          </p:cNvGraphicFramePr>
          <p:nvPr>
            <p:extLst>
              <p:ext uri="{D42A27DB-BD31-4B8C-83A1-F6EECF244321}">
                <p14:modId xmlns:p14="http://schemas.microsoft.com/office/powerpoint/2010/main" val="3158846998"/>
              </p:ext>
            </p:extLst>
          </p:nvPr>
        </p:nvGraphicFramePr>
        <p:xfrm>
          <a:off x="695325" y="1449388"/>
          <a:ext cx="10801349" cy="3881601"/>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2C18ED7D-C87F-DD2C-51C5-2EA2B62D50A2}"/>
              </a:ext>
            </a:extLst>
          </p:cNvPr>
          <p:cNvSpPr txBox="1"/>
          <p:nvPr/>
        </p:nvSpPr>
        <p:spPr>
          <a:xfrm rot="16200000">
            <a:off x="-934918" y="3095020"/>
            <a:ext cx="3629818" cy="338554"/>
          </a:xfrm>
          <a:prstGeom prst="rect">
            <a:avLst/>
          </a:prstGeom>
          <a:noFill/>
        </p:spPr>
        <p:txBody>
          <a:bodyPr wrap="square" rtlCol="0">
            <a:spAutoFit/>
          </a:bodyPr>
          <a:lstStyle/>
          <a:p>
            <a:pPr algn="ctr"/>
            <a:r>
              <a:rPr lang="en-GB" sz="1600" dirty="0"/>
              <a:t>Patients (n)</a:t>
            </a:r>
          </a:p>
        </p:txBody>
      </p:sp>
      <p:sp>
        <p:nvSpPr>
          <p:cNvPr id="13" name="Right Bracket 12">
            <a:extLst>
              <a:ext uri="{FF2B5EF4-FFF2-40B4-BE49-F238E27FC236}">
                <a16:creationId xmlns:a16="http://schemas.microsoft.com/office/drawing/2014/main" id="{F732EF19-E97E-20DC-7EED-8B1A70D5FF4D}"/>
              </a:ext>
            </a:extLst>
          </p:cNvPr>
          <p:cNvSpPr/>
          <p:nvPr/>
        </p:nvSpPr>
        <p:spPr>
          <a:xfrm rot="16200000">
            <a:off x="2727867" y="766792"/>
            <a:ext cx="115200" cy="2472927"/>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Rectangle 13">
            <a:extLst>
              <a:ext uri="{FF2B5EF4-FFF2-40B4-BE49-F238E27FC236}">
                <a16:creationId xmlns:a16="http://schemas.microsoft.com/office/drawing/2014/main" id="{1336DA87-F298-2083-B02B-8DCC1588AF86}"/>
              </a:ext>
            </a:extLst>
          </p:cNvPr>
          <p:cNvSpPr/>
          <p:nvPr/>
        </p:nvSpPr>
        <p:spPr>
          <a:xfrm>
            <a:off x="2211195" y="1520495"/>
            <a:ext cx="1381043" cy="6233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66.6% </a:t>
            </a:r>
            <a:br>
              <a:rPr lang="en-GB" sz="1400" b="1" dirty="0"/>
            </a:br>
            <a:r>
              <a:rPr lang="en-GB" sz="1400" dirty="0"/>
              <a:t>before birth</a:t>
            </a:r>
          </a:p>
        </p:txBody>
      </p:sp>
      <p:sp>
        <p:nvSpPr>
          <p:cNvPr id="15" name="Rectangle 14">
            <a:extLst>
              <a:ext uri="{FF2B5EF4-FFF2-40B4-BE49-F238E27FC236}">
                <a16:creationId xmlns:a16="http://schemas.microsoft.com/office/drawing/2014/main" id="{C655E7CF-6011-85FF-FC1C-1637FDC4A5B0}"/>
              </a:ext>
            </a:extLst>
          </p:cNvPr>
          <p:cNvSpPr/>
          <p:nvPr/>
        </p:nvSpPr>
        <p:spPr>
          <a:xfrm>
            <a:off x="4254430" y="2003711"/>
            <a:ext cx="1381043" cy="6233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12.8% </a:t>
            </a:r>
            <a:br>
              <a:rPr lang="en-GB" sz="1400" b="1" dirty="0"/>
            </a:br>
            <a:r>
              <a:rPr lang="en-GB" sz="1400" dirty="0"/>
              <a:t>at birth</a:t>
            </a:r>
          </a:p>
        </p:txBody>
      </p:sp>
      <p:sp>
        <p:nvSpPr>
          <p:cNvPr id="16" name="Rectangle 15">
            <a:extLst>
              <a:ext uri="{FF2B5EF4-FFF2-40B4-BE49-F238E27FC236}">
                <a16:creationId xmlns:a16="http://schemas.microsoft.com/office/drawing/2014/main" id="{6EC58426-B69F-87F9-05A6-3CEC485016F9}"/>
              </a:ext>
            </a:extLst>
          </p:cNvPr>
          <p:cNvSpPr/>
          <p:nvPr/>
        </p:nvSpPr>
        <p:spPr>
          <a:xfrm>
            <a:off x="4944951" y="2900191"/>
            <a:ext cx="1381043" cy="62337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12.8% </a:t>
            </a:r>
            <a:br>
              <a:rPr lang="en-GB" sz="1400" dirty="0"/>
            </a:br>
            <a:r>
              <a:rPr lang="en-GB" sz="1400" dirty="0"/>
              <a:t>within 1 month</a:t>
            </a:r>
          </a:p>
        </p:txBody>
      </p:sp>
      <p:cxnSp>
        <p:nvCxnSpPr>
          <p:cNvPr id="18" name="Straight Connector 17">
            <a:extLst>
              <a:ext uri="{FF2B5EF4-FFF2-40B4-BE49-F238E27FC236}">
                <a16:creationId xmlns:a16="http://schemas.microsoft.com/office/drawing/2014/main" id="{6C90563F-784F-86E5-B786-1F45C88BEF34}"/>
              </a:ext>
            </a:extLst>
          </p:cNvPr>
          <p:cNvCxnSpPr>
            <a:cxnSpLocks/>
          </p:cNvCxnSpPr>
          <p:nvPr/>
        </p:nvCxnSpPr>
        <p:spPr>
          <a:xfrm flipV="1">
            <a:off x="4390571" y="2627086"/>
            <a:ext cx="0" cy="1037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5561680-4996-48BF-B6A0-B81678565DD9}"/>
              </a:ext>
            </a:extLst>
          </p:cNvPr>
          <p:cNvCxnSpPr>
            <a:cxnSpLocks/>
          </p:cNvCxnSpPr>
          <p:nvPr/>
        </p:nvCxnSpPr>
        <p:spPr>
          <a:xfrm flipV="1">
            <a:off x="5058229" y="3523565"/>
            <a:ext cx="0" cy="14129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0837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856D2-97B5-2391-9C90-8A1E77448706}"/>
              </a:ext>
            </a:extLst>
          </p:cNvPr>
          <p:cNvSpPr>
            <a:spLocks noGrp="1"/>
          </p:cNvSpPr>
          <p:nvPr>
            <p:ph type="title"/>
          </p:nvPr>
        </p:nvSpPr>
        <p:spPr/>
        <p:txBody>
          <a:bodyPr/>
          <a:lstStyle/>
          <a:p>
            <a:r>
              <a:rPr lang="en-GB" dirty="0"/>
              <a:t>Timepoint </a:t>
            </a:r>
            <a:r>
              <a:rPr lang="en-GB"/>
              <a:t>of Suspicion </a:t>
            </a:r>
            <a:r>
              <a:rPr lang="en-GB" dirty="0"/>
              <a:t>or Confirmation of Diagnosis</a:t>
            </a:r>
          </a:p>
        </p:txBody>
      </p:sp>
      <p:sp>
        <p:nvSpPr>
          <p:cNvPr id="4" name="Footer Placeholder 3">
            <a:extLst>
              <a:ext uri="{FF2B5EF4-FFF2-40B4-BE49-F238E27FC236}">
                <a16:creationId xmlns:a16="http://schemas.microsoft.com/office/drawing/2014/main" id="{827C3F17-A2BE-AEE8-51D9-52B44DFD335A}"/>
              </a:ext>
            </a:extLst>
          </p:cNvPr>
          <p:cNvSpPr>
            <a:spLocks noGrp="1"/>
          </p:cNvSpPr>
          <p:nvPr>
            <p:ph type="ftr" sz="quarter" idx="11"/>
          </p:nvPr>
        </p:nvSpPr>
        <p:spPr/>
        <p:txBody>
          <a:bodyPr/>
          <a:lstStyle/>
          <a:p>
            <a:r>
              <a:rPr lang="en-GB" dirty="0"/>
              <a:t>ACH, achondroplasia; WG, weeks gestation. </a:t>
            </a:r>
          </a:p>
          <a:p>
            <a:r>
              <a:rPr lang="en-GB" dirty="0"/>
              <a:t>Cormier‑</a:t>
            </a:r>
            <a:r>
              <a:rPr lang="en-GB" dirty="0" err="1"/>
              <a:t>Daire</a:t>
            </a:r>
            <a:r>
              <a:rPr lang="en-GB" dirty="0"/>
              <a:t> V, et al. </a:t>
            </a:r>
            <a:r>
              <a:rPr lang="en-GB" dirty="0" err="1"/>
              <a:t>Orphanet</a:t>
            </a:r>
            <a:r>
              <a:rPr lang="en-GB" dirty="0"/>
              <a:t> J Rare Dis 2022;17:293.</a:t>
            </a:r>
          </a:p>
        </p:txBody>
      </p:sp>
      <p:sp>
        <p:nvSpPr>
          <p:cNvPr id="5" name="Content Placeholder 4">
            <a:extLst>
              <a:ext uri="{FF2B5EF4-FFF2-40B4-BE49-F238E27FC236}">
                <a16:creationId xmlns:a16="http://schemas.microsoft.com/office/drawing/2014/main" id="{58B05612-984C-A992-AB73-9EA9CDC153B5}"/>
              </a:ext>
            </a:extLst>
          </p:cNvPr>
          <p:cNvSpPr>
            <a:spLocks noGrp="1"/>
          </p:cNvSpPr>
          <p:nvPr>
            <p:ph sz="quarter" idx="12"/>
          </p:nvPr>
        </p:nvSpPr>
        <p:spPr/>
        <p:txBody>
          <a:bodyPr>
            <a:normAutofit/>
          </a:bodyPr>
          <a:lstStyle/>
          <a:p>
            <a:r>
              <a:rPr lang="en-GB" dirty="0"/>
              <a:t>When suspicion of ACH was included in the data, there was a greater proportion of cases identified earlier in the prenatal period and fewer diagnoses at Day 0 or within the first month of life</a:t>
            </a:r>
          </a:p>
        </p:txBody>
      </p:sp>
      <p:graphicFrame>
        <p:nvGraphicFramePr>
          <p:cNvPr id="6" name="Content Placeholder 5">
            <a:extLst>
              <a:ext uri="{FF2B5EF4-FFF2-40B4-BE49-F238E27FC236}">
                <a16:creationId xmlns:a16="http://schemas.microsoft.com/office/drawing/2014/main" id="{D6F6B4B8-B35C-5789-5D88-0A6CEB820C21}"/>
              </a:ext>
            </a:extLst>
          </p:cNvPr>
          <p:cNvGraphicFramePr>
            <a:graphicFrameLocks/>
          </p:cNvGraphicFramePr>
          <p:nvPr>
            <p:extLst>
              <p:ext uri="{D42A27DB-BD31-4B8C-83A1-F6EECF244321}">
                <p14:modId xmlns:p14="http://schemas.microsoft.com/office/powerpoint/2010/main" val="1738587936"/>
              </p:ext>
            </p:extLst>
          </p:nvPr>
        </p:nvGraphicFramePr>
        <p:xfrm>
          <a:off x="695325" y="1449388"/>
          <a:ext cx="10801349" cy="3881601"/>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931D3DF7-1D5A-CF59-7DC8-F1C2E7B94E3E}"/>
              </a:ext>
            </a:extLst>
          </p:cNvPr>
          <p:cNvSpPr txBox="1"/>
          <p:nvPr/>
        </p:nvSpPr>
        <p:spPr>
          <a:xfrm rot="16200000">
            <a:off x="-934918" y="3095020"/>
            <a:ext cx="3629818" cy="338554"/>
          </a:xfrm>
          <a:prstGeom prst="rect">
            <a:avLst/>
          </a:prstGeom>
          <a:noFill/>
        </p:spPr>
        <p:txBody>
          <a:bodyPr wrap="square" rtlCol="0">
            <a:spAutoFit/>
          </a:bodyPr>
          <a:lstStyle/>
          <a:p>
            <a:pPr algn="ctr"/>
            <a:r>
              <a:rPr lang="en-GB" sz="1600" dirty="0"/>
              <a:t>Patients (n)</a:t>
            </a:r>
          </a:p>
        </p:txBody>
      </p:sp>
      <p:sp>
        <p:nvSpPr>
          <p:cNvPr id="9" name="Rectangle 8">
            <a:extLst>
              <a:ext uri="{FF2B5EF4-FFF2-40B4-BE49-F238E27FC236}">
                <a16:creationId xmlns:a16="http://schemas.microsoft.com/office/drawing/2014/main" id="{EF3F8EE8-F36E-0456-DDD0-C93C1FDD5886}"/>
              </a:ext>
            </a:extLst>
          </p:cNvPr>
          <p:cNvSpPr/>
          <p:nvPr/>
        </p:nvSpPr>
        <p:spPr>
          <a:xfrm>
            <a:off x="3595304" y="1527011"/>
            <a:ext cx="1381043" cy="6233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87.1% </a:t>
            </a:r>
            <a:br>
              <a:rPr lang="en-GB" sz="1400" b="1" dirty="0"/>
            </a:br>
            <a:r>
              <a:rPr lang="en-GB" sz="1400" dirty="0"/>
              <a:t>before birth</a:t>
            </a:r>
          </a:p>
        </p:txBody>
      </p:sp>
      <p:sp>
        <p:nvSpPr>
          <p:cNvPr id="10" name="Rectangle 9">
            <a:extLst>
              <a:ext uri="{FF2B5EF4-FFF2-40B4-BE49-F238E27FC236}">
                <a16:creationId xmlns:a16="http://schemas.microsoft.com/office/drawing/2014/main" id="{C49934B0-CBDF-F88A-B2C4-04BF25260261}"/>
              </a:ext>
            </a:extLst>
          </p:cNvPr>
          <p:cNvSpPr/>
          <p:nvPr/>
        </p:nvSpPr>
        <p:spPr>
          <a:xfrm>
            <a:off x="5362657" y="1527011"/>
            <a:ext cx="1381043" cy="6233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5.1% </a:t>
            </a:r>
            <a:br>
              <a:rPr lang="en-GB" sz="1400" b="1" dirty="0"/>
            </a:br>
            <a:r>
              <a:rPr lang="en-GB" sz="1400" dirty="0"/>
              <a:t>at birth</a:t>
            </a:r>
          </a:p>
        </p:txBody>
      </p:sp>
      <p:sp>
        <p:nvSpPr>
          <p:cNvPr id="11" name="Rectangle 10">
            <a:extLst>
              <a:ext uri="{FF2B5EF4-FFF2-40B4-BE49-F238E27FC236}">
                <a16:creationId xmlns:a16="http://schemas.microsoft.com/office/drawing/2014/main" id="{4603DCB4-0657-E612-F23F-B5F52EA9ACD4}"/>
              </a:ext>
            </a:extLst>
          </p:cNvPr>
          <p:cNvSpPr/>
          <p:nvPr/>
        </p:nvSpPr>
        <p:spPr>
          <a:xfrm>
            <a:off x="7130011" y="1527011"/>
            <a:ext cx="1381043" cy="62337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2.6% </a:t>
            </a:r>
            <a:br>
              <a:rPr lang="en-GB" sz="1400" dirty="0"/>
            </a:br>
            <a:r>
              <a:rPr lang="en-GB" sz="1400" dirty="0"/>
              <a:t>within 1 month</a:t>
            </a:r>
          </a:p>
        </p:txBody>
      </p:sp>
    </p:spTree>
    <p:extLst>
      <p:ext uri="{BB962C8B-B14F-4D97-AF65-F5344CB8AC3E}">
        <p14:creationId xmlns:p14="http://schemas.microsoft.com/office/powerpoint/2010/main" val="2658907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856D2-97B5-2391-9C90-8A1E77448706}"/>
              </a:ext>
            </a:extLst>
          </p:cNvPr>
          <p:cNvSpPr>
            <a:spLocks noGrp="1"/>
          </p:cNvSpPr>
          <p:nvPr>
            <p:ph type="title"/>
          </p:nvPr>
        </p:nvSpPr>
        <p:spPr/>
        <p:txBody>
          <a:bodyPr/>
          <a:lstStyle/>
          <a:p>
            <a:r>
              <a:rPr lang="en-GB" dirty="0"/>
              <a:t>Timepoint of Referral to Specialist Centre</a:t>
            </a:r>
          </a:p>
        </p:txBody>
      </p:sp>
      <p:sp>
        <p:nvSpPr>
          <p:cNvPr id="3" name="Content Placeholder 2">
            <a:extLst>
              <a:ext uri="{FF2B5EF4-FFF2-40B4-BE49-F238E27FC236}">
                <a16:creationId xmlns:a16="http://schemas.microsoft.com/office/drawing/2014/main" id="{AF3254A7-E71D-5868-3BA8-45CF78B4F2B6}"/>
              </a:ext>
            </a:extLst>
          </p:cNvPr>
          <p:cNvSpPr>
            <a:spLocks noGrp="1"/>
          </p:cNvSpPr>
          <p:nvPr>
            <p:ph idx="1"/>
          </p:nvPr>
        </p:nvSpPr>
        <p:spPr>
          <a:xfrm>
            <a:off x="696000" y="1449391"/>
            <a:ext cx="5400000" cy="3911741"/>
          </a:xfrm>
        </p:spPr>
        <p:txBody>
          <a:bodyPr>
            <a:normAutofit fontScale="92500" lnSpcReduction="10000"/>
          </a:bodyPr>
          <a:lstStyle/>
          <a:p>
            <a:r>
              <a:rPr lang="en-GB" dirty="0"/>
              <a:t>Referral took place after birth (86.6%), predominantly within the first month</a:t>
            </a:r>
          </a:p>
          <a:p>
            <a:r>
              <a:rPr lang="en-GB" dirty="0"/>
              <a:t>There was a large difference in the timepoint of referral between countries</a:t>
            </a:r>
          </a:p>
          <a:p>
            <a:pPr lvl="1"/>
            <a:r>
              <a:rPr lang="en-GB" dirty="0"/>
              <a:t>France referred all cases prenatally</a:t>
            </a:r>
          </a:p>
          <a:p>
            <a:pPr lvl="1"/>
            <a:r>
              <a:rPr lang="en-GB" dirty="0"/>
              <a:t>Spain between the prenatal period and </a:t>
            </a:r>
            <a:br>
              <a:rPr lang="en-GB" dirty="0"/>
            </a:br>
            <a:r>
              <a:rPr lang="en-GB" dirty="0"/>
              <a:t>up to 5 months</a:t>
            </a:r>
          </a:p>
          <a:p>
            <a:pPr lvl="1"/>
            <a:r>
              <a:rPr lang="en-GB" dirty="0"/>
              <a:t>UK within 1 month of birth</a:t>
            </a:r>
          </a:p>
          <a:p>
            <a:pPr lvl="1"/>
            <a:r>
              <a:rPr lang="en-GB" dirty="0"/>
              <a:t>Italy from Day 0 to 2 years</a:t>
            </a:r>
          </a:p>
          <a:p>
            <a:pPr lvl="1"/>
            <a:r>
              <a:rPr lang="en-GB" dirty="0"/>
              <a:t>Germany up to and including 3 months to </a:t>
            </a:r>
            <a:br>
              <a:rPr lang="en-GB" dirty="0"/>
            </a:br>
            <a:r>
              <a:rPr lang="en-GB" dirty="0"/>
              <a:t>2 years</a:t>
            </a:r>
          </a:p>
          <a:p>
            <a:pPr lvl="1"/>
            <a:r>
              <a:rPr lang="en-GB" dirty="0"/>
              <a:t>Belgium from within 1 month up to and including 3 months*</a:t>
            </a:r>
          </a:p>
        </p:txBody>
      </p:sp>
      <p:sp>
        <p:nvSpPr>
          <p:cNvPr id="4" name="Footer Placeholder 3">
            <a:extLst>
              <a:ext uri="{FF2B5EF4-FFF2-40B4-BE49-F238E27FC236}">
                <a16:creationId xmlns:a16="http://schemas.microsoft.com/office/drawing/2014/main" id="{827C3F17-A2BE-AEE8-51D9-52B44DFD335A}"/>
              </a:ext>
            </a:extLst>
          </p:cNvPr>
          <p:cNvSpPr>
            <a:spLocks noGrp="1"/>
          </p:cNvSpPr>
          <p:nvPr>
            <p:ph type="ftr" sz="quarter" idx="11"/>
          </p:nvPr>
        </p:nvSpPr>
        <p:spPr/>
        <p:txBody>
          <a:bodyPr/>
          <a:lstStyle/>
          <a:p>
            <a:r>
              <a:rPr lang="en-GB" dirty="0"/>
              <a:t>*Excluding the outliers diagnosed after 1 month.</a:t>
            </a:r>
          </a:p>
          <a:p>
            <a:r>
              <a:rPr lang="en-GB" dirty="0"/>
              <a:t>ACH, achondroplasia; WG, weeks gestation. </a:t>
            </a:r>
          </a:p>
          <a:p>
            <a:r>
              <a:rPr lang="en-GB" dirty="0"/>
              <a:t>Cormier‑</a:t>
            </a:r>
            <a:r>
              <a:rPr lang="en-GB" dirty="0" err="1"/>
              <a:t>Daire</a:t>
            </a:r>
            <a:r>
              <a:rPr lang="en-GB" dirty="0"/>
              <a:t> V, et al. </a:t>
            </a:r>
            <a:r>
              <a:rPr lang="en-GB" dirty="0" err="1"/>
              <a:t>Orphanet</a:t>
            </a:r>
            <a:r>
              <a:rPr lang="en-GB" dirty="0"/>
              <a:t> J Rare Dis 2022;17:293.</a:t>
            </a:r>
          </a:p>
        </p:txBody>
      </p:sp>
      <p:sp>
        <p:nvSpPr>
          <p:cNvPr id="5" name="Content Placeholder 4">
            <a:extLst>
              <a:ext uri="{FF2B5EF4-FFF2-40B4-BE49-F238E27FC236}">
                <a16:creationId xmlns:a16="http://schemas.microsoft.com/office/drawing/2014/main" id="{58B05612-984C-A992-AB73-9EA9CDC153B5}"/>
              </a:ext>
            </a:extLst>
          </p:cNvPr>
          <p:cNvSpPr>
            <a:spLocks noGrp="1"/>
          </p:cNvSpPr>
          <p:nvPr>
            <p:ph sz="quarter" idx="12"/>
          </p:nvPr>
        </p:nvSpPr>
        <p:spPr/>
        <p:txBody>
          <a:bodyPr>
            <a:normAutofit/>
          </a:bodyPr>
          <a:lstStyle/>
          <a:p>
            <a:r>
              <a:rPr lang="en-GB" dirty="0"/>
              <a:t>Referral to a specialist centre took place predominantly within the first month of life</a:t>
            </a:r>
          </a:p>
        </p:txBody>
      </p:sp>
      <p:graphicFrame>
        <p:nvGraphicFramePr>
          <p:cNvPr id="6" name="Content Placeholder 5">
            <a:extLst>
              <a:ext uri="{FF2B5EF4-FFF2-40B4-BE49-F238E27FC236}">
                <a16:creationId xmlns:a16="http://schemas.microsoft.com/office/drawing/2014/main" id="{7AA3C03E-991E-F428-803D-58E9FB5A71DC}"/>
              </a:ext>
            </a:extLst>
          </p:cNvPr>
          <p:cNvGraphicFramePr>
            <a:graphicFrameLocks/>
          </p:cNvGraphicFramePr>
          <p:nvPr>
            <p:extLst>
              <p:ext uri="{D42A27DB-BD31-4B8C-83A1-F6EECF244321}">
                <p14:modId xmlns:p14="http://schemas.microsoft.com/office/powerpoint/2010/main" val="550313056"/>
              </p:ext>
            </p:extLst>
          </p:nvPr>
        </p:nvGraphicFramePr>
        <p:xfrm>
          <a:off x="6096000" y="1523045"/>
          <a:ext cx="5399999" cy="4065731"/>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8DD8DD05-64A0-7AB2-3030-85F7D12B356A}"/>
              </a:ext>
            </a:extLst>
          </p:cNvPr>
          <p:cNvSpPr txBox="1"/>
          <p:nvPr/>
        </p:nvSpPr>
        <p:spPr>
          <a:xfrm>
            <a:off x="11129962" y="1497018"/>
            <a:ext cx="970137" cy="276999"/>
          </a:xfrm>
          <a:prstGeom prst="rect">
            <a:avLst/>
          </a:prstGeom>
          <a:noFill/>
        </p:spPr>
        <p:txBody>
          <a:bodyPr wrap="none" rtlCol="0">
            <a:spAutoFit/>
          </a:bodyPr>
          <a:lstStyle/>
          <a:p>
            <a:r>
              <a:rPr lang="en-GB" sz="1200" dirty="0"/>
              <a:t>Patients (n)</a:t>
            </a:r>
          </a:p>
        </p:txBody>
      </p:sp>
    </p:spTree>
    <p:extLst>
      <p:ext uri="{BB962C8B-B14F-4D97-AF65-F5344CB8AC3E}">
        <p14:creationId xmlns:p14="http://schemas.microsoft.com/office/powerpoint/2010/main" val="560042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E0DA8-CB13-A5BE-59E2-6A239E8019BC}"/>
              </a:ext>
            </a:extLst>
          </p:cNvPr>
          <p:cNvSpPr>
            <a:spLocks noGrp="1"/>
          </p:cNvSpPr>
          <p:nvPr>
            <p:ph type="title"/>
          </p:nvPr>
        </p:nvSpPr>
        <p:spPr/>
        <p:txBody>
          <a:bodyPr/>
          <a:lstStyle/>
          <a:p>
            <a:r>
              <a:rPr lang="en-GB" dirty="0"/>
              <a:t>Delay Between Diagnosis and Referral*</a:t>
            </a:r>
          </a:p>
        </p:txBody>
      </p:sp>
      <p:sp>
        <p:nvSpPr>
          <p:cNvPr id="10" name="Content Placeholder 9">
            <a:extLst>
              <a:ext uri="{FF2B5EF4-FFF2-40B4-BE49-F238E27FC236}">
                <a16:creationId xmlns:a16="http://schemas.microsoft.com/office/drawing/2014/main" id="{FAF8CA9B-882C-A265-B4F8-7369DEB76484}"/>
              </a:ext>
            </a:extLst>
          </p:cNvPr>
          <p:cNvSpPr>
            <a:spLocks noGrp="1"/>
          </p:cNvSpPr>
          <p:nvPr>
            <p:ph idx="1"/>
          </p:nvPr>
        </p:nvSpPr>
        <p:spPr>
          <a:xfrm>
            <a:off x="696000" y="1449391"/>
            <a:ext cx="4748836" cy="2436809"/>
          </a:xfrm>
        </p:spPr>
        <p:txBody>
          <a:bodyPr>
            <a:normAutofit fontScale="85000" lnSpcReduction="10000"/>
          </a:bodyPr>
          <a:lstStyle/>
          <a:p>
            <a:r>
              <a:rPr lang="en-GB" dirty="0"/>
              <a:t>18% received diagnosis and referral at the same time </a:t>
            </a:r>
          </a:p>
          <a:p>
            <a:pPr lvl="1"/>
            <a:r>
              <a:rPr lang="en-GB" dirty="0"/>
              <a:t>France (n=3), Spain (n=1) and Belgium (n=3), although these included the cases that presented at 9 months and 4 years</a:t>
            </a:r>
          </a:p>
          <a:p>
            <a:r>
              <a:rPr lang="en-GB" dirty="0"/>
              <a:t>The time lapse between suspicion or confirmed diagnosis and referral varied widely between – and even within – centres</a:t>
            </a:r>
          </a:p>
        </p:txBody>
      </p:sp>
      <p:sp>
        <p:nvSpPr>
          <p:cNvPr id="4" name="Footer Placeholder 3">
            <a:extLst>
              <a:ext uri="{FF2B5EF4-FFF2-40B4-BE49-F238E27FC236}">
                <a16:creationId xmlns:a16="http://schemas.microsoft.com/office/drawing/2014/main" id="{4D0E9343-5C7E-FE51-8CD4-7ED67335D2AE}"/>
              </a:ext>
            </a:extLst>
          </p:cNvPr>
          <p:cNvSpPr>
            <a:spLocks noGrp="1"/>
          </p:cNvSpPr>
          <p:nvPr>
            <p:ph type="ftr" sz="quarter" idx="11"/>
          </p:nvPr>
        </p:nvSpPr>
        <p:spPr/>
        <p:txBody>
          <a:bodyPr/>
          <a:lstStyle/>
          <a:p>
            <a:r>
              <a:rPr lang="en-GB" dirty="0"/>
              <a:t>*7 cases received diagnosis and referral at the same time.</a:t>
            </a:r>
          </a:p>
          <a:p>
            <a:r>
              <a:rPr lang="en-GB" dirty="0"/>
              <a:t>ACH, achondroplasia; WG, weeks gestation. </a:t>
            </a:r>
          </a:p>
          <a:p>
            <a:r>
              <a:rPr lang="en-GB" dirty="0"/>
              <a:t>Cormier‑</a:t>
            </a:r>
            <a:r>
              <a:rPr lang="en-GB" dirty="0" err="1"/>
              <a:t>Daire</a:t>
            </a:r>
            <a:r>
              <a:rPr lang="en-GB" dirty="0"/>
              <a:t> V, et al. </a:t>
            </a:r>
            <a:r>
              <a:rPr lang="en-GB" dirty="0" err="1"/>
              <a:t>Orphanet</a:t>
            </a:r>
            <a:r>
              <a:rPr lang="en-GB" dirty="0"/>
              <a:t> J Rare Dis 2022;17:293.</a:t>
            </a:r>
          </a:p>
        </p:txBody>
      </p:sp>
      <p:sp>
        <p:nvSpPr>
          <p:cNvPr id="5" name="Content Placeholder 4">
            <a:extLst>
              <a:ext uri="{FF2B5EF4-FFF2-40B4-BE49-F238E27FC236}">
                <a16:creationId xmlns:a16="http://schemas.microsoft.com/office/drawing/2014/main" id="{FB811509-90BB-53AE-26D2-5AAADA477342}"/>
              </a:ext>
            </a:extLst>
          </p:cNvPr>
          <p:cNvSpPr>
            <a:spLocks noGrp="1"/>
          </p:cNvSpPr>
          <p:nvPr>
            <p:ph sz="quarter" idx="12"/>
          </p:nvPr>
        </p:nvSpPr>
        <p:spPr/>
        <p:txBody>
          <a:bodyPr/>
          <a:lstStyle/>
          <a:p>
            <a:r>
              <a:rPr lang="en-GB" dirty="0"/>
              <a:t>A delay between diagnosis and referral was evident</a:t>
            </a:r>
          </a:p>
        </p:txBody>
      </p:sp>
      <p:graphicFrame>
        <p:nvGraphicFramePr>
          <p:cNvPr id="6" name="Chart Placeholder 14">
            <a:extLst>
              <a:ext uri="{FF2B5EF4-FFF2-40B4-BE49-F238E27FC236}">
                <a16:creationId xmlns:a16="http://schemas.microsoft.com/office/drawing/2014/main" id="{279CF620-37D9-9205-F361-27D86882DAA6}"/>
              </a:ext>
            </a:extLst>
          </p:cNvPr>
          <p:cNvGraphicFramePr>
            <a:graphicFrameLocks/>
          </p:cNvGraphicFramePr>
          <p:nvPr>
            <p:extLst>
              <p:ext uri="{D42A27DB-BD31-4B8C-83A1-F6EECF244321}">
                <p14:modId xmlns:p14="http://schemas.microsoft.com/office/powerpoint/2010/main" val="548279923"/>
              </p:ext>
            </p:extLst>
          </p:nvPr>
        </p:nvGraphicFramePr>
        <p:xfrm>
          <a:off x="5444836" y="1449387"/>
          <a:ext cx="6130636" cy="4182485"/>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7401C1B2-5A25-0FE1-6F5D-BA865304F6CB}"/>
              </a:ext>
            </a:extLst>
          </p:cNvPr>
          <p:cNvSpPr txBox="1"/>
          <p:nvPr/>
        </p:nvSpPr>
        <p:spPr>
          <a:xfrm>
            <a:off x="704497" y="3759584"/>
            <a:ext cx="4816539" cy="1269578"/>
          </a:xfrm>
          <a:prstGeom prst="rect">
            <a:avLst/>
          </a:prstGeom>
          <a:solidFill>
            <a:schemeClr val="bg1">
              <a:lumMod val="95000"/>
            </a:schemeClr>
          </a:solidFill>
        </p:spPr>
        <p:txBody>
          <a:bodyPr wrap="square">
            <a:spAutoFit/>
          </a:bodyPr>
          <a:lstStyle/>
          <a:p>
            <a:pPr marL="357188" indent="-357188">
              <a:lnSpc>
                <a:spcPct val="90000"/>
              </a:lnSpc>
              <a:spcBef>
                <a:spcPts val="1000"/>
              </a:spcBef>
              <a:buClr>
                <a:schemeClr val="accent3"/>
              </a:buClr>
              <a:buFont typeface="Arial" panose="020B0604020202020204" pitchFamily="34" charset="0"/>
              <a:buChar char="►"/>
            </a:pPr>
            <a:r>
              <a:rPr lang="en-GB" sz="1700" dirty="0">
                <a:solidFill>
                  <a:schemeClr val="tx2"/>
                </a:solidFill>
              </a:rPr>
              <a:t>In 1 Italian case, an infant diagnosed at birth did not present to the </a:t>
            </a:r>
            <a:r>
              <a:rPr lang="en-GB" sz="1700" dirty="0" err="1">
                <a:solidFill>
                  <a:schemeClr val="tx2"/>
                </a:solidFill>
              </a:rPr>
              <a:t>Istituto</a:t>
            </a:r>
            <a:r>
              <a:rPr lang="en-GB" sz="1700" dirty="0">
                <a:solidFill>
                  <a:schemeClr val="tx2"/>
                </a:solidFill>
              </a:rPr>
              <a:t> </a:t>
            </a:r>
            <a:r>
              <a:rPr lang="en-GB" sz="1700" dirty="0" err="1">
                <a:solidFill>
                  <a:schemeClr val="tx2"/>
                </a:solidFill>
              </a:rPr>
              <a:t>Giannina</a:t>
            </a:r>
            <a:r>
              <a:rPr lang="en-GB" sz="1700" dirty="0">
                <a:solidFill>
                  <a:schemeClr val="tx2"/>
                </a:solidFill>
              </a:rPr>
              <a:t> </a:t>
            </a:r>
            <a:r>
              <a:rPr lang="en-GB" sz="1700" dirty="0" err="1">
                <a:solidFill>
                  <a:schemeClr val="tx2"/>
                </a:solidFill>
              </a:rPr>
              <a:t>Gaslini</a:t>
            </a:r>
            <a:r>
              <a:rPr lang="en-GB" sz="1700" dirty="0">
                <a:solidFill>
                  <a:schemeClr val="tx2"/>
                </a:solidFill>
              </a:rPr>
              <a:t> until the parents had concerns for the 2 year-old; the time lapsed was 26 months</a:t>
            </a:r>
          </a:p>
        </p:txBody>
      </p:sp>
    </p:spTree>
    <p:extLst>
      <p:ext uri="{BB962C8B-B14F-4D97-AF65-F5344CB8AC3E}">
        <p14:creationId xmlns:p14="http://schemas.microsoft.com/office/powerpoint/2010/main" val="2695413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A19BFB9-410F-75BC-6B2E-9E4BEB442F50}"/>
              </a:ext>
            </a:extLst>
          </p:cNvPr>
          <p:cNvSpPr>
            <a:spLocks noGrp="1"/>
          </p:cNvSpPr>
          <p:nvPr>
            <p:ph type="title"/>
          </p:nvPr>
        </p:nvSpPr>
        <p:spPr/>
        <p:txBody>
          <a:bodyPr/>
          <a:lstStyle/>
          <a:p>
            <a:r>
              <a:rPr lang="en-GB" dirty="0"/>
              <a:t>Conclusions</a:t>
            </a:r>
          </a:p>
        </p:txBody>
      </p:sp>
      <p:sp>
        <p:nvSpPr>
          <p:cNvPr id="6" name="Content Placeholder 5">
            <a:extLst>
              <a:ext uri="{FF2B5EF4-FFF2-40B4-BE49-F238E27FC236}">
                <a16:creationId xmlns:a16="http://schemas.microsoft.com/office/drawing/2014/main" id="{E6CFAE94-FD3A-989F-1A65-BB49DD7F6D65}"/>
              </a:ext>
            </a:extLst>
          </p:cNvPr>
          <p:cNvSpPr>
            <a:spLocks noGrp="1"/>
          </p:cNvSpPr>
          <p:nvPr>
            <p:ph idx="1"/>
          </p:nvPr>
        </p:nvSpPr>
        <p:spPr/>
        <p:txBody>
          <a:bodyPr>
            <a:normAutofit/>
          </a:bodyPr>
          <a:lstStyle/>
          <a:p>
            <a:r>
              <a:rPr lang="en-GB" dirty="0"/>
              <a:t>Guiding principles of ACH management recommend diagnosis as early as possible</a:t>
            </a:r>
          </a:p>
          <a:p>
            <a:pPr lvl="1"/>
            <a:r>
              <a:rPr lang="en-GB" dirty="0"/>
              <a:t>If concerns are raised at routine ultrasound, second-line investigation should be implemented so that the diagnosis can be reached as soon as possible </a:t>
            </a:r>
          </a:p>
          <a:p>
            <a:pPr lvl="1"/>
            <a:r>
              <a:rPr lang="en-GB" dirty="0"/>
              <a:t>Clinical and radiological examination supported by molecular testing is the most effective way to confirm diagnosis of ACH after birth</a:t>
            </a:r>
          </a:p>
          <a:p>
            <a:r>
              <a:rPr lang="en-GB" dirty="0"/>
              <a:t>Referral to a centre specialised in ACH care should be made as soon as possible on suspicion or confirmation of diagnosis</a:t>
            </a:r>
          </a:p>
          <a:p>
            <a:r>
              <a:rPr lang="en-GB" dirty="0"/>
              <a:t>In countries or regions where there are no official skeletal dysplasia reference or specialist centres, priority should be given to their creation or recognition, together with incentives to improve the structure of the existing MDT managing ACH</a:t>
            </a:r>
          </a:p>
          <a:p>
            <a:r>
              <a:rPr lang="en-GB" dirty="0"/>
              <a:t>The length of delay between diagnosis and referral warrants further research</a:t>
            </a:r>
          </a:p>
        </p:txBody>
      </p:sp>
      <p:sp>
        <p:nvSpPr>
          <p:cNvPr id="4" name="Footer Placeholder 3">
            <a:extLst>
              <a:ext uri="{FF2B5EF4-FFF2-40B4-BE49-F238E27FC236}">
                <a16:creationId xmlns:a16="http://schemas.microsoft.com/office/drawing/2014/main" id="{A690C189-F0FC-FF0E-8B66-E39CF10BDD10}"/>
              </a:ext>
            </a:extLst>
          </p:cNvPr>
          <p:cNvSpPr>
            <a:spLocks noGrp="1"/>
          </p:cNvSpPr>
          <p:nvPr>
            <p:ph type="ftr" sz="quarter" idx="11"/>
          </p:nvPr>
        </p:nvSpPr>
        <p:spPr/>
        <p:txBody>
          <a:bodyPr/>
          <a:lstStyle/>
          <a:p>
            <a:r>
              <a:rPr lang="en-GB" dirty="0"/>
              <a:t>ACH, achondroplasia; MDT, multidisciplinary team. </a:t>
            </a:r>
          </a:p>
          <a:p>
            <a:r>
              <a:rPr lang="en-GB" dirty="0"/>
              <a:t>Cormier‑</a:t>
            </a:r>
            <a:r>
              <a:rPr lang="en-GB" dirty="0" err="1"/>
              <a:t>Daire</a:t>
            </a:r>
            <a:r>
              <a:rPr lang="en-GB" dirty="0"/>
              <a:t> V, et al. </a:t>
            </a:r>
            <a:r>
              <a:rPr lang="en-GB" dirty="0" err="1"/>
              <a:t>Orphanet</a:t>
            </a:r>
            <a:r>
              <a:rPr lang="en-GB" dirty="0"/>
              <a:t> J Rare Dis 2022;17:293.</a:t>
            </a:r>
          </a:p>
        </p:txBody>
      </p:sp>
    </p:spTree>
    <p:extLst>
      <p:ext uri="{BB962C8B-B14F-4D97-AF65-F5344CB8AC3E}">
        <p14:creationId xmlns:p14="http://schemas.microsoft.com/office/powerpoint/2010/main" val="2454159391"/>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ustom 4">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docProps/app.xml><?xml version="1.0" encoding="utf-8"?>
<Properties xmlns="http://schemas.openxmlformats.org/officeDocument/2006/extended-properties" xmlns:vt="http://schemas.openxmlformats.org/officeDocument/2006/docPropsVTypes">
  <TotalTime>4851</TotalTime>
  <Words>1169</Words>
  <Application>Microsoft Office PowerPoint</Application>
  <PresentationFormat>Widescreen</PresentationFormat>
  <Paragraphs>87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Arial Narrow</vt:lpstr>
      <vt:lpstr>1_Office Theme</vt:lpstr>
      <vt:lpstr>Optimising the Diagnosis and Referral of  Achondroplasia in Europe: European Achondroplasia Forum Best Practice Recommendations</vt:lpstr>
      <vt:lpstr>Background</vt:lpstr>
      <vt:lpstr>European Achondroplasia Forum  Principles for the Management of ACH</vt:lpstr>
      <vt:lpstr>Study Design</vt:lpstr>
      <vt:lpstr>Timepoint of a Confirmed Diagnosis</vt:lpstr>
      <vt:lpstr>Timepoint of Suspicion or Confirmation of Diagnosis</vt:lpstr>
      <vt:lpstr>Timepoint of Referral to Specialist Centre</vt:lpstr>
      <vt:lpstr>Delay Between Diagnosis and Referral*</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Patient’s Perspective</dc:title>
  <dc:creator>Tim Venables</dc:creator>
  <cp:lastModifiedBy>Sarah Turner</cp:lastModifiedBy>
  <cp:revision>218</cp:revision>
  <dcterms:created xsi:type="dcterms:W3CDTF">2021-09-21T16:24:04Z</dcterms:created>
  <dcterms:modified xsi:type="dcterms:W3CDTF">2022-08-31T10:50:20Z</dcterms:modified>
</cp:coreProperties>
</file>