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m Venables" initials="TV" lastIdx="10" clrIdx="0">
    <p:extLst>
      <p:ext uri="{19B8F6BF-5375-455C-9EA6-DF929625EA0E}">
        <p15:presenceInfo xmlns:p15="http://schemas.microsoft.com/office/powerpoint/2012/main" userId="S::Tim.Venables@elmgroupltd.com::4da54266-e6ed-48f9-86fc-5a09902e13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1" d="100"/>
          <a:sy n="61" d="100"/>
        </p:scale>
        <p:origin x="77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4BB2AA-C772-4B32-897C-F60BC1A508A7}" type="doc">
      <dgm:prSet loTypeId="urn:microsoft.com/office/officeart/2005/8/layout/vList3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GB"/>
        </a:p>
      </dgm:t>
    </dgm:pt>
    <dgm:pt modelId="{D69D33CD-3D66-4032-B7A4-1E046E693C3D}">
      <dgm:prSet/>
      <dgm:spPr/>
      <dgm:t>
        <a:bodyPr/>
        <a:lstStyle/>
        <a:p>
          <a:r>
            <a:rPr lang="en-GB" dirty="0"/>
            <a:t>The most recognisable clinical feature of ACH is severe short stature, defined as approximately 6 height SDS below the WHO average stature adult height reference</a:t>
          </a:r>
        </a:p>
      </dgm:t>
    </dgm:pt>
    <dgm:pt modelId="{030C1627-A8DD-4554-BE16-344BF1249417}" type="parTrans" cxnId="{CD360A0D-FB9A-45C1-9A79-C60C55176D9D}">
      <dgm:prSet/>
      <dgm:spPr/>
      <dgm:t>
        <a:bodyPr/>
        <a:lstStyle/>
        <a:p>
          <a:endParaRPr lang="en-GB"/>
        </a:p>
      </dgm:t>
    </dgm:pt>
    <dgm:pt modelId="{E395929F-3AD8-488A-8855-DC5829125491}" type="sibTrans" cxnId="{CD360A0D-FB9A-45C1-9A79-C60C55176D9D}">
      <dgm:prSet/>
      <dgm:spPr/>
      <dgm:t>
        <a:bodyPr/>
        <a:lstStyle/>
        <a:p>
          <a:endParaRPr lang="en-GB"/>
        </a:p>
      </dgm:t>
    </dgm:pt>
    <dgm:pt modelId="{84D91892-C408-4025-8A28-39EBFEBEDF7A}">
      <dgm:prSet/>
      <dgm:spPr/>
      <dgm:t>
        <a:bodyPr/>
        <a:lstStyle/>
        <a:p>
          <a:r>
            <a:rPr lang="en-GB" dirty="0"/>
            <a:t>In addition to the core clinical feature of disproportionate short stature, impaired endochondral skeletal growth manifests in multiple bone growth-related morbidities</a:t>
          </a:r>
        </a:p>
      </dgm:t>
    </dgm:pt>
    <dgm:pt modelId="{2DD7E585-9B54-4E97-8665-E285F8C01C70}" type="parTrans" cxnId="{BF658681-7859-49F2-AC6F-C3DD3760B1A4}">
      <dgm:prSet/>
      <dgm:spPr/>
      <dgm:t>
        <a:bodyPr/>
        <a:lstStyle/>
        <a:p>
          <a:endParaRPr lang="en-GB"/>
        </a:p>
      </dgm:t>
    </dgm:pt>
    <dgm:pt modelId="{1FB6401F-4042-4246-B12F-02466955A4C2}" type="sibTrans" cxnId="{BF658681-7859-49F2-AC6F-C3DD3760B1A4}">
      <dgm:prSet/>
      <dgm:spPr/>
      <dgm:t>
        <a:bodyPr/>
        <a:lstStyle/>
        <a:p>
          <a:endParaRPr lang="en-GB"/>
        </a:p>
      </dgm:t>
    </dgm:pt>
    <dgm:pt modelId="{0EDFFE95-5D14-4DAD-9FFA-58F15DE49DB3}">
      <dgm:prSet/>
      <dgm:spPr/>
      <dgm:t>
        <a:bodyPr/>
        <a:lstStyle/>
        <a:p>
          <a:r>
            <a:rPr lang="en-GB"/>
            <a:t>The resultant short stature, shortened limbs, and medical complications substantially impact both physical and psychosocial aspects of daily life from a very early age</a:t>
          </a:r>
        </a:p>
      </dgm:t>
    </dgm:pt>
    <dgm:pt modelId="{E25B160E-A58F-45D0-B23C-BE1EBBE15EF6}" type="parTrans" cxnId="{56BFCB01-D917-4150-8DFB-14542E0A2C50}">
      <dgm:prSet/>
      <dgm:spPr/>
      <dgm:t>
        <a:bodyPr/>
        <a:lstStyle/>
        <a:p>
          <a:endParaRPr lang="en-GB"/>
        </a:p>
      </dgm:t>
    </dgm:pt>
    <dgm:pt modelId="{103066E7-CA53-41C6-8060-39EBB042B011}" type="sibTrans" cxnId="{56BFCB01-D917-4150-8DFB-14542E0A2C50}">
      <dgm:prSet/>
      <dgm:spPr/>
      <dgm:t>
        <a:bodyPr/>
        <a:lstStyle/>
        <a:p>
          <a:endParaRPr lang="en-GB"/>
        </a:p>
      </dgm:t>
    </dgm:pt>
    <dgm:pt modelId="{B5528113-B67D-4022-AE74-3B2BE9E09524}">
      <dgm:prSet/>
      <dgm:spPr/>
      <dgm:t>
        <a:bodyPr/>
        <a:lstStyle/>
        <a:p>
          <a:r>
            <a:rPr lang="en-GB" dirty="0"/>
            <a:t>Although clinical features and medical complications have been well described, functional limitations, psychosocial and quality of life aspects have received less attention</a:t>
          </a:r>
        </a:p>
      </dgm:t>
    </dgm:pt>
    <dgm:pt modelId="{F19DC421-601E-4AF6-BC87-EB7F7064F30E}" type="parTrans" cxnId="{D30232C5-63A4-41FD-B86D-79BBF6DFDFD2}">
      <dgm:prSet/>
      <dgm:spPr/>
      <dgm:t>
        <a:bodyPr/>
        <a:lstStyle/>
        <a:p>
          <a:endParaRPr lang="en-GB"/>
        </a:p>
      </dgm:t>
    </dgm:pt>
    <dgm:pt modelId="{DB8C3381-4169-41D1-B6AE-737DA5D0D2B2}" type="sibTrans" cxnId="{D30232C5-63A4-41FD-B86D-79BBF6DFDFD2}">
      <dgm:prSet/>
      <dgm:spPr/>
      <dgm:t>
        <a:bodyPr/>
        <a:lstStyle/>
        <a:p>
          <a:endParaRPr lang="en-GB"/>
        </a:p>
      </dgm:t>
    </dgm:pt>
    <dgm:pt modelId="{D0DF22D1-2D8B-4317-AAA3-4D90BF53F264}" type="pres">
      <dgm:prSet presAssocID="{5D4BB2AA-C772-4B32-897C-F60BC1A508A7}" presName="linearFlow" presStyleCnt="0">
        <dgm:presLayoutVars>
          <dgm:dir/>
          <dgm:resizeHandles val="exact"/>
        </dgm:presLayoutVars>
      </dgm:prSet>
      <dgm:spPr/>
    </dgm:pt>
    <dgm:pt modelId="{9E0BCDDC-F0F3-4EDD-9DBD-59D038958808}" type="pres">
      <dgm:prSet presAssocID="{D69D33CD-3D66-4032-B7A4-1E046E693C3D}" presName="composite" presStyleCnt="0"/>
      <dgm:spPr/>
    </dgm:pt>
    <dgm:pt modelId="{551FF828-2CE2-4F16-8C10-3DCEFAB0D139}" type="pres">
      <dgm:prSet presAssocID="{D69D33CD-3D66-4032-B7A4-1E046E693C3D}" presName="imgShp" presStyleLbl="fgImgPlace1" presStyleIdx="0" presStyleCnt="4"/>
      <dgm:spPr>
        <a:solidFill>
          <a:schemeClr val="accent2"/>
        </a:solidFill>
      </dgm:spPr>
    </dgm:pt>
    <dgm:pt modelId="{FB8D3283-B25E-45EE-8553-058EE959E81F}" type="pres">
      <dgm:prSet presAssocID="{D69D33CD-3D66-4032-B7A4-1E046E693C3D}" presName="txShp" presStyleLbl="node1" presStyleIdx="0" presStyleCnt="4">
        <dgm:presLayoutVars>
          <dgm:bulletEnabled val="1"/>
        </dgm:presLayoutVars>
      </dgm:prSet>
      <dgm:spPr/>
    </dgm:pt>
    <dgm:pt modelId="{87903494-37E1-4670-A257-064E317D4F35}" type="pres">
      <dgm:prSet presAssocID="{E395929F-3AD8-488A-8855-DC5829125491}" presName="spacing" presStyleCnt="0"/>
      <dgm:spPr/>
    </dgm:pt>
    <dgm:pt modelId="{451950C7-442A-48E9-B373-A2CE8D8122D8}" type="pres">
      <dgm:prSet presAssocID="{84D91892-C408-4025-8A28-39EBFEBEDF7A}" presName="composite" presStyleCnt="0"/>
      <dgm:spPr/>
    </dgm:pt>
    <dgm:pt modelId="{58569265-C2C0-4F82-B050-3D5D6757AF59}" type="pres">
      <dgm:prSet presAssocID="{84D91892-C408-4025-8A28-39EBFEBEDF7A}" presName="imgShp" presStyleLbl="fgImgPlace1" presStyleIdx="1" presStyleCnt="4"/>
      <dgm:spPr>
        <a:solidFill>
          <a:schemeClr val="accent3"/>
        </a:solidFill>
      </dgm:spPr>
    </dgm:pt>
    <dgm:pt modelId="{4971AD2B-009B-4F88-841C-610DE2CB4E03}" type="pres">
      <dgm:prSet presAssocID="{84D91892-C408-4025-8A28-39EBFEBEDF7A}" presName="txShp" presStyleLbl="node1" presStyleIdx="1" presStyleCnt="4">
        <dgm:presLayoutVars>
          <dgm:bulletEnabled val="1"/>
        </dgm:presLayoutVars>
      </dgm:prSet>
      <dgm:spPr/>
    </dgm:pt>
    <dgm:pt modelId="{C1A0B261-9E4B-4BC0-A299-E9F03E929794}" type="pres">
      <dgm:prSet presAssocID="{1FB6401F-4042-4246-B12F-02466955A4C2}" presName="spacing" presStyleCnt="0"/>
      <dgm:spPr/>
    </dgm:pt>
    <dgm:pt modelId="{B6400E18-5402-4503-BB97-FCE1E30708F7}" type="pres">
      <dgm:prSet presAssocID="{0EDFFE95-5D14-4DAD-9FFA-58F15DE49DB3}" presName="composite" presStyleCnt="0"/>
      <dgm:spPr/>
    </dgm:pt>
    <dgm:pt modelId="{53333BC0-5275-4637-B0D7-5B8AF930CA6A}" type="pres">
      <dgm:prSet presAssocID="{0EDFFE95-5D14-4DAD-9FFA-58F15DE49DB3}" presName="imgShp" presStyleLbl="fgImgPlace1" presStyleIdx="2" presStyleCnt="4"/>
      <dgm:spPr>
        <a:solidFill>
          <a:schemeClr val="accent4"/>
        </a:solidFill>
      </dgm:spPr>
    </dgm:pt>
    <dgm:pt modelId="{F6BF54CD-0B61-40A7-9638-D5D6A188CFF9}" type="pres">
      <dgm:prSet presAssocID="{0EDFFE95-5D14-4DAD-9FFA-58F15DE49DB3}" presName="txShp" presStyleLbl="node1" presStyleIdx="2" presStyleCnt="4">
        <dgm:presLayoutVars>
          <dgm:bulletEnabled val="1"/>
        </dgm:presLayoutVars>
      </dgm:prSet>
      <dgm:spPr/>
    </dgm:pt>
    <dgm:pt modelId="{0D166CCD-E723-4C95-9F66-FC88AFAE00B1}" type="pres">
      <dgm:prSet presAssocID="{103066E7-CA53-41C6-8060-39EBB042B011}" presName="spacing" presStyleCnt="0"/>
      <dgm:spPr/>
    </dgm:pt>
    <dgm:pt modelId="{243A04B2-BCAF-476C-AE64-C9C7ADF4350A}" type="pres">
      <dgm:prSet presAssocID="{B5528113-B67D-4022-AE74-3B2BE9E09524}" presName="composite" presStyleCnt="0"/>
      <dgm:spPr/>
    </dgm:pt>
    <dgm:pt modelId="{2A9FAB34-5649-411C-AB00-880E7C36F216}" type="pres">
      <dgm:prSet presAssocID="{B5528113-B67D-4022-AE74-3B2BE9E09524}" presName="imgShp" presStyleLbl="fgImgPlace1" presStyleIdx="3" presStyleCnt="4"/>
      <dgm:spPr>
        <a:solidFill>
          <a:schemeClr val="accent5"/>
        </a:solidFill>
      </dgm:spPr>
    </dgm:pt>
    <dgm:pt modelId="{8E1F6775-DF53-427F-A4C3-23453EDCF517}" type="pres">
      <dgm:prSet presAssocID="{B5528113-B67D-4022-AE74-3B2BE9E09524}" presName="txShp" presStyleLbl="node1" presStyleIdx="3" presStyleCnt="4">
        <dgm:presLayoutVars>
          <dgm:bulletEnabled val="1"/>
        </dgm:presLayoutVars>
      </dgm:prSet>
      <dgm:spPr/>
    </dgm:pt>
  </dgm:ptLst>
  <dgm:cxnLst>
    <dgm:cxn modelId="{56BFCB01-D917-4150-8DFB-14542E0A2C50}" srcId="{5D4BB2AA-C772-4B32-897C-F60BC1A508A7}" destId="{0EDFFE95-5D14-4DAD-9FFA-58F15DE49DB3}" srcOrd="2" destOrd="0" parTransId="{E25B160E-A58F-45D0-B23C-BE1EBBE15EF6}" sibTransId="{103066E7-CA53-41C6-8060-39EBB042B011}"/>
    <dgm:cxn modelId="{E7FD7207-DCD8-4072-A604-8623EE568BC9}" type="presOf" srcId="{D69D33CD-3D66-4032-B7A4-1E046E693C3D}" destId="{FB8D3283-B25E-45EE-8553-058EE959E81F}" srcOrd="0" destOrd="0" presId="urn:microsoft.com/office/officeart/2005/8/layout/vList3"/>
    <dgm:cxn modelId="{CD360A0D-FB9A-45C1-9A79-C60C55176D9D}" srcId="{5D4BB2AA-C772-4B32-897C-F60BC1A508A7}" destId="{D69D33CD-3D66-4032-B7A4-1E046E693C3D}" srcOrd="0" destOrd="0" parTransId="{030C1627-A8DD-4554-BE16-344BF1249417}" sibTransId="{E395929F-3AD8-488A-8855-DC5829125491}"/>
    <dgm:cxn modelId="{7CE4E15E-DCF5-4B0B-9011-58FC99CE55E2}" type="presOf" srcId="{84D91892-C408-4025-8A28-39EBFEBEDF7A}" destId="{4971AD2B-009B-4F88-841C-610DE2CB4E03}" srcOrd="0" destOrd="0" presId="urn:microsoft.com/office/officeart/2005/8/layout/vList3"/>
    <dgm:cxn modelId="{BF658681-7859-49F2-AC6F-C3DD3760B1A4}" srcId="{5D4BB2AA-C772-4B32-897C-F60BC1A508A7}" destId="{84D91892-C408-4025-8A28-39EBFEBEDF7A}" srcOrd="1" destOrd="0" parTransId="{2DD7E585-9B54-4E97-8665-E285F8C01C70}" sibTransId="{1FB6401F-4042-4246-B12F-02466955A4C2}"/>
    <dgm:cxn modelId="{3EE2DD82-58E0-4B6E-8220-56CF11A3B23E}" type="presOf" srcId="{0EDFFE95-5D14-4DAD-9FFA-58F15DE49DB3}" destId="{F6BF54CD-0B61-40A7-9638-D5D6A188CFF9}" srcOrd="0" destOrd="0" presId="urn:microsoft.com/office/officeart/2005/8/layout/vList3"/>
    <dgm:cxn modelId="{D30232C5-63A4-41FD-B86D-79BBF6DFDFD2}" srcId="{5D4BB2AA-C772-4B32-897C-F60BC1A508A7}" destId="{B5528113-B67D-4022-AE74-3B2BE9E09524}" srcOrd="3" destOrd="0" parTransId="{F19DC421-601E-4AF6-BC87-EB7F7064F30E}" sibTransId="{DB8C3381-4169-41D1-B6AE-737DA5D0D2B2}"/>
    <dgm:cxn modelId="{6D2FB0EB-8D56-429F-8294-A388C62145BC}" type="presOf" srcId="{B5528113-B67D-4022-AE74-3B2BE9E09524}" destId="{8E1F6775-DF53-427F-A4C3-23453EDCF517}" srcOrd="0" destOrd="0" presId="urn:microsoft.com/office/officeart/2005/8/layout/vList3"/>
    <dgm:cxn modelId="{FD67E4F6-B642-4CEB-91C1-5D42DB609F2D}" type="presOf" srcId="{5D4BB2AA-C772-4B32-897C-F60BC1A508A7}" destId="{D0DF22D1-2D8B-4317-AAA3-4D90BF53F264}" srcOrd="0" destOrd="0" presId="urn:microsoft.com/office/officeart/2005/8/layout/vList3"/>
    <dgm:cxn modelId="{C2727206-BADD-48DD-B650-53D29D021D60}" type="presParOf" srcId="{D0DF22D1-2D8B-4317-AAA3-4D90BF53F264}" destId="{9E0BCDDC-F0F3-4EDD-9DBD-59D038958808}" srcOrd="0" destOrd="0" presId="urn:microsoft.com/office/officeart/2005/8/layout/vList3"/>
    <dgm:cxn modelId="{82FEA88F-11C0-40F6-B820-66A92376EB8D}" type="presParOf" srcId="{9E0BCDDC-F0F3-4EDD-9DBD-59D038958808}" destId="{551FF828-2CE2-4F16-8C10-3DCEFAB0D139}" srcOrd="0" destOrd="0" presId="urn:microsoft.com/office/officeart/2005/8/layout/vList3"/>
    <dgm:cxn modelId="{D2E776ED-4C7B-4ED1-9B2E-C4C71424665E}" type="presParOf" srcId="{9E0BCDDC-F0F3-4EDD-9DBD-59D038958808}" destId="{FB8D3283-B25E-45EE-8553-058EE959E81F}" srcOrd="1" destOrd="0" presId="urn:microsoft.com/office/officeart/2005/8/layout/vList3"/>
    <dgm:cxn modelId="{D8B5649F-AA77-4842-9465-44FD2A4E17B2}" type="presParOf" srcId="{D0DF22D1-2D8B-4317-AAA3-4D90BF53F264}" destId="{87903494-37E1-4670-A257-064E317D4F35}" srcOrd="1" destOrd="0" presId="urn:microsoft.com/office/officeart/2005/8/layout/vList3"/>
    <dgm:cxn modelId="{B72684F5-3062-4952-8492-C2F8141B46C2}" type="presParOf" srcId="{D0DF22D1-2D8B-4317-AAA3-4D90BF53F264}" destId="{451950C7-442A-48E9-B373-A2CE8D8122D8}" srcOrd="2" destOrd="0" presId="urn:microsoft.com/office/officeart/2005/8/layout/vList3"/>
    <dgm:cxn modelId="{A9DFA578-3629-46EA-9088-4990011241C2}" type="presParOf" srcId="{451950C7-442A-48E9-B373-A2CE8D8122D8}" destId="{58569265-C2C0-4F82-B050-3D5D6757AF59}" srcOrd="0" destOrd="0" presId="urn:microsoft.com/office/officeart/2005/8/layout/vList3"/>
    <dgm:cxn modelId="{7AE5AFBF-2AE1-4CA5-91D3-FE74D95A4AFB}" type="presParOf" srcId="{451950C7-442A-48E9-B373-A2CE8D8122D8}" destId="{4971AD2B-009B-4F88-841C-610DE2CB4E03}" srcOrd="1" destOrd="0" presId="urn:microsoft.com/office/officeart/2005/8/layout/vList3"/>
    <dgm:cxn modelId="{2D57CEEC-FA98-4A99-B0D0-DB4D7F02428E}" type="presParOf" srcId="{D0DF22D1-2D8B-4317-AAA3-4D90BF53F264}" destId="{C1A0B261-9E4B-4BC0-A299-E9F03E929794}" srcOrd="3" destOrd="0" presId="urn:microsoft.com/office/officeart/2005/8/layout/vList3"/>
    <dgm:cxn modelId="{E492FB77-C956-4AC4-BA37-24DFD1312D29}" type="presParOf" srcId="{D0DF22D1-2D8B-4317-AAA3-4D90BF53F264}" destId="{B6400E18-5402-4503-BB97-FCE1E30708F7}" srcOrd="4" destOrd="0" presId="urn:microsoft.com/office/officeart/2005/8/layout/vList3"/>
    <dgm:cxn modelId="{65D56AF4-B3CB-4CC4-8457-D08F0F8AA684}" type="presParOf" srcId="{B6400E18-5402-4503-BB97-FCE1E30708F7}" destId="{53333BC0-5275-4637-B0D7-5B8AF930CA6A}" srcOrd="0" destOrd="0" presId="urn:microsoft.com/office/officeart/2005/8/layout/vList3"/>
    <dgm:cxn modelId="{400B8F5D-205B-40E1-B0EC-F55331B2E10D}" type="presParOf" srcId="{B6400E18-5402-4503-BB97-FCE1E30708F7}" destId="{F6BF54CD-0B61-40A7-9638-D5D6A188CFF9}" srcOrd="1" destOrd="0" presId="urn:microsoft.com/office/officeart/2005/8/layout/vList3"/>
    <dgm:cxn modelId="{E13E82DE-B1FE-4DDC-9B7D-DE8818859656}" type="presParOf" srcId="{D0DF22D1-2D8B-4317-AAA3-4D90BF53F264}" destId="{0D166CCD-E723-4C95-9F66-FC88AFAE00B1}" srcOrd="5" destOrd="0" presId="urn:microsoft.com/office/officeart/2005/8/layout/vList3"/>
    <dgm:cxn modelId="{5CB47DEA-EF1A-44FF-830D-F7512365FC13}" type="presParOf" srcId="{D0DF22D1-2D8B-4317-AAA3-4D90BF53F264}" destId="{243A04B2-BCAF-476C-AE64-C9C7ADF4350A}" srcOrd="6" destOrd="0" presId="urn:microsoft.com/office/officeart/2005/8/layout/vList3"/>
    <dgm:cxn modelId="{F5D75E26-7DC2-471C-90CC-592E90E142B2}" type="presParOf" srcId="{243A04B2-BCAF-476C-AE64-C9C7ADF4350A}" destId="{2A9FAB34-5649-411C-AB00-880E7C36F216}" srcOrd="0" destOrd="0" presId="urn:microsoft.com/office/officeart/2005/8/layout/vList3"/>
    <dgm:cxn modelId="{C973A606-0516-415E-A74A-66FD42009789}" type="presParOf" srcId="{243A04B2-BCAF-476C-AE64-C9C7ADF4350A}" destId="{8E1F6775-DF53-427F-A4C3-23453EDCF517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DF273A-6C8B-49AA-80C2-B05C442691FF}" type="doc">
      <dgm:prSet loTypeId="urn:microsoft.com/office/officeart/2011/layout/TabList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GB"/>
        </a:p>
      </dgm:t>
    </dgm:pt>
    <dgm:pt modelId="{7CD29B1C-6E13-4679-BBAD-0DA555B8DAC4}">
      <dgm:prSet custT="1"/>
      <dgm:spPr>
        <a:solidFill>
          <a:schemeClr val="accent2"/>
        </a:solidFill>
      </dgm:spPr>
      <dgm:t>
        <a:bodyPr/>
        <a:lstStyle/>
        <a:p>
          <a:r>
            <a:rPr lang="en-GB" sz="1800" dirty="0"/>
            <a:t>ACH children are delayed in independently carrying out everyday tasks</a:t>
          </a:r>
        </a:p>
      </dgm:t>
    </dgm:pt>
    <dgm:pt modelId="{573F090E-B2E7-4F83-8762-C6658A48D4B1}" type="parTrans" cxnId="{7E6C34ED-3875-4141-A4AB-D42C195903D8}">
      <dgm:prSet/>
      <dgm:spPr/>
      <dgm:t>
        <a:bodyPr/>
        <a:lstStyle/>
        <a:p>
          <a:endParaRPr lang="en-GB" sz="1800"/>
        </a:p>
      </dgm:t>
    </dgm:pt>
    <dgm:pt modelId="{AC906ED6-E0EB-46D5-B52F-B3EA9FB13797}" type="sibTrans" cxnId="{7E6C34ED-3875-4141-A4AB-D42C195903D8}">
      <dgm:prSet/>
      <dgm:spPr/>
      <dgm:t>
        <a:bodyPr/>
        <a:lstStyle/>
        <a:p>
          <a:endParaRPr lang="en-GB" sz="1800"/>
        </a:p>
      </dgm:t>
    </dgm:pt>
    <dgm:pt modelId="{75A601D7-9ED9-48EE-8299-71D270ECAAEB}">
      <dgm:prSet custT="1"/>
      <dgm:spPr/>
      <dgm:t>
        <a:bodyPr lIns="108000" rIns="36000" bIns="108000" anchor="b" anchorCtr="0"/>
        <a:lstStyle/>
        <a:p>
          <a:r>
            <a:rPr lang="en-GB" sz="1800" dirty="0"/>
            <a:t>Physical caregiver assistance is often required</a:t>
          </a:r>
        </a:p>
      </dgm:t>
    </dgm:pt>
    <dgm:pt modelId="{CBF1F18F-86A5-4FC6-A582-3D05B4805656}" type="parTrans" cxnId="{76FCF773-7701-45B1-B812-518A387360F4}">
      <dgm:prSet/>
      <dgm:spPr/>
      <dgm:t>
        <a:bodyPr/>
        <a:lstStyle/>
        <a:p>
          <a:endParaRPr lang="en-GB" sz="1800"/>
        </a:p>
      </dgm:t>
    </dgm:pt>
    <dgm:pt modelId="{AB882254-05CF-48D5-A298-3CFD542D6E07}" type="sibTrans" cxnId="{76FCF773-7701-45B1-B812-518A387360F4}">
      <dgm:prSet/>
      <dgm:spPr/>
      <dgm:t>
        <a:bodyPr/>
        <a:lstStyle/>
        <a:p>
          <a:endParaRPr lang="en-GB" sz="1800"/>
        </a:p>
      </dgm:t>
    </dgm:pt>
    <dgm:pt modelId="{B8AF5604-AF4B-47D9-B1EB-2F0F09D310F7}">
      <dgm:prSet custT="1"/>
      <dgm:spPr>
        <a:solidFill>
          <a:schemeClr val="accent3"/>
        </a:solidFill>
      </dgm:spPr>
      <dgm:t>
        <a:bodyPr/>
        <a:lstStyle/>
        <a:p>
          <a:r>
            <a:rPr lang="en-GB" sz="1800" dirty="0"/>
            <a:t>Physical limitations may become less prevalent in adolescence</a:t>
          </a:r>
        </a:p>
      </dgm:t>
    </dgm:pt>
    <dgm:pt modelId="{94E9008A-AE42-4C69-B08F-1B26C31E0854}" type="parTrans" cxnId="{AC9B15F8-C831-4BE3-A3AE-6DD8CADA3A53}">
      <dgm:prSet/>
      <dgm:spPr/>
      <dgm:t>
        <a:bodyPr/>
        <a:lstStyle/>
        <a:p>
          <a:endParaRPr lang="en-GB" sz="1800"/>
        </a:p>
      </dgm:t>
    </dgm:pt>
    <dgm:pt modelId="{6A8D42D6-C8B3-45C4-8519-361F7A3F5EA2}" type="sibTrans" cxnId="{AC9B15F8-C831-4BE3-A3AE-6DD8CADA3A53}">
      <dgm:prSet/>
      <dgm:spPr/>
      <dgm:t>
        <a:bodyPr/>
        <a:lstStyle/>
        <a:p>
          <a:endParaRPr lang="en-GB" sz="1800"/>
        </a:p>
      </dgm:t>
    </dgm:pt>
    <dgm:pt modelId="{0E6492FF-12DA-4BB3-8C4C-5D250D2B4D27}">
      <dgm:prSet custT="1"/>
      <dgm:spPr/>
      <dgm:t>
        <a:bodyPr lIns="108000" bIns="108000" anchor="b" anchorCtr="0"/>
        <a:lstStyle/>
        <a:p>
          <a:r>
            <a:rPr lang="en-GB" sz="1800" dirty="0"/>
            <a:t>Impairments still exist in adulthood with 11–20% experiencing significant mobility and ADL difficulties</a:t>
          </a:r>
        </a:p>
      </dgm:t>
    </dgm:pt>
    <dgm:pt modelId="{F49F2BC0-1C80-471C-BDD8-6C25656C6386}" type="parTrans" cxnId="{00FB8128-C686-49AA-9E96-93FEA3E200EB}">
      <dgm:prSet/>
      <dgm:spPr/>
      <dgm:t>
        <a:bodyPr/>
        <a:lstStyle/>
        <a:p>
          <a:endParaRPr lang="en-GB" sz="1800"/>
        </a:p>
      </dgm:t>
    </dgm:pt>
    <dgm:pt modelId="{AF6C8EE9-06B3-4C14-9598-9EE4A151B09B}" type="sibTrans" cxnId="{00FB8128-C686-49AA-9E96-93FEA3E200EB}">
      <dgm:prSet/>
      <dgm:spPr/>
      <dgm:t>
        <a:bodyPr/>
        <a:lstStyle/>
        <a:p>
          <a:endParaRPr lang="en-GB" sz="1800"/>
        </a:p>
      </dgm:t>
    </dgm:pt>
    <dgm:pt modelId="{1A98FC65-1117-42B3-9CA8-16CF689EFCC7}">
      <dgm:prSet custT="1"/>
      <dgm:spPr>
        <a:solidFill>
          <a:schemeClr val="accent4"/>
        </a:solidFill>
      </dgm:spPr>
      <dgm:t>
        <a:bodyPr/>
        <a:lstStyle/>
        <a:p>
          <a:r>
            <a:rPr lang="en-GB" sz="1800" dirty="0"/>
            <a:t>High prevalence of chronic pain (64–75%) </a:t>
          </a:r>
        </a:p>
      </dgm:t>
    </dgm:pt>
    <dgm:pt modelId="{B834514C-E620-4490-86F3-3383E0BE47EB}" type="parTrans" cxnId="{B49A3C25-9B3A-4661-82C0-94B999FE7783}">
      <dgm:prSet/>
      <dgm:spPr/>
      <dgm:t>
        <a:bodyPr/>
        <a:lstStyle/>
        <a:p>
          <a:endParaRPr lang="en-GB" sz="1800"/>
        </a:p>
      </dgm:t>
    </dgm:pt>
    <dgm:pt modelId="{15EA6564-D633-4F97-9436-DC4B5CA73921}" type="sibTrans" cxnId="{B49A3C25-9B3A-4661-82C0-94B999FE7783}">
      <dgm:prSet/>
      <dgm:spPr/>
      <dgm:t>
        <a:bodyPr/>
        <a:lstStyle/>
        <a:p>
          <a:endParaRPr lang="en-GB" sz="1800"/>
        </a:p>
      </dgm:t>
    </dgm:pt>
    <dgm:pt modelId="{A5E5F9C8-D274-41A1-9454-978074F38C82}">
      <dgm:prSet custT="1"/>
      <dgm:spPr/>
      <dgm:t>
        <a:bodyPr lIns="108000" bIns="108000" anchor="b" anchorCtr="0"/>
        <a:lstStyle/>
        <a:p>
          <a:r>
            <a:rPr lang="en-GB" sz="1800" dirty="0"/>
            <a:t>May contribute to poor physical function</a:t>
          </a:r>
        </a:p>
      </dgm:t>
    </dgm:pt>
    <dgm:pt modelId="{F6C4753D-CA82-46CE-95C8-E966AD9092FD}" type="parTrans" cxnId="{246E73FD-49B6-47B5-9A07-41120DD55220}">
      <dgm:prSet/>
      <dgm:spPr/>
      <dgm:t>
        <a:bodyPr/>
        <a:lstStyle/>
        <a:p>
          <a:endParaRPr lang="en-GB" sz="1800"/>
        </a:p>
      </dgm:t>
    </dgm:pt>
    <dgm:pt modelId="{66B32894-A467-4752-B793-2C8F7B7012F0}" type="sibTrans" cxnId="{246E73FD-49B6-47B5-9A07-41120DD55220}">
      <dgm:prSet/>
      <dgm:spPr/>
      <dgm:t>
        <a:bodyPr/>
        <a:lstStyle/>
        <a:p>
          <a:endParaRPr lang="en-GB" sz="1800"/>
        </a:p>
      </dgm:t>
    </dgm:pt>
    <dgm:pt modelId="{DD45BF03-2C0E-49FE-AD66-88E1C9ADEE9E}">
      <dgm:prSet custT="1"/>
      <dgm:spPr>
        <a:solidFill>
          <a:schemeClr val="accent5"/>
        </a:solidFill>
      </dgm:spPr>
      <dgm:t>
        <a:bodyPr/>
        <a:lstStyle/>
        <a:p>
          <a:r>
            <a:rPr lang="en-GB" sz="1800" dirty="0"/>
            <a:t>There is a significant reduction in the physical domain of QoL in young patients </a:t>
          </a:r>
        </a:p>
      </dgm:t>
    </dgm:pt>
    <dgm:pt modelId="{C60E2DF3-4E43-4FD8-BF23-2821FDDD5CE1}" type="parTrans" cxnId="{BB988931-CCED-4DD9-90D3-79DE102E5435}">
      <dgm:prSet/>
      <dgm:spPr/>
      <dgm:t>
        <a:bodyPr/>
        <a:lstStyle/>
        <a:p>
          <a:endParaRPr lang="en-GB" sz="1800"/>
        </a:p>
      </dgm:t>
    </dgm:pt>
    <dgm:pt modelId="{EF51D9D4-B71E-4DB0-B1D0-873353EA4125}" type="sibTrans" cxnId="{BB988931-CCED-4DD9-90D3-79DE102E5435}">
      <dgm:prSet/>
      <dgm:spPr/>
      <dgm:t>
        <a:bodyPr/>
        <a:lstStyle/>
        <a:p>
          <a:endParaRPr lang="en-GB" sz="1800"/>
        </a:p>
      </dgm:t>
    </dgm:pt>
    <dgm:pt modelId="{7412F940-C38F-41B6-8AD3-433D980B3797}">
      <dgm:prSet custT="1"/>
      <dgm:spPr/>
      <dgm:t>
        <a:bodyPr lIns="108000" bIns="108000" anchor="b" anchorCtr="0"/>
        <a:lstStyle/>
        <a:p>
          <a:r>
            <a:rPr lang="en-GB" sz="1800" dirty="0"/>
            <a:t>Partially attributable to perceived impact of short stature</a:t>
          </a:r>
        </a:p>
      </dgm:t>
    </dgm:pt>
    <dgm:pt modelId="{EDE3F2D5-2551-49CF-A42C-EF079CB2A906}" type="parTrans" cxnId="{EA324DB6-0924-4231-8D1D-F94BF87B8514}">
      <dgm:prSet/>
      <dgm:spPr/>
      <dgm:t>
        <a:bodyPr/>
        <a:lstStyle/>
        <a:p>
          <a:endParaRPr lang="en-GB" sz="1800"/>
        </a:p>
      </dgm:t>
    </dgm:pt>
    <dgm:pt modelId="{8ACCDBD3-A9C2-480E-8749-D9BF554BF5A0}" type="sibTrans" cxnId="{EA324DB6-0924-4231-8D1D-F94BF87B8514}">
      <dgm:prSet/>
      <dgm:spPr/>
      <dgm:t>
        <a:bodyPr/>
        <a:lstStyle/>
        <a:p>
          <a:endParaRPr lang="en-GB" sz="1800"/>
        </a:p>
      </dgm:t>
    </dgm:pt>
    <dgm:pt modelId="{5A093D23-E38A-4B5E-9A89-EB09D94EF6D7}">
      <dgm:prSet custT="1"/>
      <dgm:spPr>
        <a:solidFill>
          <a:schemeClr val="accent1"/>
        </a:solidFill>
      </dgm:spPr>
      <dgm:t>
        <a:bodyPr/>
        <a:lstStyle/>
        <a:p>
          <a:r>
            <a:rPr lang="en-GB" sz="1800" dirty="0"/>
            <a:t>In adults, physical QoL components lower than general population</a:t>
          </a:r>
        </a:p>
      </dgm:t>
    </dgm:pt>
    <dgm:pt modelId="{7482ED97-A270-486D-B450-CF3815B64FD4}" type="parTrans" cxnId="{FB9ACFBE-8A25-41D2-9744-D30CCFC1ACA4}">
      <dgm:prSet/>
      <dgm:spPr/>
      <dgm:t>
        <a:bodyPr/>
        <a:lstStyle/>
        <a:p>
          <a:endParaRPr lang="en-GB" sz="1800"/>
        </a:p>
      </dgm:t>
    </dgm:pt>
    <dgm:pt modelId="{C2B38DD5-828B-4402-AB14-7D9364CDA35C}" type="sibTrans" cxnId="{FB9ACFBE-8A25-41D2-9744-D30CCFC1ACA4}">
      <dgm:prSet/>
      <dgm:spPr/>
      <dgm:t>
        <a:bodyPr/>
        <a:lstStyle/>
        <a:p>
          <a:endParaRPr lang="en-GB" sz="1800"/>
        </a:p>
      </dgm:t>
    </dgm:pt>
    <dgm:pt modelId="{1E8550DA-63C7-45EE-A8FF-87C5EA78E124}">
      <dgm:prSet custT="1"/>
      <dgm:spPr/>
      <dgm:t>
        <a:bodyPr lIns="108000" bIns="108000" anchor="b" anchorCtr="0"/>
        <a:lstStyle/>
        <a:p>
          <a:r>
            <a:rPr lang="en-GB" sz="1800" dirty="0"/>
            <a:t>Especially apparent in older age groups </a:t>
          </a:r>
        </a:p>
      </dgm:t>
    </dgm:pt>
    <dgm:pt modelId="{F141B71A-9C80-424A-8780-3882FFA36826}" type="parTrans" cxnId="{B82FF641-6C05-4C99-B013-70F8A8672B3D}">
      <dgm:prSet/>
      <dgm:spPr/>
      <dgm:t>
        <a:bodyPr/>
        <a:lstStyle/>
        <a:p>
          <a:endParaRPr lang="en-GB" sz="1800"/>
        </a:p>
      </dgm:t>
    </dgm:pt>
    <dgm:pt modelId="{FD9E458F-707D-4C70-BFF6-A94451878A9B}" type="sibTrans" cxnId="{B82FF641-6C05-4C99-B013-70F8A8672B3D}">
      <dgm:prSet/>
      <dgm:spPr/>
      <dgm:t>
        <a:bodyPr/>
        <a:lstStyle/>
        <a:p>
          <a:endParaRPr lang="en-GB" sz="1800"/>
        </a:p>
      </dgm:t>
    </dgm:pt>
    <dgm:pt modelId="{749BC75A-1984-4434-A030-D7447CF93246}" type="pres">
      <dgm:prSet presAssocID="{9BDF273A-6C8B-49AA-80C2-B05C442691FF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</dgm:pt>
    <dgm:pt modelId="{851D712E-E0F3-4079-9B23-9B6BCFF0D5D1}" type="pres">
      <dgm:prSet presAssocID="{7CD29B1C-6E13-4679-BBAD-0DA555B8DAC4}" presName="composite" presStyleCnt="0"/>
      <dgm:spPr/>
    </dgm:pt>
    <dgm:pt modelId="{0EF6E946-C2BB-4BAF-A61C-27E781B5AF8A}" type="pres">
      <dgm:prSet presAssocID="{7CD29B1C-6E13-4679-BBAD-0DA555B8DAC4}" presName="FirstChild" presStyleLbl="revTx" presStyleIdx="0" presStyleCnt="5" custScaleX="67568" custLinFactNeighborX="8559">
        <dgm:presLayoutVars>
          <dgm:chMax val="0"/>
          <dgm:chPref val="0"/>
          <dgm:bulletEnabled val="1"/>
        </dgm:presLayoutVars>
      </dgm:prSet>
      <dgm:spPr/>
    </dgm:pt>
    <dgm:pt modelId="{C3E8D7FD-FC61-40B9-8A3F-49D36045D892}" type="pres">
      <dgm:prSet presAssocID="{7CD29B1C-6E13-4679-BBAD-0DA555B8DAC4}" presName="Parent" presStyleLbl="alignNode1" presStyleIdx="0" presStyleCnt="5" custScaleX="192308" custLinFactNeighborX="23077">
        <dgm:presLayoutVars>
          <dgm:chMax val="3"/>
          <dgm:chPref val="3"/>
          <dgm:bulletEnabled val="1"/>
        </dgm:presLayoutVars>
      </dgm:prSet>
      <dgm:spPr/>
    </dgm:pt>
    <dgm:pt modelId="{42F31700-2D76-4F01-8DAD-3E9E31CE66F6}" type="pres">
      <dgm:prSet presAssocID="{7CD29B1C-6E13-4679-BBAD-0DA555B8DAC4}" presName="Accent" presStyleLbl="parChTrans1D1" presStyleIdx="0" presStyleCnt="5"/>
      <dgm:spPr/>
    </dgm:pt>
    <dgm:pt modelId="{21C3DA1C-5A89-440C-A590-FC85CCFA9969}" type="pres">
      <dgm:prSet presAssocID="{AC906ED6-E0EB-46D5-B52F-B3EA9FB13797}" presName="sibTrans" presStyleCnt="0"/>
      <dgm:spPr/>
    </dgm:pt>
    <dgm:pt modelId="{0E33518B-9B31-412A-AB3F-9B579D0D6CE6}" type="pres">
      <dgm:prSet presAssocID="{B8AF5604-AF4B-47D9-B1EB-2F0F09D310F7}" presName="composite" presStyleCnt="0"/>
      <dgm:spPr/>
    </dgm:pt>
    <dgm:pt modelId="{86665505-F89E-4F50-8689-9B09B8786235}" type="pres">
      <dgm:prSet presAssocID="{B8AF5604-AF4B-47D9-B1EB-2F0F09D310F7}" presName="FirstChild" presStyleLbl="revTx" presStyleIdx="1" presStyleCnt="5" custScaleX="67568" custLinFactNeighborX="8108">
        <dgm:presLayoutVars>
          <dgm:chMax val="0"/>
          <dgm:chPref val="0"/>
          <dgm:bulletEnabled val="1"/>
        </dgm:presLayoutVars>
      </dgm:prSet>
      <dgm:spPr/>
    </dgm:pt>
    <dgm:pt modelId="{48E57A3A-9B2B-4956-A700-E0847314ADAB}" type="pres">
      <dgm:prSet presAssocID="{B8AF5604-AF4B-47D9-B1EB-2F0F09D310F7}" presName="Parent" presStyleLbl="alignNode1" presStyleIdx="1" presStyleCnt="5" custScaleX="192308" custLinFactNeighborX="23397">
        <dgm:presLayoutVars>
          <dgm:chMax val="3"/>
          <dgm:chPref val="3"/>
          <dgm:bulletEnabled val="1"/>
        </dgm:presLayoutVars>
      </dgm:prSet>
      <dgm:spPr/>
    </dgm:pt>
    <dgm:pt modelId="{0DC1D3A9-4762-4A69-BFF3-DAB9D1281502}" type="pres">
      <dgm:prSet presAssocID="{B8AF5604-AF4B-47D9-B1EB-2F0F09D310F7}" presName="Accent" presStyleLbl="parChTrans1D1" presStyleIdx="1" presStyleCnt="5"/>
      <dgm:spPr/>
    </dgm:pt>
    <dgm:pt modelId="{A927F0C2-2534-4C80-BDC7-A72165D2AB82}" type="pres">
      <dgm:prSet presAssocID="{6A8D42D6-C8B3-45C4-8519-361F7A3F5EA2}" presName="sibTrans" presStyleCnt="0"/>
      <dgm:spPr/>
    </dgm:pt>
    <dgm:pt modelId="{AC35E52E-49C8-4967-A09D-B2C668EBD6DE}" type="pres">
      <dgm:prSet presAssocID="{1A98FC65-1117-42B3-9CA8-16CF689EFCC7}" presName="composite" presStyleCnt="0"/>
      <dgm:spPr/>
    </dgm:pt>
    <dgm:pt modelId="{426A3052-EAD2-4686-85F9-EB07EE5C15AE}" type="pres">
      <dgm:prSet presAssocID="{1A98FC65-1117-42B3-9CA8-16CF689EFCC7}" presName="FirstChild" presStyleLbl="revTx" presStyleIdx="2" presStyleCnt="5" custScaleX="67568" custLinFactNeighborX="8108">
        <dgm:presLayoutVars>
          <dgm:chMax val="0"/>
          <dgm:chPref val="0"/>
          <dgm:bulletEnabled val="1"/>
        </dgm:presLayoutVars>
      </dgm:prSet>
      <dgm:spPr/>
    </dgm:pt>
    <dgm:pt modelId="{D7944359-8D31-40B4-ADB4-53EA1BE580FC}" type="pres">
      <dgm:prSet presAssocID="{1A98FC65-1117-42B3-9CA8-16CF689EFCC7}" presName="Parent" presStyleLbl="alignNode1" presStyleIdx="2" presStyleCnt="5" custScaleX="192308" custLinFactNeighborX="23077">
        <dgm:presLayoutVars>
          <dgm:chMax val="3"/>
          <dgm:chPref val="3"/>
          <dgm:bulletEnabled val="1"/>
        </dgm:presLayoutVars>
      </dgm:prSet>
      <dgm:spPr/>
    </dgm:pt>
    <dgm:pt modelId="{267A59BC-19AB-483F-9878-E09ADEF8F477}" type="pres">
      <dgm:prSet presAssocID="{1A98FC65-1117-42B3-9CA8-16CF689EFCC7}" presName="Accent" presStyleLbl="parChTrans1D1" presStyleIdx="2" presStyleCnt="5"/>
      <dgm:spPr/>
    </dgm:pt>
    <dgm:pt modelId="{1AE70913-1A26-4037-9071-9A67EAE10907}" type="pres">
      <dgm:prSet presAssocID="{15EA6564-D633-4F97-9436-DC4B5CA73921}" presName="sibTrans" presStyleCnt="0"/>
      <dgm:spPr/>
    </dgm:pt>
    <dgm:pt modelId="{F56E18AE-B1BE-4113-8BFF-80891DC11D39}" type="pres">
      <dgm:prSet presAssocID="{DD45BF03-2C0E-49FE-AD66-88E1C9ADEE9E}" presName="composite" presStyleCnt="0"/>
      <dgm:spPr/>
    </dgm:pt>
    <dgm:pt modelId="{4DDC62AA-85F1-4325-AFCA-290A58B95189}" type="pres">
      <dgm:prSet presAssocID="{DD45BF03-2C0E-49FE-AD66-88E1C9ADEE9E}" presName="FirstChild" presStyleLbl="revTx" presStyleIdx="3" presStyleCnt="5" custScaleX="67568" custLinFactNeighborX="8108">
        <dgm:presLayoutVars>
          <dgm:chMax val="0"/>
          <dgm:chPref val="0"/>
          <dgm:bulletEnabled val="1"/>
        </dgm:presLayoutVars>
      </dgm:prSet>
      <dgm:spPr/>
    </dgm:pt>
    <dgm:pt modelId="{27CFE72D-CA31-409F-86EF-B38AE242C69E}" type="pres">
      <dgm:prSet presAssocID="{DD45BF03-2C0E-49FE-AD66-88E1C9ADEE9E}" presName="Parent" presStyleLbl="alignNode1" presStyleIdx="3" presStyleCnt="5" custScaleX="192308" custLinFactNeighborX="23077">
        <dgm:presLayoutVars>
          <dgm:chMax val="3"/>
          <dgm:chPref val="3"/>
          <dgm:bulletEnabled val="1"/>
        </dgm:presLayoutVars>
      </dgm:prSet>
      <dgm:spPr/>
    </dgm:pt>
    <dgm:pt modelId="{42A120B8-FD85-4AE7-A30A-FE3988D0780B}" type="pres">
      <dgm:prSet presAssocID="{DD45BF03-2C0E-49FE-AD66-88E1C9ADEE9E}" presName="Accent" presStyleLbl="parChTrans1D1" presStyleIdx="3" presStyleCnt="5"/>
      <dgm:spPr/>
    </dgm:pt>
    <dgm:pt modelId="{909F36C0-B42B-4BDB-B8F0-CD5E731DFA4D}" type="pres">
      <dgm:prSet presAssocID="{EF51D9D4-B71E-4DB0-B1D0-873353EA4125}" presName="sibTrans" presStyleCnt="0"/>
      <dgm:spPr/>
    </dgm:pt>
    <dgm:pt modelId="{9F128E17-3B30-4066-8B0F-05C8B2C1FC85}" type="pres">
      <dgm:prSet presAssocID="{5A093D23-E38A-4B5E-9A89-EB09D94EF6D7}" presName="composite" presStyleCnt="0"/>
      <dgm:spPr/>
    </dgm:pt>
    <dgm:pt modelId="{096E4B8E-B26A-4DE5-8A98-916C248E830C}" type="pres">
      <dgm:prSet presAssocID="{5A093D23-E38A-4B5E-9A89-EB09D94EF6D7}" presName="FirstChild" presStyleLbl="revTx" presStyleIdx="4" presStyleCnt="5" custScaleX="67568" custLinFactNeighborX="8108">
        <dgm:presLayoutVars>
          <dgm:chMax val="0"/>
          <dgm:chPref val="0"/>
          <dgm:bulletEnabled val="1"/>
        </dgm:presLayoutVars>
      </dgm:prSet>
      <dgm:spPr/>
    </dgm:pt>
    <dgm:pt modelId="{6F564B17-14FD-41FA-873C-52B12A93D0B4}" type="pres">
      <dgm:prSet presAssocID="{5A093D23-E38A-4B5E-9A89-EB09D94EF6D7}" presName="Parent" presStyleLbl="alignNode1" presStyleIdx="4" presStyleCnt="5" custScaleX="192308" custLinFactNeighborX="23077">
        <dgm:presLayoutVars>
          <dgm:chMax val="3"/>
          <dgm:chPref val="3"/>
          <dgm:bulletEnabled val="1"/>
        </dgm:presLayoutVars>
      </dgm:prSet>
      <dgm:spPr/>
    </dgm:pt>
    <dgm:pt modelId="{AFFDB81F-FB2B-42B2-963B-529701EBD35E}" type="pres">
      <dgm:prSet presAssocID="{5A093D23-E38A-4B5E-9A89-EB09D94EF6D7}" presName="Accent" presStyleLbl="parChTrans1D1" presStyleIdx="4" presStyleCnt="5"/>
      <dgm:spPr/>
    </dgm:pt>
  </dgm:ptLst>
  <dgm:cxnLst>
    <dgm:cxn modelId="{B49A3C25-9B3A-4661-82C0-94B999FE7783}" srcId="{9BDF273A-6C8B-49AA-80C2-B05C442691FF}" destId="{1A98FC65-1117-42B3-9CA8-16CF689EFCC7}" srcOrd="2" destOrd="0" parTransId="{B834514C-E620-4490-86F3-3383E0BE47EB}" sibTransId="{15EA6564-D633-4F97-9436-DC4B5CA73921}"/>
    <dgm:cxn modelId="{00FB8128-C686-49AA-9E96-93FEA3E200EB}" srcId="{B8AF5604-AF4B-47D9-B1EB-2F0F09D310F7}" destId="{0E6492FF-12DA-4BB3-8C4C-5D250D2B4D27}" srcOrd="0" destOrd="0" parTransId="{F49F2BC0-1C80-471C-BDD8-6C25656C6386}" sibTransId="{AF6C8EE9-06B3-4C14-9598-9EE4A151B09B}"/>
    <dgm:cxn modelId="{BB988931-CCED-4DD9-90D3-79DE102E5435}" srcId="{9BDF273A-6C8B-49AA-80C2-B05C442691FF}" destId="{DD45BF03-2C0E-49FE-AD66-88E1C9ADEE9E}" srcOrd="3" destOrd="0" parTransId="{C60E2DF3-4E43-4FD8-BF23-2821FDDD5CE1}" sibTransId="{EF51D9D4-B71E-4DB0-B1D0-873353EA4125}"/>
    <dgm:cxn modelId="{0BE9DE34-FCA7-431A-A213-374BD69041DC}" type="presOf" srcId="{DD45BF03-2C0E-49FE-AD66-88E1C9ADEE9E}" destId="{27CFE72D-CA31-409F-86EF-B38AE242C69E}" srcOrd="0" destOrd="0" presId="urn:microsoft.com/office/officeart/2011/layout/TabList"/>
    <dgm:cxn modelId="{02EB163D-BF4F-4631-AC3C-B7BC3DB6B9F4}" type="presOf" srcId="{0E6492FF-12DA-4BB3-8C4C-5D250D2B4D27}" destId="{86665505-F89E-4F50-8689-9B09B8786235}" srcOrd="0" destOrd="0" presId="urn:microsoft.com/office/officeart/2011/layout/TabList"/>
    <dgm:cxn modelId="{C0FA405E-BDA0-4C59-AD04-27F1A4F6BE87}" type="presOf" srcId="{1A98FC65-1117-42B3-9CA8-16CF689EFCC7}" destId="{D7944359-8D31-40B4-ADB4-53EA1BE580FC}" srcOrd="0" destOrd="0" presId="urn:microsoft.com/office/officeart/2011/layout/TabList"/>
    <dgm:cxn modelId="{B82FF641-6C05-4C99-B013-70F8A8672B3D}" srcId="{5A093D23-E38A-4B5E-9A89-EB09D94EF6D7}" destId="{1E8550DA-63C7-45EE-A8FF-87C5EA78E124}" srcOrd="0" destOrd="0" parTransId="{F141B71A-9C80-424A-8780-3882FFA36826}" sibTransId="{FD9E458F-707D-4C70-BFF6-A94451878A9B}"/>
    <dgm:cxn modelId="{6A4B0246-442E-4152-BA82-42E290C67CF3}" type="presOf" srcId="{5A093D23-E38A-4B5E-9A89-EB09D94EF6D7}" destId="{6F564B17-14FD-41FA-873C-52B12A93D0B4}" srcOrd="0" destOrd="0" presId="urn:microsoft.com/office/officeart/2011/layout/TabList"/>
    <dgm:cxn modelId="{503D7B47-39FA-4CC3-981D-992381B1E7A6}" type="presOf" srcId="{7CD29B1C-6E13-4679-BBAD-0DA555B8DAC4}" destId="{C3E8D7FD-FC61-40B9-8A3F-49D36045D892}" srcOrd="0" destOrd="0" presId="urn:microsoft.com/office/officeart/2011/layout/TabList"/>
    <dgm:cxn modelId="{A915136D-6ED4-4B71-BE77-E7CA72A06E14}" type="presOf" srcId="{9BDF273A-6C8B-49AA-80C2-B05C442691FF}" destId="{749BC75A-1984-4434-A030-D7447CF93246}" srcOrd="0" destOrd="0" presId="urn:microsoft.com/office/officeart/2011/layout/TabList"/>
    <dgm:cxn modelId="{76FCF773-7701-45B1-B812-518A387360F4}" srcId="{7CD29B1C-6E13-4679-BBAD-0DA555B8DAC4}" destId="{75A601D7-9ED9-48EE-8299-71D270ECAAEB}" srcOrd="0" destOrd="0" parTransId="{CBF1F18F-86A5-4FC6-A582-3D05B4805656}" sibTransId="{AB882254-05CF-48D5-A298-3CFD542D6E07}"/>
    <dgm:cxn modelId="{CBE34E9B-DF3A-4CEC-9734-1DD257FDDFF7}" type="presOf" srcId="{7412F940-C38F-41B6-8AD3-433D980B3797}" destId="{4DDC62AA-85F1-4325-AFCA-290A58B95189}" srcOrd="0" destOrd="0" presId="urn:microsoft.com/office/officeart/2011/layout/TabList"/>
    <dgm:cxn modelId="{F9D548B2-BCDE-482F-AC59-A54A55DF6898}" type="presOf" srcId="{B8AF5604-AF4B-47D9-B1EB-2F0F09D310F7}" destId="{48E57A3A-9B2B-4956-A700-E0847314ADAB}" srcOrd="0" destOrd="0" presId="urn:microsoft.com/office/officeart/2011/layout/TabList"/>
    <dgm:cxn modelId="{EA324DB6-0924-4231-8D1D-F94BF87B8514}" srcId="{DD45BF03-2C0E-49FE-AD66-88E1C9ADEE9E}" destId="{7412F940-C38F-41B6-8AD3-433D980B3797}" srcOrd="0" destOrd="0" parTransId="{EDE3F2D5-2551-49CF-A42C-EF079CB2A906}" sibTransId="{8ACCDBD3-A9C2-480E-8749-D9BF554BF5A0}"/>
    <dgm:cxn modelId="{FB9ACFBE-8A25-41D2-9744-D30CCFC1ACA4}" srcId="{9BDF273A-6C8B-49AA-80C2-B05C442691FF}" destId="{5A093D23-E38A-4B5E-9A89-EB09D94EF6D7}" srcOrd="4" destOrd="0" parTransId="{7482ED97-A270-486D-B450-CF3815B64FD4}" sibTransId="{C2B38DD5-828B-4402-AB14-7D9364CDA35C}"/>
    <dgm:cxn modelId="{210D5DC1-4A09-473C-B3E5-566E9E57567F}" type="presOf" srcId="{1E8550DA-63C7-45EE-A8FF-87C5EA78E124}" destId="{096E4B8E-B26A-4DE5-8A98-916C248E830C}" srcOrd="0" destOrd="0" presId="urn:microsoft.com/office/officeart/2011/layout/TabList"/>
    <dgm:cxn modelId="{4E3F8FCA-D57D-4611-AD35-60E44BC586A2}" type="presOf" srcId="{75A601D7-9ED9-48EE-8299-71D270ECAAEB}" destId="{0EF6E946-C2BB-4BAF-A61C-27E781B5AF8A}" srcOrd="0" destOrd="0" presId="urn:microsoft.com/office/officeart/2011/layout/TabList"/>
    <dgm:cxn modelId="{6EB10DEC-2156-456E-BF7F-E562C3C87B39}" type="presOf" srcId="{A5E5F9C8-D274-41A1-9454-978074F38C82}" destId="{426A3052-EAD2-4686-85F9-EB07EE5C15AE}" srcOrd="0" destOrd="0" presId="urn:microsoft.com/office/officeart/2011/layout/TabList"/>
    <dgm:cxn modelId="{7E6C34ED-3875-4141-A4AB-D42C195903D8}" srcId="{9BDF273A-6C8B-49AA-80C2-B05C442691FF}" destId="{7CD29B1C-6E13-4679-BBAD-0DA555B8DAC4}" srcOrd="0" destOrd="0" parTransId="{573F090E-B2E7-4F83-8762-C6658A48D4B1}" sibTransId="{AC906ED6-E0EB-46D5-B52F-B3EA9FB13797}"/>
    <dgm:cxn modelId="{AC9B15F8-C831-4BE3-A3AE-6DD8CADA3A53}" srcId="{9BDF273A-6C8B-49AA-80C2-B05C442691FF}" destId="{B8AF5604-AF4B-47D9-B1EB-2F0F09D310F7}" srcOrd="1" destOrd="0" parTransId="{94E9008A-AE42-4C69-B08F-1B26C31E0854}" sibTransId="{6A8D42D6-C8B3-45C4-8519-361F7A3F5EA2}"/>
    <dgm:cxn modelId="{246E73FD-49B6-47B5-9A07-41120DD55220}" srcId="{1A98FC65-1117-42B3-9CA8-16CF689EFCC7}" destId="{A5E5F9C8-D274-41A1-9454-978074F38C82}" srcOrd="0" destOrd="0" parTransId="{F6C4753D-CA82-46CE-95C8-E966AD9092FD}" sibTransId="{66B32894-A467-4752-B793-2C8F7B7012F0}"/>
    <dgm:cxn modelId="{30370A64-931C-48B7-8DB0-AC4F4D3F59C7}" type="presParOf" srcId="{749BC75A-1984-4434-A030-D7447CF93246}" destId="{851D712E-E0F3-4079-9B23-9B6BCFF0D5D1}" srcOrd="0" destOrd="0" presId="urn:microsoft.com/office/officeart/2011/layout/TabList"/>
    <dgm:cxn modelId="{6FAEE102-ADFF-4D3E-9CB8-E092E9A33CD8}" type="presParOf" srcId="{851D712E-E0F3-4079-9B23-9B6BCFF0D5D1}" destId="{0EF6E946-C2BB-4BAF-A61C-27E781B5AF8A}" srcOrd="0" destOrd="0" presId="urn:microsoft.com/office/officeart/2011/layout/TabList"/>
    <dgm:cxn modelId="{FFA6AB03-30DF-4909-8176-4A9246E9EAC7}" type="presParOf" srcId="{851D712E-E0F3-4079-9B23-9B6BCFF0D5D1}" destId="{C3E8D7FD-FC61-40B9-8A3F-49D36045D892}" srcOrd="1" destOrd="0" presId="urn:microsoft.com/office/officeart/2011/layout/TabList"/>
    <dgm:cxn modelId="{74B9D8F3-E069-4691-BBB3-A8BBBD75A9D2}" type="presParOf" srcId="{851D712E-E0F3-4079-9B23-9B6BCFF0D5D1}" destId="{42F31700-2D76-4F01-8DAD-3E9E31CE66F6}" srcOrd="2" destOrd="0" presId="urn:microsoft.com/office/officeart/2011/layout/TabList"/>
    <dgm:cxn modelId="{21532AFF-E9A9-41AB-84DF-C6D80012B069}" type="presParOf" srcId="{749BC75A-1984-4434-A030-D7447CF93246}" destId="{21C3DA1C-5A89-440C-A590-FC85CCFA9969}" srcOrd="1" destOrd="0" presId="urn:microsoft.com/office/officeart/2011/layout/TabList"/>
    <dgm:cxn modelId="{49B853C5-B033-40AE-9905-F571FBD1AE4B}" type="presParOf" srcId="{749BC75A-1984-4434-A030-D7447CF93246}" destId="{0E33518B-9B31-412A-AB3F-9B579D0D6CE6}" srcOrd="2" destOrd="0" presId="urn:microsoft.com/office/officeart/2011/layout/TabList"/>
    <dgm:cxn modelId="{038F069D-2FBA-4C1C-B67A-89F9E6EE00FC}" type="presParOf" srcId="{0E33518B-9B31-412A-AB3F-9B579D0D6CE6}" destId="{86665505-F89E-4F50-8689-9B09B8786235}" srcOrd="0" destOrd="0" presId="urn:microsoft.com/office/officeart/2011/layout/TabList"/>
    <dgm:cxn modelId="{4EF33D28-B0DA-475B-AA42-6B38CE712CCC}" type="presParOf" srcId="{0E33518B-9B31-412A-AB3F-9B579D0D6CE6}" destId="{48E57A3A-9B2B-4956-A700-E0847314ADAB}" srcOrd="1" destOrd="0" presId="urn:microsoft.com/office/officeart/2011/layout/TabList"/>
    <dgm:cxn modelId="{89670F9A-9870-456A-B9FC-5E4388501C9E}" type="presParOf" srcId="{0E33518B-9B31-412A-AB3F-9B579D0D6CE6}" destId="{0DC1D3A9-4762-4A69-BFF3-DAB9D1281502}" srcOrd="2" destOrd="0" presId="urn:microsoft.com/office/officeart/2011/layout/TabList"/>
    <dgm:cxn modelId="{58663F85-F93C-4898-AE69-01BE834F1ED6}" type="presParOf" srcId="{749BC75A-1984-4434-A030-D7447CF93246}" destId="{A927F0C2-2534-4C80-BDC7-A72165D2AB82}" srcOrd="3" destOrd="0" presId="urn:microsoft.com/office/officeart/2011/layout/TabList"/>
    <dgm:cxn modelId="{8B4A159D-C641-4DF5-9536-CC618935FDBF}" type="presParOf" srcId="{749BC75A-1984-4434-A030-D7447CF93246}" destId="{AC35E52E-49C8-4967-A09D-B2C668EBD6DE}" srcOrd="4" destOrd="0" presId="urn:microsoft.com/office/officeart/2011/layout/TabList"/>
    <dgm:cxn modelId="{85627401-F444-438C-829B-C9D35F3BE282}" type="presParOf" srcId="{AC35E52E-49C8-4967-A09D-B2C668EBD6DE}" destId="{426A3052-EAD2-4686-85F9-EB07EE5C15AE}" srcOrd="0" destOrd="0" presId="urn:microsoft.com/office/officeart/2011/layout/TabList"/>
    <dgm:cxn modelId="{553D0B43-95BF-466D-AE42-7C30B2C2EFAD}" type="presParOf" srcId="{AC35E52E-49C8-4967-A09D-B2C668EBD6DE}" destId="{D7944359-8D31-40B4-ADB4-53EA1BE580FC}" srcOrd="1" destOrd="0" presId="urn:microsoft.com/office/officeart/2011/layout/TabList"/>
    <dgm:cxn modelId="{E5CEC444-EAFC-4844-BDB9-59539B2B7D96}" type="presParOf" srcId="{AC35E52E-49C8-4967-A09D-B2C668EBD6DE}" destId="{267A59BC-19AB-483F-9878-E09ADEF8F477}" srcOrd="2" destOrd="0" presId="urn:microsoft.com/office/officeart/2011/layout/TabList"/>
    <dgm:cxn modelId="{B55A5C13-3B13-49CA-AB4E-42CE70EE77F0}" type="presParOf" srcId="{749BC75A-1984-4434-A030-D7447CF93246}" destId="{1AE70913-1A26-4037-9071-9A67EAE10907}" srcOrd="5" destOrd="0" presId="urn:microsoft.com/office/officeart/2011/layout/TabList"/>
    <dgm:cxn modelId="{967C4B2C-8F38-44FD-850E-5E4499C8DFA0}" type="presParOf" srcId="{749BC75A-1984-4434-A030-D7447CF93246}" destId="{F56E18AE-B1BE-4113-8BFF-80891DC11D39}" srcOrd="6" destOrd="0" presId="urn:microsoft.com/office/officeart/2011/layout/TabList"/>
    <dgm:cxn modelId="{43ED13F1-BFD1-4BB9-ABFE-E0168B5E076E}" type="presParOf" srcId="{F56E18AE-B1BE-4113-8BFF-80891DC11D39}" destId="{4DDC62AA-85F1-4325-AFCA-290A58B95189}" srcOrd="0" destOrd="0" presId="urn:microsoft.com/office/officeart/2011/layout/TabList"/>
    <dgm:cxn modelId="{20A7673E-9BE5-4E3A-99C7-A1ED2EDEABF8}" type="presParOf" srcId="{F56E18AE-B1BE-4113-8BFF-80891DC11D39}" destId="{27CFE72D-CA31-409F-86EF-B38AE242C69E}" srcOrd="1" destOrd="0" presId="urn:microsoft.com/office/officeart/2011/layout/TabList"/>
    <dgm:cxn modelId="{A11B8A91-0C4D-4149-8198-516B4A2904A9}" type="presParOf" srcId="{F56E18AE-B1BE-4113-8BFF-80891DC11D39}" destId="{42A120B8-FD85-4AE7-A30A-FE3988D0780B}" srcOrd="2" destOrd="0" presId="urn:microsoft.com/office/officeart/2011/layout/TabList"/>
    <dgm:cxn modelId="{5D3970BF-E8A2-44BB-AC27-71EDF6CD3DBC}" type="presParOf" srcId="{749BC75A-1984-4434-A030-D7447CF93246}" destId="{909F36C0-B42B-4BDB-B8F0-CD5E731DFA4D}" srcOrd="7" destOrd="0" presId="urn:microsoft.com/office/officeart/2011/layout/TabList"/>
    <dgm:cxn modelId="{4394F049-8A87-4159-9D64-6183180A5090}" type="presParOf" srcId="{749BC75A-1984-4434-A030-D7447CF93246}" destId="{9F128E17-3B30-4066-8B0F-05C8B2C1FC85}" srcOrd="8" destOrd="0" presId="urn:microsoft.com/office/officeart/2011/layout/TabList"/>
    <dgm:cxn modelId="{528ACF01-B83F-4127-A49E-7CC5350B2E51}" type="presParOf" srcId="{9F128E17-3B30-4066-8B0F-05C8B2C1FC85}" destId="{096E4B8E-B26A-4DE5-8A98-916C248E830C}" srcOrd="0" destOrd="0" presId="urn:microsoft.com/office/officeart/2011/layout/TabList"/>
    <dgm:cxn modelId="{DFAD2803-8153-407C-8DCF-164B4A7B5B32}" type="presParOf" srcId="{9F128E17-3B30-4066-8B0F-05C8B2C1FC85}" destId="{6F564B17-14FD-41FA-873C-52B12A93D0B4}" srcOrd="1" destOrd="0" presId="urn:microsoft.com/office/officeart/2011/layout/TabList"/>
    <dgm:cxn modelId="{43A1B04A-993C-4051-8F30-76F64F587548}" type="presParOf" srcId="{9F128E17-3B30-4066-8B0F-05C8B2C1FC85}" destId="{AFFDB81F-FB2B-42B2-963B-529701EBD35E}" srcOrd="2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DFD4884-4D90-439D-983A-56F39C54A789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6B4EB81-607A-4B11-A1A7-9B38B78B1F08}">
      <dgm:prSet custT="1"/>
      <dgm:spPr/>
      <dgm:t>
        <a:bodyPr tIns="75600" anchor="ctr" anchorCtr="0"/>
        <a:lstStyle/>
        <a:p>
          <a:r>
            <a:rPr lang="en-GB" sz="2000" dirty="0"/>
            <a:t>While ACH is associated with multi-systemic life-long complications, many patients are able to adapt functionally and psychologically</a:t>
          </a:r>
        </a:p>
      </dgm:t>
    </dgm:pt>
    <dgm:pt modelId="{F5860782-7677-491B-A167-3BD7059DB9E8}" type="parTrans" cxnId="{B49706B0-9A94-401F-BBE9-FF2E42A62A43}">
      <dgm:prSet/>
      <dgm:spPr/>
      <dgm:t>
        <a:bodyPr/>
        <a:lstStyle/>
        <a:p>
          <a:endParaRPr lang="en-GB"/>
        </a:p>
      </dgm:t>
    </dgm:pt>
    <dgm:pt modelId="{D7213894-72AE-4641-A4CD-762165A9F88D}" type="sibTrans" cxnId="{B49706B0-9A94-401F-BBE9-FF2E42A62A43}">
      <dgm:prSet/>
      <dgm:spPr/>
      <dgm:t>
        <a:bodyPr/>
        <a:lstStyle/>
        <a:p>
          <a:endParaRPr lang="en-GB"/>
        </a:p>
      </dgm:t>
    </dgm:pt>
    <dgm:pt modelId="{A2C0021C-DC3A-4EFB-8372-8C3F6977AE3B}">
      <dgm:prSet custT="1"/>
      <dgm:spPr>
        <a:solidFill>
          <a:schemeClr val="accent3"/>
        </a:solidFill>
      </dgm:spPr>
      <dgm:t>
        <a:bodyPr tIns="75600" anchor="ctr" anchorCtr="0"/>
        <a:lstStyle/>
        <a:p>
          <a:r>
            <a:rPr lang="en-GB" sz="2000" dirty="0"/>
            <a:t>Literature on QoL and physical functionality demonstrate that the ACH population experiences worse outcomes compared to average stature people of similar age</a:t>
          </a:r>
        </a:p>
      </dgm:t>
    </dgm:pt>
    <dgm:pt modelId="{EB30955C-07EA-47CC-AD60-7B66C0FA47E3}" type="parTrans" cxnId="{6FAD5A68-53E5-4C1B-8D9E-39348F044DFE}">
      <dgm:prSet/>
      <dgm:spPr/>
      <dgm:t>
        <a:bodyPr/>
        <a:lstStyle/>
        <a:p>
          <a:endParaRPr lang="en-GB"/>
        </a:p>
      </dgm:t>
    </dgm:pt>
    <dgm:pt modelId="{0E95ACE2-63BD-4C27-939F-3869FD7FF3C8}" type="sibTrans" cxnId="{6FAD5A68-53E5-4C1B-8D9E-39348F044DFE}">
      <dgm:prSet/>
      <dgm:spPr/>
      <dgm:t>
        <a:bodyPr/>
        <a:lstStyle/>
        <a:p>
          <a:endParaRPr lang="en-GB"/>
        </a:p>
      </dgm:t>
    </dgm:pt>
    <dgm:pt modelId="{90300586-5869-46EA-A8A1-E72FCF4E8AAD}">
      <dgm:prSet custT="1"/>
      <dgm:spPr/>
      <dgm:t>
        <a:bodyPr tIns="75600" anchor="ctr" anchorCtr="0"/>
        <a:lstStyle/>
        <a:p>
          <a:r>
            <a:rPr lang="en-GB" sz="2000" dirty="0"/>
            <a:t>Need to better characterise functional and psychosocial impact of severe short stature and assess effects of limb lengthening and other treatments </a:t>
          </a:r>
        </a:p>
      </dgm:t>
    </dgm:pt>
    <dgm:pt modelId="{6DBCFF4B-EFF9-4B42-8172-47648007FCB8}" type="parTrans" cxnId="{6E06B489-AA26-4DD1-848B-95064D9BB693}">
      <dgm:prSet/>
      <dgm:spPr/>
      <dgm:t>
        <a:bodyPr/>
        <a:lstStyle/>
        <a:p>
          <a:endParaRPr lang="en-GB"/>
        </a:p>
      </dgm:t>
    </dgm:pt>
    <dgm:pt modelId="{D492D978-DD02-4EC1-8A5E-0787D066307A}" type="sibTrans" cxnId="{6E06B489-AA26-4DD1-848B-95064D9BB693}">
      <dgm:prSet/>
      <dgm:spPr/>
      <dgm:t>
        <a:bodyPr/>
        <a:lstStyle/>
        <a:p>
          <a:endParaRPr lang="en-GB"/>
        </a:p>
      </dgm:t>
    </dgm:pt>
    <dgm:pt modelId="{BDC7B981-29AE-4FAF-A06A-E1E756A12458}">
      <dgm:prSet custT="1"/>
      <dgm:spPr>
        <a:solidFill>
          <a:schemeClr val="accent3"/>
        </a:solidFill>
      </dgm:spPr>
      <dgm:t>
        <a:bodyPr tIns="75600" anchor="ctr" anchorCtr="0"/>
        <a:lstStyle/>
        <a:p>
          <a:r>
            <a:rPr lang="en-GB" sz="2000" dirty="0"/>
            <a:t>Clearer understanding of impacts will help identify and implement more efficient and effective strategies to promote independence, resilience, and enhancements in QoL</a:t>
          </a:r>
        </a:p>
      </dgm:t>
    </dgm:pt>
    <dgm:pt modelId="{22AF884A-3F7F-4C72-B72F-815C1393C7FB}" type="parTrans" cxnId="{36562D2F-0042-4A58-AC9F-8D115E618433}">
      <dgm:prSet/>
      <dgm:spPr/>
      <dgm:t>
        <a:bodyPr/>
        <a:lstStyle/>
        <a:p>
          <a:endParaRPr lang="en-GB"/>
        </a:p>
      </dgm:t>
    </dgm:pt>
    <dgm:pt modelId="{533F274C-0FAE-485D-82E2-FD7F0B608799}" type="sibTrans" cxnId="{36562D2F-0042-4A58-AC9F-8D115E618433}">
      <dgm:prSet/>
      <dgm:spPr/>
      <dgm:t>
        <a:bodyPr/>
        <a:lstStyle/>
        <a:p>
          <a:endParaRPr lang="en-GB"/>
        </a:p>
      </dgm:t>
    </dgm:pt>
    <dgm:pt modelId="{00386E0E-A186-4312-BFD0-3CC55576D44D}" type="pres">
      <dgm:prSet presAssocID="{0DFD4884-4D90-439D-983A-56F39C54A789}" presName="Name0" presStyleCnt="0">
        <dgm:presLayoutVars>
          <dgm:chMax val="7"/>
          <dgm:chPref val="7"/>
          <dgm:dir/>
        </dgm:presLayoutVars>
      </dgm:prSet>
      <dgm:spPr/>
    </dgm:pt>
    <dgm:pt modelId="{32435438-6EA2-4C33-8AFD-1B09826083F9}" type="pres">
      <dgm:prSet presAssocID="{0DFD4884-4D90-439D-983A-56F39C54A789}" presName="Name1" presStyleCnt="0"/>
      <dgm:spPr/>
    </dgm:pt>
    <dgm:pt modelId="{3958E42C-25FE-48EE-A8EA-AA1128498B28}" type="pres">
      <dgm:prSet presAssocID="{0DFD4884-4D90-439D-983A-56F39C54A789}" presName="cycle" presStyleCnt="0"/>
      <dgm:spPr/>
    </dgm:pt>
    <dgm:pt modelId="{D0DF4674-BADA-4400-8B99-139688559943}" type="pres">
      <dgm:prSet presAssocID="{0DFD4884-4D90-439D-983A-56F39C54A789}" presName="srcNode" presStyleLbl="node1" presStyleIdx="0" presStyleCnt="4"/>
      <dgm:spPr/>
    </dgm:pt>
    <dgm:pt modelId="{79E0AE36-70B2-4546-97C0-0715A37F4EBB}" type="pres">
      <dgm:prSet presAssocID="{0DFD4884-4D90-439D-983A-56F39C54A789}" presName="conn" presStyleLbl="parChTrans1D2" presStyleIdx="0" presStyleCnt="1"/>
      <dgm:spPr/>
    </dgm:pt>
    <dgm:pt modelId="{75203CE5-6CC2-4266-8283-C15D657254AB}" type="pres">
      <dgm:prSet presAssocID="{0DFD4884-4D90-439D-983A-56F39C54A789}" presName="extraNode" presStyleLbl="node1" presStyleIdx="0" presStyleCnt="4"/>
      <dgm:spPr/>
    </dgm:pt>
    <dgm:pt modelId="{C79E990E-5D59-4139-8963-6485AE81B512}" type="pres">
      <dgm:prSet presAssocID="{0DFD4884-4D90-439D-983A-56F39C54A789}" presName="dstNode" presStyleLbl="node1" presStyleIdx="0" presStyleCnt="4"/>
      <dgm:spPr/>
    </dgm:pt>
    <dgm:pt modelId="{40A6C6B5-7F0A-41A1-B09B-EF9FA08CAF46}" type="pres">
      <dgm:prSet presAssocID="{46B4EB81-607A-4B11-A1A7-9B38B78B1F08}" presName="text_1" presStyleLbl="node1" presStyleIdx="0" presStyleCnt="4" custScaleY="128988">
        <dgm:presLayoutVars>
          <dgm:bulletEnabled val="1"/>
        </dgm:presLayoutVars>
      </dgm:prSet>
      <dgm:spPr/>
    </dgm:pt>
    <dgm:pt modelId="{8C123E79-FCA5-4636-8167-209510168453}" type="pres">
      <dgm:prSet presAssocID="{46B4EB81-607A-4B11-A1A7-9B38B78B1F08}" presName="accent_1" presStyleCnt="0"/>
      <dgm:spPr/>
    </dgm:pt>
    <dgm:pt modelId="{4CCA3060-5AD6-4199-861C-BA63E836B5D2}" type="pres">
      <dgm:prSet presAssocID="{46B4EB81-607A-4B11-A1A7-9B38B78B1F08}" presName="accentRepeatNode" presStyleLbl="solidFgAcc1" presStyleIdx="0" presStyleCnt="4"/>
      <dgm:spPr/>
    </dgm:pt>
    <dgm:pt modelId="{35D1956C-A691-46ED-9A18-7ADA55D1970B}" type="pres">
      <dgm:prSet presAssocID="{A2C0021C-DC3A-4EFB-8372-8C3F6977AE3B}" presName="text_2" presStyleLbl="node1" presStyleIdx="1" presStyleCnt="4" custScaleY="128988">
        <dgm:presLayoutVars>
          <dgm:bulletEnabled val="1"/>
        </dgm:presLayoutVars>
      </dgm:prSet>
      <dgm:spPr/>
    </dgm:pt>
    <dgm:pt modelId="{7B7A32C9-3108-4632-960F-CA5AA656B42C}" type="pres">
      <dgm:prSet presAssocID="{A2C0021C-DC3A-4EFB-8372-8C3F6977AE3B}" presName="accent_2" presStyleCnt="0"/>
      <dgm:spPr/>
    </dgm:pt>
    <dgm:pt modelId="{DC3F9986-E788-4E43-9802-0D186C72F75F}" type="pres">
      <dgm:prSet presAssocID="{A2C0021C-DC3A-4EFB-8372-8C3F6977AE3B}" presName="accentRepeatNode" presStyleLbl="solidFgAcc1" presStyleIdx="1" presStyleCnt="4"/>
      <dgm:spPr/>
    </dgm:pt>
    <dgm:pt modelId="{07CAE7F1-FAFA-4743-87DC-148B85635FAA}" type="pres">
      <dgm:prSet presAssocID="{90300586-5869-46EA-A8A1-E72FCF4E8AAD}" presName="text_3" presStyleLbl="node1" presStyleIdx="2" presStyleCnt="4" custScaleY="128988">
        <dgm:presLayoutVars>
          <dgm:bulletEnabled val="1"/>
        </dgm:presLayoutVars>
      </dgm:prSet>
      <dgm:spPr/>
    </dgm:pt>
    <dgm:pt modelId="{12DBD4B7-FB76-48E9-BF3B-85A44C222FC8}" type="pres">
      <dgm:prSet presAssocID="{90300586-5869-46EA-A8A1-E72FCF4E8AAD}" presName="accent_3" presStyleCnt="0"/>
      <dgm:spPr/>
    </dgm:pt>
    <dgm:pt modelId="{9A6BDE44-7D29-4489-A5B7-95AF7AC6E71D}" type="pres">
      <dgm:prSet presAssocID="{90300586-5869-46EA-A8A1-E72FCF4E8AAD}" presName="accentRepeatNode" presStyleLbl="solidFgAcc1" presStyleIdx="2" presStyleCnt="4"/>
      <dgm:spPr/>
    </dgm:pt>
    <dgm:pt modelId="{5C3C2440-D0A4-44D6-B424-14EE24557E80}" type="pres">
      <dgm:prSet presAssocID="{BDC7B981-29AE-4FAF-A06A-E1E756A12458}" presName="text_4" presStyleLbl="node1" presStyleIdx="3" presStyleCnt="4" custScaleY="128988">
        <dgm:presLayoutVars>
          <dgm:bulletEnabled val="1"/>
        </dgm:presLayoutVars>
      </dgm:prSet>
      <dgm:spPr/>
    </dgm:pt>
    <dgm:pt modelId="{7FC9CC39-4791-4F3D-95BE-8E5804AD21C1}" type="pres">
      <dgm:prSet presAssocID="{BDC7B981-29AE-4FAF-A06A-E1E756A12458}" presName="accent_4" presStyleCnt="0"/>
      <dgm:spPr/>
    </dgm:pt>
    <dgm:pt modelId="{7FFECF3C-63D1-4932-8C35-4CA8705FD9A8}" type="pres">
      <dgm:prSet presAssocID="{BDC7B981-29AE-4FAF-A06A-E1E756A12458}" presName="accentRepeatNode" presStyleLbl="solidFgAcc1" presStyleIdx="3" presStyleCnt="4"/>
      <dgm:spPr/>
    </dgm:pt>
  </dgm:ptLst>
  <dgm:cxnLst>
    <dgm:cxn modelId="{4124D40C-823A-4CB6-B69B-AADB2FBBBA33}" type="presOf" srcId="{D7213894-72AE-4641-A4CD-762165A9F88D}" destId="{79E0AE36-70B2-4546-97C0-0715A37F4EBB}" srcOrd="0" destOrd="0" presId="urn:microsoft.com/office/officeart/2008/layout/VerticalCurvedList"/>
    <dgm:cxn modelId="{468F872D-E8EC-4246-BA37-4DB932EB218B}" type="presOf" srcId="{BDC7B981-29AE-4FAF-A06A-E1E756A12458}" destId="{5C3C2440-D0A4-44D6-B424-14EE24557E80}" srcOrd="0" destOrd="0" presId="urn:microsoft.com/office/officeart/2008/layout/VerticalCurvedList"/>
    <dgm:cxn modelId="{36562D2F-0042-4A58-AC9F-8D115E618433}" srcId="{0DFD4884-4D90-439D-983A-56F39C54A789}" destId="{BDC7B981-29AE-4FAF-A06A-E1E756A12458}" srcOrd="3" destOrd="0" parTransId="{22AF884A-3F7F-4C72-B72F-815C1393C7FB}" sibTransId="{533F274C-0FAE-485D-82E2-FD7F0B608799}"/>
    <dgm:cxn modelId="{383EE941-2553-4B8E-88A9-D2C62B3E935D}" type="presOf" srcId="{A2C0021C-DC3A-4EFB-8372-8C3F6977AE3B}" destId="{35D1956C-A691-46ED-9A18-7ADA55D1970B}" srcOrd="0" destOrd="0" presId="urn:microsoft.com/office/officeart/2008/layout/VerticalCurvedList"/>
    <dgm:cxn modelId="{6FAD5A68-53E5-4C1B-8D9E-39348F044DFE}" srcId="{0DFD4884-4D90-439D-983A-56F39C54A789}" destId="{A2C0021C-DC3A-4EFB-8372-8C3F6977AE3B}" srcOrd="1" destOrd="0" parTransId="{EB30955C-07EA-47CC-AD60-7B66C0FA47E3}" sibTransId="{0E95ACE2-63BD-4C27-939F-3869FD7FF3C8}"/>
    <dgm:cxn modelId="{65169670-3EA5-4895-9E58-ECE430B1865E}" type="presOf" srcId="{0DFD4884-4D90-439D-983A-56F39C54A789}" destId="{00386E0E-A186-4312-BFD0-3CC55576D44D}" srcOrd="0" destOrd="0" presId="urn:microsoft.com/office/officeart/2008/layout/VerticalCurvedList"/>
    <dgm:cxn modelId="{6E06B489-AA26-4DD1-848B-95064D9BB693}" srcId="{0DFD4884-4D90-439D-983A-56F39C54A789}" destId="{90300586-5869-46EA-A8A1-E72FCF4E8AAD}" srcOrd="2" destOrd="0" parTransId="{6DBCFF4B-EFF9-4B42-8172-47648007FCB8}" sibTransId="{D492D978-DD02-4EC1-8A5E-0787D066307A}"/>
    <dgm:cxn modelId="{B49706B0-9A94-401F-BBE9-FF2E42A62A43}" srcId="{0DFD4884-4D90-439D-983A-56F39C54A789}" destId="{46B4EB81-607A-4B11-A1A7-9B38B78B1F08}" srcOrd="0" destOrd="0" parTransId="{F5860782-7677-491B-A167-3BD7059DB9E8}" sibTransId="{D7213894-72AE-4641-A4CD-762165A9F88D}"/>
    <dgm:cxn modelId="{9DC3ECB1-B72F-4078-B413-9AD689904C2C}" type="presOf" srcId="{46B4EB81-607A-4B11-A1A7-9B38B78B1F08}" destId="{40A6C6B5-7F0A-41A1-B09B-EF9FA08CAF46}" srcOrd="0" destOrd="0" presId="urn:microsoft.com/office/officeart/2008/layout/VerticalCurvedList"/>
    <dgm:cxn modelId="{98BA24B2-10DD-4C98-857C-F1A9A735678A}" type="presOf" srcId="{90300586-5869-46EA-A8A1-E72FCF4E8AAD}" destId="{07CAE7F1-FAFA-4743-87DC-148B85635FAA}" srcOrd="0" destOrd="0" presId="urn:microsoft.com/office/officeart/2008/layout/VerticalCurvedList"/>
    <dgm:cxn modelId="{9F710379-8778-490E-B328-E6FE632B781E}" type="presParOf" srcId="{00386E0E-A186-4312-BFD0-3CC55576D44D}" destId="{32435438-6EA2-4C33-8AFD-1B09826083F9}" srcOrd="0" destOrd="0" presId="urn:microsoft.com/office/officeart/2008/layout/VerticalCurvedList"/>
    <dgm:cxn modelId="{B93C75DF-3E7B-47ED-9DD6-D48172E73E8E}" type="presParOf" srcId="{32435438-6EA2-4C33-8AFD-1B09826083F9}" destId="{3958E42C-25FE-48EE-A8EA-AA1128498B28}" srcOrd="0" destOrd="0" presId="urn:microsoft.com/office/officeart/2008/layout/VerticalCurvedList"/>
    <dgm:cxn modelId="{445F08F7-2D5B-4D81-9636-4D62B6969767}" type="presParOf" srcId="{3958E42C-25FE-48EE-A8EA-AA1128498B28}" destId="{D0DF4674-BADA-4400-8B99-139688559943}" srcOrd="0" destOrd="0" presId="urn:microsoft.com/office/officeart/2008/layout/VerticalCurvedList"/>
    <dgm:cxn modelId="{1742D289-EA1F-4AC3-8AFE-50AEDF8D80F5}" type="presParOf" srcId="{3958E42C-25FE-48EE-A8EA-AA1128498B28}" destId="{79E0AE36-70B2-4546-97C0-0715A37F4EBB}" srcOrd="1" destOrd="0" presId="urn:microsoft.com/office/officeart/2008/layout/VerticalCurvedList"/>
    <dgm:cxn modelId="{3884E061-1F80-4748-853B-BBD01B18A7BE}" type="presParOf" srcId="{3958E42C-25FE-48EE-A8EA-AA1128498B28}" destId="{75203CE5-6CC2-4266-8283-C15D657254AB}" srcOrd="2" destOrd="0" presId="urn:microsoft.com/office/officeart/2008/layout/VerticalCurvedList"/>
    <dgm:cxn modelId="{3B81322E-87BE-4EBF-BF43-425C551CB9B3}" type="presParOf" srcId="{3958E42C-25FE-48EE-A8EA-AA1128498B28}" destId="{C79E990E-5D59-4139-8963-6485AE81B512}" srcOrd="3" destOrd="0" presId="urn:microsoft.com/office/officeart/2008/layout/VerticalCurvedList"/>
    <dgm:cxn modelId="{07FB8140-EC82-4C03-8EFD-F7AD1646A048}" type="presParOf" srcId="{32435438-6EA2-4C33-8AFD-1B09826083F9}" destId="{40A6C6B5-7F0A-41A1-B09B-EF9FA08CAF46}" srcOrd="1" destOrd="0" presId="urn:microsoft.com/office/officeart/2008/layout/VerticalCurvedList"/>
    <dgm:cxn modelId="{04161D37-75DC-4E06-9861-F842DA796843}" type="presParOf" srcId="{32435438-6EA2-4C33-8AFD-1B09826083F9}" destId="{8C123E79-FCA5-4636-8167-209510168453}" srcOrd="2" destOrd="0" presId="urn:microsoft.com/office/officeart/2008/layout/VerticalCurvedList"/>
    <dgm:cxn modelId="{E50993D7-4A5E-4821-AEB7-01F6FA7EACAE}" type="presParOf" srcId="{8C123E79-FCA5-4636-8167-209510168453}" destId="{4CCA3060-5AD6-4199-861C-BA63E836B5D2}" srcOrd="0" destOrd="0" presId="urn:microsoft.com/office/officeart/2008/layout/VerticalCurvedList"/>
    <dgm:cxn modelId="{5AD396B1-3303-48ED-B086-BB74077772AF}" type="presParOf" srcId="{32435438-6EA2-4C33-8AFD-1B09826083F9}" destId="{35D1956C-A691-46ED-9A18-7ADA55D1970B}" srcOrd="3" destOrd="0" presId="urn:microsoft.com/office/officeart/2008/layout/VerticalCurvedList"/>
    <dgm:cxn modelId="{39B655FD-2165-40D8-B703-D35E3179412B}" type="presParOf" srcId="{32435438-6EA2-4C33-8AFD-1B09826083F9}" destId="{7B7A32C9-3108-4632-960F-CA5AA656B42C}" srcOrd="4" destOrd="0" presId="urn:microsoft.com/office/officeart/2008/layout/VerticalCurvedList"/>
    <dgm:cxn modelId="{40EA07B2-1469-4498-AB47-7FB186DF6A65}" type="presParOf" srcId="{7B7A32C9-3108-4632-960F-CA5AA656B42C}" destId="{DC3F9986-E788-4E43-9802-0D186C72F75F}" srcOrd="0" destOrd="0" presId="urn:microsoft.com/office/officeart/2008/layout/VerticalCurvedList"/>
    <dgm:cxn modelId="{0557003B-E620-4BF6-BC58-9E109595DD78}" type="presParOf" srcId="{32435438-6EA2-4C33-8AFD-1B09826083F9}" destId="{07CAE7F1-FAFA-4743-87DC-148B85635FAA}" srcOrd="5" destOrd="0" presId="urn:microsoft.com/office/officeart/2008/layout/VerticalCurvedList"/>
    <dgm:cxn modelId="{8C921EB7-D5C4-44CC-B4E1-2D227C262C8A}" type="presParOf" srcId="{32435438-6EA2-4C33-8AFD-1B09826083F9}" destId="{12DBD4B7-FB76-48E9-BF3B-85A44C222FC8}" srcOrd="6" destOrd="0" presId="urn:microsoft.com/office/officeart/2008/layout/VerticalCurvedList"/>
    <dgm:cxn modelId="{9925257A-9A34-47A9-9CC4-E767D55BE8DE}" type="presParOf" srcId="{12DBD4B7-FB76-48E9-BF3B-85A44C222FC8}" destId="{9A6BDE44-7D29-4489-A5B7-95AF7AC6E71D}" srcOrd="0" destOrd="0" presId="urn:microsoft.com/office/officeart/2008/layout/VerticalCurvedList"/>
    <dgm:cxn modelId="{B6FA38ED-3EC2-43AE-B9F1-212EE09285EC}" type="presParOf" srcId="{32435438-6EA2-4C33-8AFD-1B09826083F9}" destId="{5C3C2440-D0A4-44D6-B424-14EE24557E80}" srcOrd="7" destOrd="0" presId="urn:microsoft.com/office/officeart/2008/layout/VerticalCurvedList"/>
    <dgm:cxn modelId="{D8FA81A5-3C48-4C01-8985-1681129C4991}" type="presParOf" srcId="{32435438-6EA2-4C33-8AFD-1B09826083F9}" destId="{7FC9CC39-4791-4F3D-95BE-8E5804AD21C1}" srcOrd="8" destOrd="0" presId="urn:microsoft.com/office/officeart/2008/layout/VerticalCurvedList"/>
    <dgm:cxn modelId="{A38D549D-0619-40CE-A661-A262F5E238BB}" type="presParOf" srcId="{7FC9CC39-4791-4F3D-95BE-8E5804AD21C1}" destId="{7FFECF3C-63D1-4932-8C35-4CA8705FD9A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8D3283-B25E-45EE-8553-058EE959E81F}">
      <dsp:nvSpPr>
        <dsp:cNvPr id="0" name=""/>
        <dsp:cNvSpPr/>
      </dsp:nvSpPr>
      <dsp:spPr>
        <a:xfrm rot="10800000">
          <a:off x="2272126" y="404"/>
          <a:ext cx="8107231" cy="920317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5834" tIns="72390" rIns="135128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The most recognisable clinical feature of ACH is severe short stature, defined as approximately 6 height SDS below the WHO average stature adult height reference</a:t>
          </a:r>
        </a:p>
      </dsp:txBody>
      <dsp:txXfrm rot="10800000">
        <a:off x="2502205" y="404"/>
        <a:ext cx="7877152" cy="920317"/>
      </dsp:txXfrm>
    </dsp:sp>
    <dsp:sp modelId="{551FF828-2CE2-4F16-8C10-3DCEFAB0D139}">
      <dsp:nvSpPr>
        <dsp:cNvPr id="0" name=""/>
        <dsp:cNvSpPr/>
      </dsp:nvSpPr>
      <dsp:spPr>
        <a:xfrm>
          <a:off x="1811967" y="404"/>
          <a:ext cx="920317" cy="920317"/>
        </a:xfrm>
        <a:prstGeom prst="ellipse">
          <a:avLst/>
        </a:prstGeom>
        <a:solidFill>
          <a:schemeClr val="accent2"/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71AD2B-009B-4F88-841C-610DE2CB4E03}">
      <dsp:nvSpPr>
        <dsp:cNvPr id="0" name=""/>
        <dsp:cNvSpPr/>
      </dsp:nvSpPr>
      <dsp:spPr>
        <a:xfrm rot="10800000">
          <a:off x="2272126" y="1170340"/>
          <a:ext cx="8107231" cy="920317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5834" tIns="72390" rIns="135128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In addition to the core clinical feature of disproportionate short stature, impaired endochondral skeletal growth manifests in multiple bone growth-related morbidities</a:t>
          </a:r>
        </a:p>
      </dsp:txBody>
      <dsp:txXfrm rot="10800000">
        <a:off x="2502205" y="1170340"/>
        <a:ext cx="7877152" cy="920317"/>
      </dsp:txXfrm>
    </dsp:sp>
    <dsp:sp modelId="{58569265-C2C0-4F82-B050-3D5D6757AF59}">
      <dsp:nvSpPr>
        <dsp:cNvPr id="0" name=""/>
        <dsp:cNvSpPr/>
      </dsp:nvSpPr>
      <dsp:spPr>
        <a:xfrm>
          <a:off x="1811967" y="1170340"/>
          <a:ext cx="920317" cy="920317"/>
        </a:xfrm>
        <a:prstGeom prst="ellipse">
          <a:avLst/>
        </a:prstGeom>
        <a:solidFill>
          <a:schemeClr val="accent3"/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BF54CD-0B61-40A7-9638-D5D6A188CFF9}">
      <dsp:nvSpPr>
        <dsp:cNvPr id="0" name=""/>
        <dsp:cNvSpPr/>
      </dsp:nvSpPr>
      <dsp:spPr>
        <a:xfrm rot="10800000">
          <a:off x="2272126" y="2340275"/>
          <a:ext cx="8107231" cy="920317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5834" tIns="72390" rIns="135128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The resultant short stature, shortened limbs, and medical complications substantially impact both physical and psychosocial aspects of daily life from a very early age</a:t>
          </a:r>
        </a:p>
      </dsp:txBody>
      <dsp:txXfrm rot="10800000">
        <a:off x="2502205" y="2340275"/>
        <a:ext cx="7877152" cy="920317"/>
      </dsp:txXfrm>
    </dsp:sp>
    <dsp:sp modelId="{53333BC0-5275-4637-B0D7-5B8AF930CA6A}">
      <dsp:nvSpPr>
        <dsp:cNvPr id="0" name=""/>
        <dsp:cNvSpPr/>
      </dsp:nvSpPr>
      <dsp:spPr>
        <a:xfrm>
          <a:off x="1811967" y="2340275"/>
          <a:ext cx="920317" cy="920317"/>
        </a:xfrm>
        <a:prstGeom prst="ellipse">
          <a:avLst/>
        </a:prstGeom>
        <a:solidFill>
          <a:schemeClr val="accent4"/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1F6775-DF53-427F-A4C3-23453EDCF517}">
      <dsp:nvSpPr>
        <dsp:cNvPr id="0" name=""/>
        <dsp:cNvSpPr/>
      </dsp:nvSpPr>
      <dsp:spPr>
        <a:xfrm rot="10800000">
          <a:off x="2272126" y="3510211"/>
          <a:ext cx="8107231" cy="920317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5834" tIns="72390" rIns="135128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Although clinical features and medical complications have been well described, functional limitations, psychosocial and quality of life aspects have received less attention</a:t>
          </a:r>
        </a:p>
      </dsp:txBody>
      <dsp:txXfrm rot="10800000">
        <a:off x="2502205" y="3510211"/>
        <a:ext cx="7877152" cy="920317"/>
      </dsp:txXfrm>
    </dsp:sp>
    <dsp:sp modelId="{2A9FAB34-5649-411C-AB00-880E7C36F216}">
      <dsp:nvSpPr>
        <dsp:cNvPr id="0" name=""/>
        <dsp:cNvSpPr/>
      </dsp:nvSpPr>
      <dsp:spPr>
        <a:xfrm>
          <a:off x="1811967" y="3510211"/>
          <a:ext cx="920317" cy="920317"/>
        </a:xfrm>
        <a:prstGeom prst="ellipse">
          <a:avLst/>
        </a:prstGeom>
        <a:solidFill>
          <a:schemeClr val="accent5"/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FDB81F-FB2B-42B2-963B-529701EBD35E}">
      <dsp:nvSpPr>
        <dsp:cNvPr id="0" name=""/>
        <dsp:cNvSpPr/>
      </dsp:nvSpPr>
      <dsp:spPr>
        <a:xfrm>
          <a:off x="648002" y="3908998"/>
          <a:ext cx="10800000" cy="0"/>
        </a:xfrm>
        <a:prstGeom prst="line">
          <a:avLst/>
        </a:pr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A120B8-FD85-4AE7-A30A-FE3988D0780B}">
      <dsp:nvSpPr>
        <dsp:cNvPr id="0" name=""/>
        <dsp:cNvSpPr/>
      </dsp:nvSpPr>
      <dsp:spPr>
        <a:xfrm>
          <a:off x="648002" y="3120235"/>
          <a:ext cx="10800000" cy="0"/>
        </a:xfrm>
        <a:prstGeom prst="line">
          <a:avLst/>
        </a:pr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A59BC-19AB-483F-9878-E09ADEF8F477}">
      <dsp:nvSpPr>
        <dsp:cNvPr id="0" name=""/>
        <dsp:cNvSpPr/>
      </dsp:nvSpPr>
      <dsp:spPr>
        <a:xfrm>
          <a:off x="648002" y="2331472"/>
          <a:ext cx="10800000" cy="0"/>
        </a:xfrm>
        <a:prstGeom prst="line">
          <a:avLst/>
        </a:pr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C1D3A9-4762-4A69-BFF3-DAB9D1281502}">
      <dsp:nvSpPr>
        <dsp:cNvPr id="0" name=""/>
        <dsp:cNvSpPr/>
      </dsp:nvSpPr>
      <dsp:spPr>
        <a:xfrm>
          <a:off x="648002" y="1542708"/>
          <a:ext cx="10800000" cy="0"/>
        </a:xfrm>
        <a:prstGeom prst="line">
          <a:avLst/>
        </a:pr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F31700-2D76-4F01-8DAD-3E9E31CE66F6}">
      <dsp:nvSpPr>
        <dsp:cNvPr id="0" name=""/>
        <dsp:cNvSpPr/>
      </dsp:nvSpPr>
      <dsp:spPr>
        <a:xfrm>
          <a:off x="648002" y="753945"/>
          <a:ext cx="10800000" cy="0"/>
        </a:xfrm>
        <a:prstGeom prst="line">
          <a:avLst/>
        </a:pr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F6E946-C2BB-4BAF-A61C-27E781B5AF8A}">
      <dsp:nvSpPr>
        <dsp:cNvPr id="0" name=""/>
        <dsp:cNvSpPr/>
      </dsp:nvSpPr>
      <dsp:spPr>
        <a:xfrm>
          <a:off x="5399965" y="2742"/>
          <a:ext cx="5400034" cy="7512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34290" rIns="36000" bIns="108000" numCol="1" spcCol="1270" anchor="b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Physical caregiver assistance is often required</a:t>
          </a:r>
        </a:p>
      </dsp:txBody>
      <dsp:txXfrm>
        <a:off x="5399965" y="2742"/>
        <a:ext cx="5400034" cy="751203"/>
      </dsp:txXfrm>
    </dsp:sp>
    <dsp:sp modelId="{C3E8D7FD-FC61-40B9-8A3F-49D36045D892}">
      <dsp:nvSpPr>
        <dsp:cNvPr id="0" name=""/>
        <dsp:cNvSpPr/>
      </dsp:nvSpPr>
      <dsp:spPr>
        <a:xfrm>
          <a:off x="0" y="2742"/>
          <a:ext cx="5400008" cy="751203"/>
        </a:xfrm>
        <a:prstGeom prst="round2SameRect">
          <a:avLst>
            <a:gd name="adj1" fmla="val 16670"/>
            <a:gd name="adj2" fmla="val 0"/>
          </a:avLst>
        </a:prstGeom>
        <a:solidFill>
          <a:schemeClr val="accent2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ACH children are delayed in independently carrying out everyday tasks</a:t>
          </a:r>
        </a:p>
      </dsp:txBody>
      <dsp:txXfrm>
        <a:off x="36677" y="39419"/>
        <a:ext cx="5326654" cy="714526"/>
      </dsp:txXfrm>
    </dsp:sp>
    <dsp:sp modelId="{86665505-F89E-4F50-8689-9B09B8786235}">
      <dsp:nvSpPr>
        <dsp:cNvPr id="0" name=""/>
        <dsp:cNvSpPr/>
      </dsp:nvSpPr>
      <dsp:spPr>
        <a:xfrm>
          <a:off x="5399965" y="791505"/>
          <a:ext cx="5400034" cy="7512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34290" rIns="34290" bIns="108000" numCol="1" spcCol="1270" anchor="b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Impairments still exist in adulthood with 11–20% experiencing significant mobility and ADL difficulties</a:t>
          </a:r>
        </a:p>
      </dsp:txBody>
      <dsp:txXfrm>
        <a:off x="5399965" y="791505"/>
        <a:ext cx="5400034" cy="751203"/>
      </dsp:txXfrm>
    </dsp:sp>
    <dsp:sp modelId="{48E57A3A-9B2B-4956-A700-E0847314ADAB}">
      <dsp:nvSpPr>
        <dsp:cNvPr id="0" name=""/>
        <dsp:cNvSpPr/>
      </dsp:nvSpPr>
      <dsp:spPr>
        <a:xfrm>
          <a:off x="8985" y="791505"/>
          <a:ext cx="5400008" cy="751203"/>
        </a:xfrm>
        <a:prstGeom prst="round2SameRect">
          <a:avLst>
            <a:gd name="adj1" fmla="val 16670"/>
            <a:gd name="adj2" fmla="val 0"/>
          </a:avLst>
        </a:prstGeom>
        <a:solidFill>
          <a:schemeClr val="accent3"/>
        </a:solidFill>
        <a:ln w="12700" cap="flat" cmpd="sng" algn="ctr">
          <a:solidFill>
            <a:schemeClr val="accent1">
              <a:shade val="80000"/>
              <a:hueOff val="135804"/>
              <a:satOff val="-19869"/>
              <a:lumOff val="1269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Physical limitations may become less prevalent in adolescence</a:t>
          </a:r>
        </a:p>
      </dsp:txBody>
      <dsp:txXfrm>
        <a:off x="45662" y="828182"/>
        <a:ext cx="5326654" cy="714526"/>
      </dsp:txXfrm>
    </dsp:sp>
    <dsp:sp modelId="{426A3052-EAD2-4686-85F9-EB07EE5C15AE}">
      <dsp:nvSpPr>
        <dsp:cNvPr id="0" name=""/>
        <dsp:cNvSpPr/>
      </dsp:nvSpPr>
      <dsp:spPr>
        <a:xfrm>
          <a:off x="5399965" y="1580268"/>
          <a:ext cx="5400034" cy="7512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34290" rIns="34290" bIns="108000" numCol="1" spcCol="1270" anchor="b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May contribute to poor physical function</a:t>
          </a:r>
        </a:p>
      </dsp:txBody>
      <dsp:txXfrm>
        <a:off x="5399965" y="1580268"/>
        <a:ext cx="5400034" cy="751203"/>
      </dsp:txXfrm>
    </dsp:sp>
    <dsp:sp modelId="{D7944359-8D31-40B4-ADB4-53EA1BE580FC}">
      <dsp:nvSpPr>
        <dsp:cNvPr id="0" name=""/>
        <dsp:cNvSpPr/>
      </dsp:nvSpPr>
      <dsp:spPr>
        <a:xfrm>
          <a:off x="0" y="1580268"/>
          <a:ext cx="5400008" cy="751203"/>
        </a:xfrm>
        <a:prstGeom prst="round2SameRect">
          <a:avLst>
            <a:gd name="adj1" fmla="val 16670"/>
            <a:gd name="adj2" fmla="val 0"/>
          </a:avLst>
        </a:prstGeom>
        <a:solidFill>
          <a:schemeClr val="accent4"/>
        </a:solidFill>
        <a:ln w="12700" cap="flat" cmpd="sng" algn="ctr">
          <a:solidFill>
            <a:schemeClr val="accent1">
              <a:shade val="80000"/>
              <a:hueOff val="271609"/>
              <a:satOff val="-39739"/>
              <a:lumOff val="2539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High prevalence of chronic pain (64–75%) </a:t>
          </a:r>
        </a:p>
      </dsp:txBody>
      <dsp:txXfrm>
        <a:off x="36677" y="1616945"/>
        <a:ext cx="5326654" cy="714526"/>
      </dsp:txXfrm>
    </dsp:sp>
    <dsp:sp modelId="{4DDC62AA-85F1-4325-AFCA-290A58B95189}">
      <dsp:nvSpPr>
        <dsp:cNvPr id="0" name=""/>
        <dsp:cNvSpPr/>
      </dsp:nvSpPr>
      <dsp:spPr>
        <a:xfrm>
          <a:off x="5399965" y="2369032"/>
          <a:ext cx="5400034" cy="7512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34290" rIns="34290" bIns="108000" numCol="1" spcCol="1270" anchor="b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Partially attributable to perceived impact of short stature</a:t>
          </a:r>
        </a:p>
      </dsp:txBody>
      <dsp:txXfrm>
        <a:off x="5399965" y="2369032"/>
        <a:ext cx="5400034" cy="751203"/>
      </dsp:txXfrm>
    </dsp:sp>
    <dsp:sp modelId="{27CFE72D-CA31-409F-86EF-B38AE242C69E}">
      <dsp:nvSpPr>
        <dsp:cNvPr id="0" name=""/>
        <dsp:cNvSpPr/>
      </dsp:nvSpPr>
      <dsp:spPr>
        <a:xfrm>
          <a:off x="0" y="2369032"/>
          <a:ext cx="5400008" cy="751203"/>
        </a:xfrm>
        <a:prstGeom prst="round2SameRect">
          <a:avLst>
            <a:gd name="adj1" fmla="val 16670"/>
            <a:gd name="adj2" fmla="val 0"/>
          </a:avLst>
        </a:prstGeom>
        <a:solidFill>
          <a:schemeClr val="accent5"/>
        </a:solidFill>
        <a:ln w="12700" cap="flat" cmpd="sng" algn="ctr">
          <a:solidFill>
            <a:schemeClr val="accent1">
              <a:shade val="80000"/>
              <a:hueOff val="407413"/>
              <a:satOff val="-59608"/>
              <a:lumOff val="3809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There is a significant reduction in the physical domain of QoL in young patients </a:t>
          </a:r>
        </a:p>
      </dsp:txBody>
      <dsp:txXfrm>
        <a:off x="36677" y="2405709"/>
        <a:ext cx="5326654" cy="714526"/>
      </dsp:txXfrm>
    </dsp:sp>
    <dsp:sp modelId="{096E4B8E-B26A-4DE5-8A98-916C248E830C}">
      <dsp:nvSpPr>
        <dsp:cNvPr id="0" name=""/>
        <dsp:cNvSpPr/>
      </dsp:nvSpPr>
      <dsp:spPr>
        <a:xfrm>
          <a:off x="5399965" y="3157795"/>
          <a:ext cx="5400034" cy="7512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34290" rIns="34290" bIns="108000" numCol="1" spcCol="1270" anchor="b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Especially apparent in older age groups </a:t>
          </a:r>
        </a:p>
      </dsp:txBody>
      <dsp:txXfrm>
        <a:off x="5399965" y="3157795"/>
        <a:ext cx="5400034" cy="751203"/>
      </dsp:txXfrm>
    </dsp:sp>
    <dsp:sp modelId="{6F564B17-14FD-41FA-873C-52B12A93D0B4}">
      <dsp:nvSpPr>
        <dsp:cNvPr id="0" name=""/>
        <dsp:cNvSpPr/>
      </dsp:nvSpPr>
      <dsp:spPr>
        <a:xfrm>
          <a:off x="0" y="3157795"/>
          <a:ext cx="5400008" cy="751203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/>
        </a:solidFill>
        <a:ln w="12700" cap="flat" cmpd="sng" algn="ctr">
          <a:solidFill>
            <a:schemeClr val="accent1">
              <a:shade val="80000"/>
              <a:hueOff val="543217"/>
              <a:satOff val="-79478"/>
              <a:lumOff val="5079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In adults, physical QoL components lower than general population</a:t>
          </a:r>
        </a:p>
      </dsp:txBody>
      <dsp:txXfrm>
        <a:off x="36677" y="3194472"/>
        <a:ext cx="5326654" cy="7145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E0AE36-70B2-4546-97C0-0715A37F4EBB}">
      <dsp:nvSpPr>
        <dsp:cNvPr id="0" name=""/>
        <dsp:cNvSpPr/>
      </dsp:nvSpPr>
      <dsp:spPr>
        <a:xfrm>
          <a:off x="-5127766" y="-785503"/>
          <a:ext cx="6106493" cy="6106493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A6C6B5-7F0A-41A1-B09B-EF9FA08CAF46}">
      <dsp:nvSpPr>
        <dsp:cNvPr id="0" name=""/>
        <dsp:cNvSpPr/>
      </dsp:nvSpPr>
      <dsp:spPr>
        <a:xfrm>
          <a:off x="512466" y="247557"/>
          <a:ext cx="10224900" cy="899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3830" tIns="756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While ACH is associated with multi-systemic life-long complications, many patients are able to adapt functionally and psychologically</a:t>
          </a:r>
        </a:p>
      </dsp:txBody>
      <dsp:txXfrm>
        <a:off x="512466" y="247557"/>
        <a:ext cx="10224900" cy="899999"/>
      </dsp:txXfrm>
    </dsp:sp>
    <dsp:sp modelId="{4CCA3060-5AD6-4199-861C-BA63E836B5D2}">
      <dsp:nvSpPr>
        <dsp:cNvPr id="0" name=""/>
        <dsp:cNvSpPr/>
      </dsp:nvSpPr>
      <dsp:spPr>
        <a:xfrm>
          <a:off x="76379" y="261470"/>
          <a:ext cx="872173" cy="8721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D1956C-A691-46ED-9A18-7ADA55D1970B}">
      <dsp:nvSpPr>
        <dsp:cNvPr id="0" name=""/>
        <dsp:cNvSpPr/>
      </dsp:nvSpPr>
      <dsp:spPr>
        <a:xfrm>
          <a:off x="912496" y="1294348"/>
          <a:ext cx="9824870" cy="899999"/>
        </a:xfrm>
        <a:prstGeom prst="rect">
          <a:avLst/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3830" tIns="756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Literature on QoL and physical functionality demonstrate that the ACH population experiences worse outcomes compared to average stature people of similar age</a:t>
          </a:r>
        </a:p>
      </dsp:txBody>
      <dsp:txXfrm>
        <a:off x="912496" y="1294348"/>
        <a:ext cx="9824870" cy="899999"/>
      </dsp:txXfrm>
    </dsp:sp>
    <dsp:sp modelId="{DC3F9986-E788-4E43-9802-0D186C72F75F}">
      <dsp:nvSpPr>
        <dsp:cNvPr id="0" name=""/>
        <dsp:cNvSpPr/>
      </dsp:nvSpPr>
      <dsp:spPr>
        <a:xfrm>
          <a:off x="476409" y="1308260"/>
          <a:ext cx="872173" cy="8721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CAE7F1-FAFA-4743-87DC-148B85635FAA}">
      <dsp:nvSpPr>
        <dsp:cNvPr id="0" name=""/>
        <dsp:cNvSpPr/>
      </dsp:nvSpPr>
      <dsp:spPr>
        <a:xfrm>
          <a:off x="912496" y="2341138"/>
          <a:ext cx="9824870" cy="899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3830" tIns="756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Need to better characterise functional and psychosocial impact of severe short stature and assess effects of limb lengthening and other treatments </a:t>
          </a:r>
        </a:p>
      </dsp:txBody>
      <dsp:txXfrm>
        <a:off x="912496" y="2341138"/>
        <a:ext cx="9824870" cy="899999"/>
      </dsp:txXfrm>
    </dsp:sp>
    <dsp:sp modelId="{9A6BDE44-7D29-4489-A5B7-95AF7AC6E71D}">
      <dsp:nvSpPr>
        <dsp:cNvPr id="0" name=""/>
        <dsp:cNvSpPr/>
      </dsp:nvSpPr>
      <dsp:spPr>
        <a:xfrm>
          <a:off x="476409" y="2355051"/>
          <a:ext cx="872173" cy="8721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3C2440-D0A4-44D6-B424-14EE24557E80}">
      <dsp:nvSpPr>
        <dsp:cNvPr id="0" name=""/>
        <dsp:cNvSpPr/>
      </dsp:nvSpPr>
      <dsp:spPr>
        <a:xfrm>
          <a:off x="512466" y="3387928"/>
          <a:ext cx="10224900" cy="899999"/>
        </a:xfrm>
        <a:prstGeom prst="rect">
          <a:avLst/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3830" tIns="756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Clearer understanding of impacts will help identify and implement more efficient and effective strategies to promote independence, resilience, and enhancements in QoL</a:t>
          </a:r>
        </a:p>
      </dsp:txBody>
      <dsp:txXfrm>
        <a:off x="512466" y="3387928"/>
        <a:ext cx="10224900" cy="899999"/>
      </dsp:txXfrm>
    </dsp:sp>
    <dsp:sp modelId="{7FFECF3C-63D1-4932-8C35-4CA8705FD9A8}">
      <dsp:nvSpPr>
        <dsp:cNvPr id="0" name=""/>
        <dsp:cNvSpPr/>
      </dsp:nvSpPr>
      <dsp:spPr>
        <a:xfrm>
          <a:off x="76379" y="3401841"/>
          <a:ext cx="872173" cy="8721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3089AC84-D67B-4931-A905-51D5C798DADE}"/>
              </a:ext>
            </a:extLst>
          </p:cNvPr>
          <p:cNvSpPr/>
          <p:nvPr userDrawn="1"/>
        </p:nvSpPr>
        <p:spPr>
          <a:xfrm rot="16200000">
            <a:off x="5240156" y="-271645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7DC2C8-5923-4145-B7BF-377502DCE64D}"/>
              </a:ext>
            </a:extLst>
          </p:cNvPr>
          <p:cNvSpPr/>
          <p:nvPr userDrawn="1"/>
        </p:nvSpPr>
        <p:spPr>
          <a:xfrm>
            <a:off x="0" y="873125"/>
            <a:ext cx="11496675" cy="4669642"/>
          </a:xfrm>
          <a:prstGeom prst="rect">
            <a:avLst/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158093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ctr">
              <a:buFont typeface="Arial" panose="020B0604020202020204" pitchFamily="34" charset="0"/>
              <a:buNone/>
              <a:defRPr lang="en-GB" sz="36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MS PGothic" panose="020B0600070205080204" pitchFamily="34" charset="-128"/>
                <a:cs typeface="MS PGothic" charset="0"/>
              </a:defRPr>
            </a:lvl1pPr>
          </a:lstStyle>
          <a:p>
            <a:pPr lvl="0" algn="ctr" fontAlgn="base">
              <a:spcAft>
                <a:spcPct val="0"/>
              </a:spcAft>
            </a:pPr>
            <a:r>
              <a:rPr lang="en-US" noProof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325" y="2956142"/>
            <a:ext cx="10801350" cy="230165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None/>
              <a:defRPr lang="en-GB" sz="2400" b="0" dirty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marL="228600" lvl="0" indent="-228600" algn="ctr" fontAlgn="base">
              <a:spcBef>
                <a:spcPts val="300"/>
              </a:spcBef>
              <a:spcAft>
                <a:spcPct val="0"/>
              </a:spcAft>
            </a:pPr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908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7: Two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9"/>
            <a:ext cx="5315303" cy="407659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076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AE0A55FF-2823-4059-B13A-F1DD1E7426C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25984"/>
            <a:ext cx="12192000" cy="584876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63000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0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8: Two content unequal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8100000" cy="453548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5270" y="1449388"/>
            <a:ext cx="2520000" cy="4535487"/>
          </a:xfrm>
        </p:spPr>
        <p:txBody>
          <a:bodyPr/>
          <a:lstStyle>
            <a:lvl3pPr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706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9: Two content unequal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252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97703" y="1449388"/>
            <a:ext cx="810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741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: Two content sub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67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0: Two content sub heads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E61F773C-490F-4518-92C7-8A13F0BD74C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25984"/>
            <a:ext cx="12192000" cy="584876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63000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562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1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294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278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3: Side 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118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: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0"/>
            <a:ext cx="10800000" cy="4535486"/>
          </a:xfrm>
        </p:spPr>
        <p:txBody>
          <a:bodyPr/>
          <a:lstStyle>
            <a:lvl2pPr marL="893763" indent="-436563">
              <a:defRPr/>
            </a:lvl2pPr>
            <a:lvl3pPr marL="1252538" indent="-358775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378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1"/>
            <a:ext cx="10800000" cy="3911741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7C46DB12-5896-4D87-924C-B84C8C9A8E9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26610"/>
            <a:ext cx="12192000" cy="584876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630238" indent="0" algn="ctr">
              <a:buNone/>
              <a:tabLst>
                <a:tab pos="11387138" algn="l"/>
              </a:tabLst>
              <a:defRPr sz="20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marL="630238" marR="0" lvl="0" indent="0" algn="ctr" defTabSz="914400" rtl="0" eaLnBrk="1" fontAlgn="auto" latinLnBrk="0" hangingPunct="1">
              <a:lnSpc>
                <a:spcPts val="176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21980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24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821973"/>
            <a:ext cx="5316493" cy="1387082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7C46DB12-5896-4D87-924C-B84C8C9A8E9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25984"/>
            <a:ext cx="12192000" cy="584876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630238" indent="0" algn="ctr">
              <a:spcBef>
                <a:spcPts val="200"/>
              </a:spcBef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81B4FB4-B67D-40B7-8D61-AB50131823E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10614" y="1821972"/>
            <a:ext cx="5316493" cy="3457749"/>
          </a:xfrm>
        </p:spPr>
        <p:txBody>
          <a:bodyPr>
            <a:normAutofit/>
          </a:bodyPr>
          <a:lstStyle>
            <a:lvl1pPr marL="269875" indent="-269875">
              <a:defRPr sz="1600"/>
            </a:lvl1pPr>
            <a:lvl2pPr marL="627063" indent="-269875">
              <a:defRPr sz="1400"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5680B48-64C1-4C7A-BDD3-20741909094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96000" y="3648946"/>
            <a:ext cx="5316493" cy="1630775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DF789-4EE2-4853-8391-3328294626B7}"/>
              </a:ext>
            </a:extLst>
          </p:cNvPr>
          <p:cNvSpPr txBox="1"/>
          <p:nvPr userDrawn="1"/>
        </p:nvSpPr>
        <p:spPr>
          <a:xfrm>
            <a:off x="704497" y="1452641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Background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C38A1F-A2C9-4AFE-9A41-3328FC2CD48E}"/>
              </a:ext>
            </a:extLst>
          </p:cNvPr>
          <p:cNvSpPr txBox="1"/>
          <p:nvPr userDrawn="1"/>
        </p:nvSpPr>
        <p:spPr>
          <a:xfrm>
            <a:off x="704497" y="3292368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Methods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9720B6-AE97-4A3D-9CAC-4142DA93FA58}"/>
              </a:ext>
            </a:extLst>
          </p:cNvPr>
          <p:cNvSpPr txBox="1"/>
          <p:nvPr userDrawn="1"/>
        </p:nvSpPr>
        <p:spPr>
          <a:xfrm>
            <a:off x="6129403" y="144483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121552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: Visual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9553609-11BB-4B19-B7C9-98E308E9106D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25984"/>
            <a:ext cx="12192000" cy="584876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63000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196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: Offset content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5711" y="1449388"/>
            <a:ext cx="8100000" cy="4535487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004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: Offset content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800" y="1449388"/>
            <a:ext cx="8100000" cy="4535487"/>
          </a:xfrm>
        </p:spPr>
        <p:txBody>
          <a:bodyPr/>
          <a:lstStyle>
            <a:lvl1pPr marL="357188" indent="-357188">
              <a:buClr>
                <a:schemeClr val="accent3"/>
              </a:buClr>
              <a:buFont typeface="Arial" panose="020B0604020202020204" pitchFamily="34" charset="0"/>
              <a:buChar char="►"/>
              <a:defRPr/>
            </a:lvl1pPr>
            <a:lvl2pPr marL="893763" indent="-43656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2pPr>
            <a:lvl3pPr marL="1252538" indent="-338138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3pPr>
            <a:lvl4pPr marL="1789113" indent="-4175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4pPr>
            <a:lvl5pPr marL="2157413" indent="-3286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849" y="6311901"/>
            <a:ext cx="8522617" cy="35285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8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6: 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615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7: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5315303" cy="45354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535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783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8A203C68-0475-491F-B992-E8F4B142ACA1}"/>
              </a:ext>
            </a:extLst>
          </p:cNvPr>
          <p:cNvSpPr/>
          <p:nvPr userDrawn="1"/>
        </p:nvSpPr>
        <p:spPr>
          <a:xfrm rot="16200000">
            <a:off x="5240156" y="-4880156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49389"/>
            <a:ext cx="10800000" cy="4535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4497" y="6131861"/>
            <a:ext cx="9031665" cy="5816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125D1A-1993-403F-9F42-9CE20DB5C8B0}"/>
              </a:ext>
            </a:extLst>
          </p:cNvPr>
          <p:cNvSpPr/>
          <p:nvPr userDrawn="1"/>
        </p:nvSpPr>
        <p:spPr>
          <a:xfrm>
            <a:off x="-1" y="243741"/>
            <a:ext cx="10352763" cy="12404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0CEBB8A9-47B4-425D-81D2-94A32DD652F0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162" y="6262255"/>
            <a:ext cx="1759838" cy="45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49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6" r:id="rId10"/>
    <p:sldLayoutId id="2147483670" r:id="rId11"/>
    <p:sldLayoutId id="2147483671" r:id="rId12"/>
    <p:sldLayoutId id="2147483672" r:id="rId13"/>
    <p:sldLayoutId id="2147483677" r:id="rId14"/>
    <p:sldLayoutId id="2147483673" r:id="rId15"/>
    <p:sldLayoutId id="2147483674" r:id="rId16"/>
    <p:sldLayoutId id="2147483675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3600" b="1" kern="1200" dirty="0">
          <a:solidFill>
            <a:schemeClr val="bg2"/>
          </a:solidFill>
          <a:latin typeface="+mj-lt"/>
          <a:ea typeface="MS PGothic" panose="020B0600070205080204" pitchFamily="34" charset="-128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►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893763" indent="-43656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252538" indent="-33813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9725" indent="-35718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157413" indent="-32861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78">
          <p15:clr>
            <a:srgbClr val="F26B43"/>
          </p15:clr>
        </p15:guide>
        <p15:guide id="2" pos="3840">
          <p15:clr>
            <a:srgbClr val="F26B43"/>
          </p15:clr>
        </p15:guide>
        <p15:guide id="3" pos="438">
          <p15:clr>
            <a:srgbClr val="F26B43"/>
          </p15:clr>
        </p15:guide>
        <p15:guide id="4" pos="7242">
          <p15:clr>
            <a:srgbClr val="F26B43"/>
          </p15:clr>
        </p15:guide>
        <p15:guide id="5" orient="horz" pos="913">
          <p15:clr>
            <a:srgbClr val="F26B43"/>
          </p15:clr>
        </p15:guide>
        <p15:guide id="6" orient="horz" pos="232">
          <p15:clr>
            <a:srgbClr val="F26B43"/>
          </p15:clr>
        </p15:guide>
        <p15:guide id="7" orient="horz" pos="3770">
          <p15:clr>
            <a:srgbClr val="F26B43"/>
          </p15:clr>
        </p15:guide>
        <p15:guide id="8" orient="horz" pos="86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B65E5-9D3D-45A1-A7DF-644CC28723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Quality of Life, Physical Functioning, and Psychosocial Function Among Patients With Achondroplasia: </a:t>
            </a:r>
            <a:br>
              <a:rPr lang="en-GB" dirty="0"/>
            </a:br>
            <a:r>
              <a:rPr lang="en-GB" dirty="0"/>
              <a:t>A Targeted Literature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958E0A-BFCC-409A-BD11-1BD268BB0C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Adapted from: </a:t>
            </a:r>
            <a:r>
              <a:rPr lang="en-GB" dirty="0" err="1"/>
              <a:t>Constantinides</a:t>
            </a:r>
            <a:r>
              <a:rPr lang="en-GB" dirty="0"/>
              <a:t> C, Landis SH, Jarrett J, Quinn J, Ireland PJ</a:t>
            </a:r>
          </a:p>
          <a:p>
            <a:r>
              <a:rPr lang="en-GB" dirty="0" err="1"/>
              <a:t>Disabil</a:t>
            </a:r>
            <a:r>
              <a:rPr lang="en-GB" dirty="0"/>
              <a:t> </a:t>
            </a:r>
            <a:r>
              <a:rPr lang="en-GB" dirty="0" err="1"/>
              <a:t>Rehabil</a:t>
            </a:r>
            <a:r>
              <a:rPr lang="en-GB" dirty="0"/>
              <a:t> 2021</a:t>
            </a:r>
          </a:p>
          <a:p>
            <a:r>
              <a:rPr lang="en-GB" dirty="0"/>
              <a:t>doi: 10.1080/09638288.2021.1963853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6499A6-BEA0-4507-AD6B-929DC25FE724}"/>
              </a:ext>
            </a:extLst>
          </p:cNvPr>
          <p:cNvSpPr txBox="1"/>
          <p:nvPr/>
        </p:nvSpPr>
        <p:spPr>
          <a:xfrm>
            <a:off x="5537200" y="6138780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defTabSz="457200"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Healthcare Professional</a:t>
            </a:r>
            <a:r>
              <a:rPr lang="en-US" sz="11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Only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2021 BioMarin International Limited.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Rights Reserved. EU-ACH-00342 12</a:t>
            </a:r>
            <a:r>
              <a:rPr lang="en-US" sz="1100" dirty="0">
                <a:solidFill>
                  <a:schemeClr val="accent2">
                    <a:lumMod val="50000"/>
                  </a:schemeClr>
                </a:solidFill>
              </a:rPr>
              <a:t>/21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1F1CC1-FB91-4031-990A-8798997A089D}"/>
              </a:ext>
            </a:extLst>
          </p:cNvPr>
          <p:cNvSpPr txBox="1"/>
          <p:nvPr/>
        </p:nvSpPr>
        <p:spPr>
          <a:xfrm>
            <a:off x="2527143" y="6134044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lang="en-GB" sz="1100" b="0" i="0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Achondroplasia.expert is organized and funded by BioMarin. This material has been developed in conjunction with the Achondroplasia.expert Editorial Committee.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ED58CDF-EE2B-4D6F-BD5D-6E460736BC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5" y="6312114"/>
            <a:ext cx="1669349" cy="244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390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5AE9888-9006-4C0B-8854-4C60F418C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84BA333F-07F9-4C51-980E-1C19CCE772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4389754"/>
              </p:ext>
            </p:extLst>
          </p:nvPr>
        </p:nvGraphicFramePr>
        <p:xfrm>
          <a:off x="0" y="1482187"/>
          <a:ext cx="12191325" cy="4430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366B6B-F922-4C96-A292-E846218DB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ACH, achondroplasia; SDS, standard deviation score; WHO, World Health Organization.</a:t>
            </a:r>
          </a:p>
          <a:p>
            <a:r>
              <a:rPr lang="en-GB" dirty="0" err="1"/>
              <a:t>Constantinides</a:t>
            </a:r>
            <a:r>
              <a:rPr lang="en-GB" dirty="0"/>
              <a:t> C, et al. </a:t>
            </a:r>
            <a:r>
              <a:rPr lang="en-GB" dirty="0" err="1"/>
              <a:t>Disabil</a:t>
            </a:r>
            <a:r>
              <a:rPr lang="en-GB" dirty="0"/>
              <a:t> </a:t>
            </a:r>
            <a:r>
              <a:rPr lang="en-GB" dirty="0" err="1"/>
              <a:t>Rehabil</a:t>
            </a:r>
            <a:r>
              <a:rPr lang="en-GB" dirty="0"/>
              <a:t> 2021; </a:t>
            </a:r>
            <a:r>
              <a:rPr lang="en-GB" dirty="0" err="1"/>
              <a:t>doi</a:t>
            </a:r>
            <a:r>
              <a:rPr lang="en-GB" dirty="0"/>
              <a:t>: 10.1080/09638288.2021.1963853.</a:t>
            </a:r>
          </a:p>
        </p:txBody>
      </p:sp>
    </p:spTree>
    <p:extLst>
      <p:ext uri="{BB962C8B-B14F-4D97-AF65-F5344CB8AC3E}">
        <p14:creationId xmlns:p14="http://schemas.microsoft.com/office/powerpoint/2010/main" val="1585835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5AE9888-9006-4C0B-8854-4C60F418C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GB" dirty="0"/>
              <a:t>Study Design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366B6B-F922-4C96-A292-E846218DB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4497" y="6131861"/>
            <a:ext cx="9031665" cy="581635"/>
          </a:xfrm>
        </p:spPr>
        <p:txBody>
          <a:bodyPr/>
          <a:lstStyle/>
          <a:p>
            <a:r>
              <a:rPr lang="en-GB" dirty="0"/>
              <a:t>ACH, achondroplasia; </a:t>
            </a:r>
            <a:r>
              <a:rPr lang="en-GB" dirty="0" err="1"/>
              <a:t>PedsQL</a:t>
            </a:r>
            <a:r>
              <a:rPr lang="en-GB" dirty="0"/>
              <a:t>, </a:t>
            </a:r>
            <a:r>
              <a:rPr lang="en-GB" dirty="0" err="1"/>
              <a:t>Pediatric</a:t>
            </a:r>
            <a:r>
              <a:rPr lang="en-GB" dirty="0"/>
              <a:t> Quality of Life Inventory; QoL, quality of life; </a:t>
            </a:r>
            <a:r>
              <a:rPr lang="en-GB" dirty="0" err="1"/>
              <a:t>QoLISSY</a:t>
            </a:r>
            <a:r>
              <a:rPr lang="en-GB" dirty="0"/>
              <a:t>, Quality of Life in Short Stature Youth; SF-36, 36-Item Short Form Survey. </a:t>
            </a:r>
            <a:br>
              <a:rPr lang="en-GB" dirty="0"/>
            </a:br>
            <a:r>
              <a:rPr lang="en-GB" dirty="0" err="1"/>
              <a:t>Constantinides</a:t>
            </a:r>
            <a:r>
              <a:rPr lang="en-GB" dirty="0"/>
              <a:t> C, et al. </a:t>
            </a:r>
            <a:r>
              <a:rPr lang="en-GB" dirty="0" err="1"/>
              <a:t>Disabil</a:t>
            </a:r>
            <a:r>
              <a:rPr lang="en-GB" dirty="0"/>
              <a:t> </a:t>
            </a:r>
            <a:r>
              <a:rPr lang="en-GB" dirty="0" err="1"/>
              <a:t>Rehabil</a:t>
            </a:r>
            <a:r>
              <a:rPr lang="en-GB" dirty="0"/>
              <a:t> 2021; </a:t>
            </a:r>
            <a:r>
              <a:rPr lang="en-GB" dirty="0" err="1"/>
              <a:t>doi</a:t>
            </a:r>
            <a:r>
              <a:rPr lang="en-GB" dirty="0"/>
              <a:t>: 10.1080/09638288.2021.1963853.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AA61578-3889-4814-B451-CEB21E0185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GB" dirty="0"/>
              <a:t>Literature review on physical functioning, psychosocial function, and QoL in ACH individuals compared to average stature individuals or other short stature conditions</a:t>
            </a:r>
          </a:p>
          <a:p>
            <a:pPr lvl="0"/>
            <a:r>
              <a:rPr lang="en-GB" dirty="0"/>
              <a:t>Studies were included if they featured all of the following:</a:t>
            </a:r>
          </a:p>
          <a:p>
            <a:pPr lvl="1">
              <a:buSzPct val="100000"/>
              <a:buFont typeface="Wingdings" panose="05000000000000000000" pitchFamily="2" charset="2"/>
              <a:buChar char="ü"/>
            </a:pPr>
            <a:r>
              <a:rPr lang="en-GB" dirty="0"/>
              <a:t>A quantitative design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A population consisting solely or mainly of ACH patients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Reported physical or psychosocial functioning and/or QoL</a:t>
            </a:r>
          </a:p>
          <a:p>
            <a:pPr lvl="0"/>
            <a:r>
              <a:rPr lang="en-GB" dirty="0"/>
              <a:t>Of 1,664 records identified, 23 primary studies were included</a:t>
            </a:r>
          </a:p>
          <a:p>
            <a:pPr lvl="1"/>
            <a:r>
              <a:rPr lang="en-GB" dirty="0"/>
              <a:t>Included patients from Australia, Brazil, Germany, India, Japan, Korea, Norway, Puerto Rico, Spain, Switzerland, Turkey, and the US</a:t>
            </a:r>
          </a:p>
          <a:p>
            <a:pPr lvl="1"/>
            <a:r>
              <a:rPr lang="en-GB" dirty="0"/>
              <a:t>Summarised separately for paediatric and adult populations</a:t>
            </a:r>
          </a:p>
          <a:p>
            <a:pPr lvl="0"/>
            <a:r>
              <a:rPr lang="en-GB" dirty="0"/>
              <a:t>Multiple tools to measure QoL were used across studies:</a:t>
            </a:r>
          </a:p>
          <a:p>
            <a:pPr lvl="1"/>
            <a:r>
              <a:rPr lang="en-GB" dirty="0"/>
              <a:t>Generic measures such as </a:t>
            </a:r>
            <a:r>
              <a:rPr lang="en-GB" dirty="0" err="1"/>
              <a:t>PedsQL</a:t>
            </a:r>
            <a:r>
              <a:rPr lang="en-GB" dirty="0"/>
              <a:t> and SF-36</a:t>
            </a:r>
          </a:p>
          <a:p>
            <a:pPr lvl="1"/>
            <a:r>
              <a:rPr lang="en-GB" dirty="0"/>
              <a:t>Height-specific tools such as </a:t>
            </a:r>
            <a:r>
              <a:rPr lang="en-GB" dirty="0" err="1"/>
              <a:t>QoLISSY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3101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EF2E3-CDFA-4EBC-8DD0-3AC9C1492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Physical Functioning and Physical Domains of QoL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C118D3C2-45F2-46C4-86DD-FEDB17E764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5390695"/>
              </p:ext>
            </p:extLst>
          </p:nvPr>
        </p:nvGraphicFramePr>
        <p:xfrm>
          <a:off x="696000" y="1449391"/>
          <a:ext cx="10800000" cy="3911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366B6B-F922-4C96-A292-E846218DB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ACH, achondroplasia; ADL, activity of daily living (bathing, dressing, and toileting); QoL, quality of life.</a:t>
            </a:r>
            <a:br>
              <a:rPr lang="en-GB" dirty="0"/>
            </a:br>
            <a:r>
              <a:rPr lang="en-GB" dirty="0" err="1"/>
              <a:t>Constantinides</a:t>
            </a:r>
            <a:r>
              <a:rPr lang="en-GB" dirty="0"/>
              <a:t> C, et al. </a:t>
            </a:r>
            <a:r>
              <a:rPr lang="en-GB" dirty="0" err="1"/>
              <a:t>Disabil</a:t>
            </a:r>
            <a:r>
              <a:rPr lang="en-GB" dirty="0"/>
              <a:t> </a:t>
            </a:r>
            <a:r>
              <a:rPr lang="en-GB" dirty="0" err="1"/>
              <a:t>Rehabil</a:t>
            </a:r>
            <a:r>
              <a:rPr lang="en-GB" dirty="0"/>
              <a:t> 2021; </a:t>
            </a:r>
            <a:r>
              <a:rPr lang="en-GB" dirty="0" err="1"/>
              <a:t>doi</a:t>
            </a:r>
            <a:r>
              <a:rPr lang="en-GB" dirty="0"/>
              <a:t>: 10.1080/09638288.2021.1963853.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56E3C4B-C018-4848-93C8-FD3AE3458EB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ACH patients experience limitations in physical functioning and poorer QoL throughout their life course when compared to average statured individuals</a:t>
            </a:r>
          </a:p>
        </p:txBody>
      </p:sp>
    </p:spTree>
    <p:extLst>
      <p:ext uri="{BB962C8B-B14F-4D97-AF65-F5344CB8AC3E}">
        <p14:creationId xmlns:p14="http://schemas.microsoft.com/office/powerpoint/2010/main" val="1422585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EF2E3-CDFA-4EBC-8DD0-3AC9C1492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Psychosocial Functioning and Mental/Psychosocial QoL Domains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39812-E851-4FBA-9B77-988CA69FF3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Short stature has been associated with anxiety, decreased self-esteem and other psychosocial issues</a:t>
            </a:r>
          </a:p>
          <a:p>
            <a:r>
              <a:rPr lang="en-GB" dirty="0"/>
              <a:t>Children and adolescents with ACH do not experience behavioural and emotional problems or maladjustment more frequently or to a greater extent than average statured peers</a:t>
            </a:r>
          </a:p>
          <a:p>
            <a:r>
              <a:rPr lang="en-GB" dirty="0"/>
              <a:t>People with ACH can face physical, social, and emotional challenges on a persistent and daily basis from a very early age </a:t>
            </a:r>
          </a:p>
          <a:p>
            <a:pPr lvl="1"/>
            <a:r>
              <a:rPr lang="en-GB" dirty="0"/>
              <a:t>they may develop healthy coping mechanisms that help them achieve a more positive perception of their condition, as well as higher QoL than they would otherwise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366B6B-F922-4C96-A292-E846218DB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ACH, achondroplasia; QoL, quality of life.</a:t>
            </a:r>
            <a:br>
              <a:rPr lang="en-GB" dirty="0"/>
            </a:br>
            <a:r>
              <a:rPr lang="en-GB" dirty="0" err="1"/>
              <a:t>Constantinides</a:t>
            </a:r>
            <a:r>
              <a:rPr lang="en-GB" dirty="0"/>
              <a:t> C, et al. </a:t>
            </a:r>
            <a:r>
              <a:rPr lang="en-GB" dirty="0" err="1"/>
              <a:t>Disabil</a:t>
            </a:r>
            <a:r>
              <a:rPr lang="en-GB" dirty="0"/>
              <a:t> </a:t>
            </a:r>
            <a:r>
              <a:rPr lang="en-GB" dirty="0" err="1"/>
              <a:t>Rehabil</a:t>
            </a:r>
            <a:r>
              <a:rPr lang="en-GB" dirty="0"/>
              <a:t> 2021; </a:t>
            </a:r>
            <a:r>
              <a:rPr lang="en-GB" dirty="0" err="1"/>
              <a:t>doi</a:t>
            </a:r>
            <a:r>
              <a:rPr lang="en-GB" dirty="0"/>
              <a:t>: 10.1080/09638288.2021.1963853.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56E3C4B-C018-4848-93C8-FD3AE3458EB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Psychosocial issues are heightened in adults with ACH compared to average statured peers, but are observed less frequently in children and adolescents</a:t>
            </a:r>
          </a:p>
        </p:txBody>
      </p:sp>
    </p:spTree>
    <p:extLst>
      <p:ext uri="{BB962C8B-B14F-4D97-AF65-F5344CB8AC3E}">
        <p14:creationId xmlns:p14="http://schemas.microsoft.com/office/powerpoint/2010/main" val="2287203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EF2E3-CDFA-4EBC-8DD0-3AC9C1492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Importance of Height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39812-E851-4FBA-9B77-988CA69FF3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Two studies reported positive associations between height and the physical domain of QoL and/or functioning</a:t>
            </a:r>
          </a:p>
          <a:p>
            <a:r>
              <a:rPr lang="en-GB" dirty="0"/>
              <a:t>ACH patients with height ≥140 cm or higher have a relatively higher level of physical QoL and perform better in pre-defined ADLs, such as climbing stairs</a:t>
            </a:r>
          </a:p>
          <a:p>
            <a:r>
              <a:rPr lang="en-GB" dirty="0"/>
              <a:t>Further investigations that use condition-specific instruments could further understanding of the role of this modifiable factor*</a:t>
            </a:r>
          </a:p>
          <a:p>
            <a:pPr lvl="1"/>
            <a:r>
              <a:rPr lang="en-GB" dirty="0"/>
              <a:t>Should consider other factors potentially associated with physical functioning and QoL such as age and medical complications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366B6B-F922-4C96-A292-E846218DB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*Mainly achieved by lower limb lengthening and growth hormone treatment.</a:t>
            </a:r>
            <a:br>
              <a:rPr lang="en-GB" dirty="0"/>
            </a:br>
            <a:r>
              <a:rPr lang="en-GB" dirty="0"/>
              <a:t>ACH, achondroplasia; ADL, activity of daily living; QoL, quality of life. </a:t>
            </a:r>
            <a:br>
              <a:rPr lang="en-GB" dirty="0"/>
            </a:br>
            <a:r>
              <a:rPr lang="en-GB" dirty="0" err="1"/>
              <a:t>Constantinides</a:t>
            </a:r>
            <a:r>
              <a:rPr lang="en-GB" dirty="0"/>
              <a:t> C, et al. </a:t>
            </a:r>
            <a:r>
              <a:rPr lang="en-GB" dirty="0" err="1"/>
              <a:t>Disabil</a:t>
            </a:r>
            <a:r>
              <a:rPr lang="en-GB" dirty="0"/>
              <a:t> </a:t>
            </a:r>
            <a:r>
              <a:rPr lang="en-GB" dirty="0" err="1"/>
              <a:t>Rehabil</a:t>
            </a:r>
            <a:r>
              <a:rPr lang="en-GB" dirty="0"/>
              <a:t> 2021; </a:t>
            </a:r>
            <a:r>
              <a:rPr lang="en-GB" dirty="0" err="1"/>
              <a:t>doi</a:t>
            </a:r>
            <a:r>
              <a:rPr lang="en-GB" dirty="0"/>
              <a:t>: 10.1080/09638288.2021.1963853.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56E3C4B-C018-4848-93C8-FD3AE3458EB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dirty="0"/>
              <a:t>Height may have an impact on the physical components of QoL</a:t>
            </a:r>
          </a:p>
        </p:txBody>
      </p:sp>
    </p:spTree>
    <p:extLst>
      <p:ext uri="{BB962C8B-B14F-4D97-AF65-F5344CB8AC3E}">
        <p14:creationId xmlns:p14="http://schemas.microsoft.com/office/powerpoint/2010/main" val="231111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EF2E3-CDFA-4EBC-8DD0-3AC9C1492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Impact of Limb Lengthening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366B6B-F922-4C96-A292-E846218DB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ACH, achondroplasia; </a:t>
            </a:r>
            <a:r>
              <a:rPr lang="en-GB" dirty="0" err="1"/>
              <a:t>PedsQL</a:t>
            </a:r>
            <a:r>
              <a:rPr lang="en-GB" dirty="0"/>
              <a:t>, </a:t>
            </a:r>
            <a:r>
              <a:rPr lang="en-GB" dirty="0" err="1"/>
              <a:t>Pediatric</a:t>
            </a:r>
            <a:r>
              <a:rPr lang="en-GB" dirty="0"/>
              <a:t> Quality of Life Inventory; QoL, quality of life; SF-36, 36-Item Short Form Survey. </a:t>
            </a:r>
            <a:br>
              <a:rPr lang="en-GB" dirty="0"/>
            </a:br>
            <a:r>
              <a:rPr lang="en-GB" dirty="0" err="1"/>
              <a:t>Constantinides</a:t>
            </a:r>
            <a:r>
              <a:rPr lang="en-GB" dirty="0"/>
              <a:t> C, et al. </a:t>
            </a:r>
            <a:r>
              <a:rPr lang="en-GB" dirty="0" err="1"/>
              <a:t>Disabil</a:t>
            </a:r>
            <a:r>
              <a:rPr lang="en-GB" dirty="0"/>
              <a:t> </a:t>
            </a:r>
            <a:r>
              <a:rPr lang="en-GB" dirty="0" err="1"/>
              <a:t>Rehabil</a:t>
            </a:r>
            <a:r>
              <a:rPr lang="en-GB" dirty="0"/>
              <a:t> 2021; </a:t>
            </a:r>
            <a:r>
              <a:rPr lang="en-GB" dirty="0" err="1"/>
              <a:t>doi</a:t>
            </a:r>
            <a:r>
              <a:rPr lang="en-GB" dirty="0"/>
              <a:t>: 10.1080/09638288.2021.1963853.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56E3C4B-C018-4848-93C8-FD3AE3458EB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Studies assessing the impact of lower limb lengthening on physical functioning and QoL provided inconsistent findings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7979CD-5307-4CB8-A416-9D83D54BB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One study reported improvements in mobility and self-care following simultaneous lower and upper limb lengthening – but did not use standardised tools</a:t>
            </a:r>
            <a:endParaRPr lang="en-GB" dirty="0">
              <a:highlight>
                <a:srgbClr val="FFFF00"/>
              </a:highlight>
            </a:endParaRPr>
          </a:p>
          <a:p>
            <a:pPr lvl="0"/>
            <a:r>
              <a:rPr lang="en-GB" dirty="0"/>
              <a:t>Three further studies showed humeral lengthening improves physical functioning and/or generic QoL (measured by SF-36 or </a:t>
            </a:r>
            <a:r>
              <a:rPr lang="en-GB" dirty="0" err="1"/>
              <a:t>PedsQL</a:t>
            </a:r>
            <a:r>
              <a:rPr lang="en-GB" dirty="0"/>
              <a:t>)</a:t>
            </a:r>
          </a:p>
          <a:p>
            <a:pPr lvl="0"/>
            <a:r>
              <a:rPr lang="en-GB" dirty="0"/>
              <a:t>Other studies report no improvement in physical functioning or QoL in patients with ACH undergoing lower limb lengthening</a:t>
            </a:r>
          </a:p>
          <a:p>
            <a:pPr lvl="0"/>
            <a:r>
              <a:rPr lang="en-GB" dirty="0"/>
              <a:t>Further investigations are needed to assess the long-term impact of limb lengthening using condition-specific instruments to assess functionality and/or QoL</a:t>
            </a:r>
          </a:p>
        </p:txBody>
      </p:sp>
    </p:spTree>
    <p:extLst>
      <p:ext uri="{BB962C8B-B14F-4D97-AF65-F5344CB8AC3E}">
        <p14:creationId xmlns:p14="http://schemas.microsoft.com/office/powerpoint/2010/main" val="1720202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F361EA0-6E5C-4ED9-B41D-AF3135034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Conclusions</a:t>
            </a:r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181D8772-F7C4-47BC-B97F-97B1D63A22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4836233"/>
              </p:ext>
            </p:extLst>
          </p:nvPr>
        </p:nvGraphicFramePr>
        <p:xfrm>
          <a:off x="697950" y="1449390"/>
          <a:ext cx="10800000" cy="45354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366B6B-F922-4C96-A292-E846218DB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Constantinides</a:t>
            </a:r>
            <a:r>
              <a:rPr lang="en-GB" dirty="0"/>
              <a:t> C, et al. </a:t>
            </a:r>
            <a:r>
              <a:rPr lang="en-GB" dirty="0" err="1"/>
              <a:t>Disabil</a:t>
            </a:r>
            <a:r>
              <a:rPr lang="en-GB" dirty="0"/>
              <a:t> </a:t>
            </a:r>
            <a:r>
              <a:rPr lang="en-GB" dirty="0" err="1"/>
              <a:t>Rehabil</a:t>
            </a:r>
            <a:r>
              <a:rPr lang="en-GB" dirty="0"/>
              <a:t> 2021; </a:t>
            </a:r>
            <a:r>
              <a:rPr lang="en-GB" dirty="0" err="1"/>
              <a:t>doi</a:t>
            </a:r>
            <a:r>
              <a:rPr lang="en-GB" dirty="0"/>
              <a:t>: 10.1080/09638288.2021.1963853.</a:t>
            </a:r>
          </a:p>
        </p:txBody>
      </p:sp>
    </p:spTree>
    <p:extLst>
      <p:ext uri="{BB962C8B-B14F-4D97-AF65-F5344CB8AC3E}">
        <p14:creationId xmlns:p14="http://schemas.microsoft.com/office/powerpoint/2010/main" val="79072120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Achondroplasia forum">
      <a:dk1>
        <a:srgbClr val="051C2C"/>
      </a:dk1>
      <a:lt1>
        <a:sysClr val="window" lastClr="FFFFFF"/>
      </a:lt1>
      <a:dk2>
        <a:srgbClr val="051C2C"/>
      </a:dk2>
      <a:lt2>
        <a:srgbClr val="FFFFFF"/>
      </a:lt2>
      <a:accent1>
        <a:srgbClr val="051C2C"/>
      </a:accent1>
      <a:accent2>
        <a:srgbClr val="274554"/>
      </a:accent2>
      <a:accent3>
        <a:srgbClr val="DFAA40"/>
      </a:accent3>
      <a:accent4>
        <a:srgbClr val="368BAB"/>
      </a:accent4>
      <a:accent5>
        <a:srgbClr val="AACDD8"/>
      </a:accent5>
      <a:accent6>
        <a:srgbClr val="FEDD00"/>
      </a:accent6>
      <a:hlink>
        <a:srgbClr val="051C2C"/>
      </a:hlink>
      <a:folHlink>
        <a:srgbClr val="051C2C"/>
      </a:folHlink>
    </a:clrScheme>
    <a:fontScheme name="Custom 4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SL Template" id="{E707C889-FBD3-4C5E-8378-C29BDCD68AAB}" vid="{6E1DB9CE-A05A-435F-BD63-176DE3EF4DE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870</TotalTime>
  <Words>1074</Words>
  <Application>Microsoft Office PowerPoint</Application>
  <PresentationFormat>Widescreen</PresentationFormat>
  <Paragraphs>66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Arial Narrow</vt:lpstr>
      <vt:lpstr>Wingdings</vt:lpstr>
      <vt:lpstr>1_Office Theme</vt:lpstr>
      <vt:lpstr>Quality of Life, Physical Functioning, and Psychosocial Function Among Patients With Achondroplasia:  A Targeted Literature Review</vt:lpstr>
      <vt:lpstr>Background</vt:lpstr>
      <vt:lpstr>Study Design</vt:lpstr>
      <vt:lpstr>Physical Functioning and Physical Domains of QoL</vt:lpstr>
      <vt:lpstr>Psychosocial Functioning and Mental/Psychosocial QoL Domains</vt:lpstr>
      <vt:lpstr>The Importance of Height</vt:lpstr>
      <vt:lpstr>Impact of Limb Lengthening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Patient’s Perspective</dc:title>
  <dc:creator>Tim Venables</dc:creator>
  <cp:lastModifiedBy>Sarah Turner</cp:lastModifiedBy>
  <cp:revision>37</cp:revision>
  <dcterms:created xsi:type="dcterms:W3CDTF">2021-09-21T16:24:04Z</dcterms:created>
  <dcterms:modified xsi:type="dcterms:W3CDTF">2021-12-13T13:12:24Z</dcterms:modified>
</cp:coreProperties>
</file>