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56"/>
            <p14:sldId id="257"/>
            <p14:sldId id="258"/>
            <p14:sldId id="262"/>
            <p14:sldId id="264"/>
            <p14:sldId id="266"/>
            <p14:sldId id="267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316878-CB58-40B8-2C7F-476A2E20D601}" name="Tim Venables" initials="TV" userId="S::Tim.Venables@elmgroupltd.com::4da54266-e6ed-48f9-86fc-5a09902e13ea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55B"/>
    <a:srgbClr val="CCCCE6"/>
    <a:srgbClr val="E6EED6"/>
    <a:srgbClr val="CCE1E6"/>
    <a:srgbClr val="D3E0EF"/>
    <a:srgbClr val="DEEDE5"/>
    <a:srgbClr val="C7D2DF"/>
    <a:srgbClr val="9999CC"/>
    <a:srgbClr val="CDDDAC"/>
    <a:srgbClr val="98C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2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l">
              <a:buNone/>
              <a:tabLst>
                <a:tab pos="11387138" algn="l"/>
              </a:tabLst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8424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Pubertal Growth in Height, Sitting Height </a:t>
            </a:r>
            <a:br>
              <a:rPr lang="en-GB" dirty="0"/>
            </a:br>
            <a:r>
              <a:rPr lang="en-GB" dirty="0"/>
              <a:t>and Leg Length in Achondroplasia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76553-41ED-4C13-B1D7-0AD6AA769C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Adapted from: Cole TJ, del Pino M, Adamo P, Fano V</a:t>
            </a:r>
          </a:p>
          <a:p>
            <a:r>
              <a:rPr lang="en-GB" dirty="0"/>
              <a:t>Ann Hum </a:t>
            </a:r>
            <a:r>
              <a:rPr lang="en-GB" dirty="0" err="1"/>
              <a:t>Biol</a:t>
            </a:r>
            <a:r>
              <a:rPr lang="en-GB" dirty="0"/>
              <a:t> 2021;48(1):8–14</a:t>
            </a:r>
          </a:p>
          <a:p>
            <a:r>
              <a:rPr lang="en-GB" dirty="0"/>
              <a:t>doi: 10.1080/03014460.2021.1883109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24095-9CB7-41AC-A15C-1F61AF66F023}"/>
              </a:ext>
            </a:extLst>
          </p:cNvPr>
          <p:cNvSpPr txBox="1"/>
          <p:nvPr/>
        </p:nvSpPr>
        <p:spPr>
          <a:xfrm>
            <a:off x="5537200" y="6138780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Limited.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EU-ACH-00322 12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/21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A88D5D-DE30-4FCC-A265-35670087BE44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65D78D-7C45-4199-8E2B-B5846CC5F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8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/>
          <a:p>
            <a:r>
              <a:rPr lang="en-GB" dirty="0"/>
              <a:t>Cross-sectional studies of height growth show that at birth, boys and girls with achondroplasia are on average 2.2 and 1.4 SDS below the median of the Argentine national references, respectively</a:t>
            </a:r>
          </a:p>
          <a:p>
            <a:r>
              <a:rPr lang="en-GB" dirty="0"/>
              <a:t>During infancy and childhood height falls behind progressively, to a mean of -5 SDS in puberty and -6 SDS in final height for both sexes </a:t>
            </a:r>
          </a:p>
          <a:p>
            <a:r>
              <a:rPr lang="en-GB" dirty="0"/>
              <a:t>In non-achondroplasia children there is a marked growth spurt in height during puberty, but children with achondroplasia appear to lack this pubertal growth spurt in height</a:t>
            </a:r>
          </a:p>
          <a:p>
            <a:r>
              <a:rPr lang="en-GB" dirty="0"/>
              <a:t>This study aimed to explore the growth spurt in height and its segments sitting height and leg length using growth curve modelling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s-ES" dirty="0"/>
              <a:t>SDS, standard </a:t>
            </a:r>
            <a:r>
              <a:rPr lang="es-ES" dirty="0" err="1"/>
              <a:t>deviations</a:t>
            </a:r>
            <a:r>
              <a:rPr lang="es-ES" dirty="0"/>
              <a:t>. </a:t>
            </a:r>
          </a:p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</p:spTree>
    <p:extLst>
      <p:ext uri="{BB962C8B-B14F-4D97-AF65-F5344CB8AC3E}">
        <p14:creationId xmlns:p14="http://schemas.microsoft.com/office/powerpoint/2010/main" val="82079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Height and sitting height were measured longitudinally in children with achondroplasia</a:t>
            </a:r>
          </a:p>
          <a:p>
            <a:r>
              <a:rPr lang="en-GB" dirty="0"/>
              <a:t>160 children (75 girls and 85 boys) contributed data for height, sitting height and leg length</a:t>
            </a:r>
          </a:p>
          <a:p>
            <a:r>
              <a:rPr lang="en-GB" dirty="0"/>
              <a:t>Data were analysed using the SITAR growth model</a:t>
            </a:r>
          </a:p>
          <a:p>
            <a:pPr lvl="1"/>
            <a:r>
              <a:rPr lang="en-GB" dirty="0"/>
              <a:t>This estimates a mean growth curve and random effects for individuals – defining differences in size, pubertal timing, and intensity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SITAR, </a:t>
            </a:r>
            <a:r>
              <a:rPr lang="en-GB" dirty="0" err="1"/>
              <a:t>SuperImposition</a:t>
            </a:r>
            <a:r>
              <a:rPr lang="en-GB" dirty="0"/>
              <a:t> by Translation and Rotation. </a:t>
            </a:r>
          </a:p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</p:spTree>
    <p:extLst>
      <p:ext uri="{BB962C8B-B14F-4D97-AF65-F5344CB8AC3E}">
        <p14:creationId xmlns:p14="http://schemas.microsoft.com/office/powerpoint/2010/main" val="130829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Height Growth Curves in Boys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AF8AEE-7E98-4AB5-BD44-6EE95F7DC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40"/>
          <a:stretch/>
        </p:blipFill>
        <p:spPr>
          <a:xfrm>
            <a:off x="3064817" y="1843088"/>
            <a:ext cx="6145858" cy="31242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Height growth curves for achondroplasia cases, unadjusted (left, solid lines) and SITAR adjusted (right, dotted lines).</a:t>
            </a:r>
          </a:p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800" dirty="0"/>
              <a:t> Predicted height at age 19 is 131 cm for boys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DBCA3D-0702-4A7F-9AD5-FC0894AF9A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361" b="-1"/>
          <a:stretch/>
        </p:blipFill>
        <p:spPr>
          <a:xfrm>
            <a:off x="3056690" y="4904509"/>
            <a:ext cx="6172200" cy="3691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0235F1B-157F-4835-80BF-46C8EC37149C}"/>
              </a:ext>
            </a:extLst>
          </p:cNvPr>
          <p:cNvSpPr txBox="1"/>
          <p:nvPr/>
        </p:nvSpPr>
        <p:spPr>
          <a:xfrm rot="16200000">
            <a:off x="2419026" y="33088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Height (cm)</a:t>
            </a:r>
          </a:p>
        </p:txBody>
      </p:sp>
    </p:spTree>
    <p:extLst>
      <p:ext uri="{BB962C8B-B14F-4D97-AF65-F5344CB8AC3E}">
        <p14:creationId xmlns:p14="http://schemas.microsoft.com/office/powerpoint/2010/main" val="406371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Height Growth Curves in Girls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Height growth curves for achondroplasia cases, unadjusted (left, solid lines) and SITAR adjusted (right, dotted lines).</a:t>
            </a:r>
          </a:p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800" dirty="0"/>
              <a:t>Predicted height at age 19 is 120 cm for girls</a:t>
            </a:r>
          </a:p>
        </p:txBody>
      </p:sp>
      <p:pic>
        <p:nvPicPr>
          <p:cNvPr id="15" name="Content Placeholder 4">
            <a:extLst>
              <a:ext uri="{FF2B5EF4-FFF2-40B4-BE49-F238E27FC236}">
                <a16:creationId xmlns:a16="http://schemas.microsoft.com/office/drawing/2014/main" id="{ECF351BA-1FD3-4F6E-B0AD-632799466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40" b="90793"/>
          <a:stretch/>
        </p:blipFill>
        <p:spPr>
          <a:xfrm>
            <a:off x="3023061" y="1843088"/>
            <a:ext cx="6145877" cy="287637"/>
          </a:xfr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7A6D1E-2831-4795-9247-E4E45ED450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37" b="-1"/>
          <a:stretch/>
        </p:blipFill>
        <p:spPr>
          <a:xfrm>
            <a:off x="3001274" y="2122099"/>
            <a:ext cx="6172200" cy="315160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20A18FE-B726-4AFE-849A-CB71C3AD5C74}"/>
              </a:ext>
            </a:extLst>
          </p:cNvPr>
          <p:cNvSpPr txBox="1"/>
          <p:nvPr/>
        </p:nvSpPr>
        <p:spPr>
          <a:xfrm rot="16200000">
            <a:off x="2419026" y="33088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Height (cm)</a:t>
            </a:r>
          </a:p>
        </p:txBody>
      </p:sp>
    </p:spTree>
    <p:extLst>
      <p:ext uri="{BB962C8B-B14F-4D97-AF65-F5344CB8AC3E}">
        <p14:creationId xmlns:p14="http://schemas.microsoft.com/office/powerpoint/2010/main" val="417048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Mean Velocity Curves for Height, </a:t>
            </a:r>
            <a:br>
              <a:rPr lang="en-GB" dirty="0"/>
            </a:br>
            <a:r>
              <a:rPr lang="en-GB" dirty="0"/>
              <a:t>Sitting Height and Leg Length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198539-5FDE-42F9-B468-C16024685F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6552" y="1449388"/>
            <a:ext cx="8727789" cy="401145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vertical dashed lines show the mean ages at peak velocity.</a:t>
            </a:r>
          </a:p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 algn="ctr"/>
            <a:r>
              <a:rPr lang="en-GB" sz="1800" dirty="0"/>
              <a:t>The peaks for sitting height in the two sexes are broadly similar in shape to those for height, whereas the leg length curves have no obvious peak</a:t>
            </a:r>
          </a:p>
        </p:txBody>
      </p:sp>
    </p:spTree>
    <p:extLst>
      <p:ext uri="{BB962C8B-B14F-4D97-AF65-F5344CB8AC3E}">
        <p14:creationId xmlns:p14="http://schemas.microsoft.com/office/powerpoint/2010/main" val="38014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28C9-881F-4EA3-9EBF-79BC41A73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SITAR Models Fitted to the Three Measurements By Sex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AEB61-A0C8-417B-8266-676F72F2F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2031635"/>
          </a:xfrm>
        </p:spPr>
        <p:txBody>
          <a:bodyPr>
            <a:normAutofit/>
          </a:bodyPr>
          <a:lstStyle/>
          <a:p>
            <a:r>
              <a:rPr lang="en-GB" dirty="0"/>
              <a:t>The ages at peak height velocity were 13.3 years for boys and 11.3 years for girls</a:t>
            </a:r>
          </a:p>
          <a:p>
            <a:pPr lvl="1"/>
            <a:r>
              <a:rPr lang="en-GB" dirty="0"/>
              <a:t>These were 2 years apart, with peak height velocities of respectively 4.3 and 4.4 cm/year</a:t>
            </a:r>
          </a:p>
          <a:p>
            <a:r>
              <a:rPr lang="en-GB" dirty="0"/>
              <a:t>Mean leg length was less variable than mean sitting height</a:t>
            </a:r>
          </a:p>
          <a:p>
            <a:pPr lvl="1"/>
            <a:r>
              <a:rPr lang="en-GB" dirty="0"/>
              <a:t>However mean leg length at age 19 is only about half of mean sitting height, so in percentage terms leg length variability is greater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8F294-A096-4CA1-B6CB-52F97B74C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*Timing random effect omitted; **Not a true peak.</a:t>
            </a:r>
          </a:p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062437-400D-45A5-AD0E-F24340E5933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800" dirty="0"/>
              <a:t>Growth in leg length is much more variable than growth in sitting height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9F1406-0696-4B8B-B4A9-F9C291DDC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52" y="3321411"/>
            <a:ext cx="9078869" cy="203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2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SITAR analysis identified peaks in mean height velocity at 13.3 and 11.3 years in boys and girls, with peak velocities of 4.3 and 4.4 cm/year</a:t>
            </a:r>
          </a:p>
          <a:p>
            <a:r>
              <a:rPr lang="en-GB" dirty="0"/>
              <a:t>Mean peak velocity for sitting height was 3.0 cm/year, but leg length showed no peak</a:t>
            </a:r>
          </a:p>
          <a:p>
            <a:r>
              <a:rPr lang="en-GB" dirty="0"/>
              <a:t>The SITAR models explained 92% to 99% of the cross-sectional variance</a:t>
            </a:r>
          </a:p>
          <a:p>
            <a:r>
              <a:rPr lang="en-GB" dirty="0"/>
              <a:t>Children with achondroplasia do experience a growth spurt in puberty, but only half that of control children</a:t>
            </a:r>
          </a:p>
          <a:p>
            <a:pPr lvl="1"/>
            <a:r>
              <a:rPr lang="en-GB" dirty="0"/>
              <a:t>The spurt is due entirely to sitting height, with no leg length spurt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Cole TJ, et al. </a:t>
            </a:r>
            <a:r>
              <a:rPr lang="de-DE" dirty="0"/>
              <a:t>Ann Hum Biol 2021;48(1):8–14.</a:t>
            </a:r>
          </a:p>
        </p:txBody>
      </p:sp>
    </p:spTree>
    <p:extLst>
      <p:ext uri="{BB962C8B-B14F-4D97-AF65-F5344CB8AC3E}">
        <p14:creationId xmlns:p14="http://schemas.microsoft.com/office/powerpoint/2010/main" val="495898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1180</TotalTime>
  <Words>696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1_Office Theme</vt:lpstr>
      <vt:lpstr>Pubertal Growth in Height, Sitting Height  and Leg Length in Achondroplasia</vt:lpstr>
      <vt:lpstr>Background</vt:lpstr>
      <vt:lpstr>Study Design</vt:lpstr>
      <vt:lpstr>Results: Height Growth Curves in Boys</vt:lpstr>
      <vt:lpstr>Results: Height Growth Curves in Girls </vt:lpstr>
      <vt:lpstr>Results: Mean Velocity Curves for Height,  Sitting Height and Leg Length</vt:lpstr>
      <vt:lpstr>Results: SITAR Models Fitted to the Three Measurements By Sex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Praveen Abraham</cp:lastModifiedBy>
  <cp:revision>124</cp:revision>
  <dcterms:created xsi:type="dcterms:W3CDTF">2021-02-15T10:08:17Z</dcterms:created>
  <dcterms:modified xsi:type="dcterms:W3CDTF">2021-12-08T12:11:05Z</dcterms:modified>
</cp:coreProperties>
</file>