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70" r:id="rId5"/>
    <p:sldId id="272" r:id="rId6"/>
    <p:sldId id="273" r:id="rId7"/>
    <p:sldId id="274"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1753" userDrawn="1">
          <p15:clr>
            <a:srgbClr val="A4A3A4"/>
          </p15:clr>
        </p15:guide>
        <p15:guide id="3" orient="horz" pos="26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29413A-4934-0280-200B-1D7D329410DA}" name="Praveen Abraham" initials="PA" userId="S::Praveen.Abraham@elmgroupltd.com::ec62dcbb-7d88-417f-a160-6b5909159534" providerId="AD"/>
  <p188:author id="{3CCFB29E-2070-7790-00A7-E11B2D7CE010}" name="Marie Farrow" initials="MF" userId="395651ff28d4452c" providerId="Windows Live"/>
  <p188:author id="{2C6881F9-48E8-FFB9-2D5F-1A973C795183}" name="Martin Lennon" initials="ML" userId="Martin Lenno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im Venables" initials="TV" lastIdx="10" clrIdx="0">
    <p:extLst>
      <p:ext uri="{19B8F6BF-5375-455C-9EA6-DF929625EA0E}">
        <p15:presenceInfo xmlns:p15="http://schemas.microsoft.com/office/powerpoint/2012/main" userId="S::Tim.Venables@elmgroupltd.com::4da54266-e6ed-48f9-86fc-5a09902e13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D"/>
    <a:srgbClr val="E7E7E8"/>
    <a:srgbClr val="2E75B6"/>
    <a:srgbClr val="9DC3E6"/>
    <a:srgbClr val="002060"/>
    <a:srgbClr val="FFFFFF"/>
    <a:srgbClr val="7F8FAF"/>
    <a:srgbClr val="CEE0F2"/>
    <a:srgbClr val="E8EEF1"/>
    <a:srgbClr val="CEDA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varScale="1">
        <p:scale>
          <a:sx n="108" d="100"/>
          <a:sy n="108" d="100"/>
        </p:scale>
        <p:origin x="798" y="102"/>
      </p:cViewPr>
      <p:guideLst>
        <p:guide orient="horz" pos="3906"/>
        <p:guide pos="1753"/>
        <p:guide orient="horz" pos="2636"/>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327190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7: Two content and 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9"/>
            <a:ext cx="5315303" cy="40765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076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dirty="0"/>
          </a:p>
        </p:txBody>
      </p:sp>
      <p:sp>
        <p:nvSpPr>
          <p:cNvPr id="9" name="Content Placeholder 7">
            <a:extLst>
              <a:ext uri="{FF2B5EF4-FFF2-40B4-BE49-F238E27FC236}">
                <a16:creationId xmlns:a16="http://schemas.microsoft.com/office/drawing/2014/main" id="{8527B6A1-FF86-4E52-A2CB-F853530A52B7}"/>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700062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845706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569741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3746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10: Two content sub heads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
        <p:nvSpPr>
          <p:cNvPr id="9" name="Content Placeholder 7">
            <a:extLst>
              <a:ext uri="{FF2B5EF4-FFF2-40B4-BE49-F238E27FC236}">
                <a16:creationId xmlns:a16="http://schemas.microsoft.com/office/drawing/2014/main" id="{E61F773C-490F-4518-92C7-8A13F0BD74C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243845623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17229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837278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4631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95037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1686E064-BC66-40F5-BFC0-A711EFDB1A24}"/>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082198037"/>
      </p:ext>
    </p:extLst>
  </p:cSld>
  <p:clrMapOvr>
    <a:masterClrMapping/>
  </p:clrMapOvr>
  <p:extLst>
    <p:ext uri="{DCECCB84-F9BA-43D5-87BE-67443E8EF086}">
      <p15:sldGuideLst xmlns:p15="http://schemas.microsoft.com/office/powerpoint/2012/main">
        <p15:guide id="1" pos="72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821973"/>
            <a:ext cx="5316493" cy="1387082"/>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5" name="Footer Placeholder 4"/>
          <p:cNvSpPr>
            <a:spLocks noGrp="1"/>
          </p:cNvSpPr>
          <p:nvPr>
            <p:ph type="ftr" sz="quarter" idx="11"/>
          </p:nvPr>
        </p:nvSpPr>
        <p:spPr/>
        <p:txBody>
          <a:bodyPr/>
          <a:lstStyle/>
          <a:p>
            <a:endParaRPr lang="en-GB"/>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6110614" y="1821972"/>
            <a:ext cx="5316493" cy="3457749"/>
          </a:xfrm>
        </p:spPr>
        <p:txBody>
          <a:bodyPr>
            <a:normAutofit/>
          </a:bodyPr>
          <a:lstStyle>
            <a:lvl1pPr marL="269875" indent="-269875">
              <a:defRPr sz="1600"/>
            </a:lvl1pPr>
            <a:lvl2pPr marL="627063" indent="-269875">
              <a:defRPr sz="1400"/>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8" name="Content Placeholder 2">
            <a:extLst>
              <a:ext uri="{FF2B5EF4-FFF2-40B4-BE49-F238E27FC236}">
                <a16:creationId xmlns:a16="http://schemas.microsoft.com/office/drawing/2014/main" id="{A5680B48-64C1-4C7A-BDD3-20741909094C}"/>
              </a:ext>
            </a:extLst>
          </p:cNvPr>
          <p:cNvSpPr>
            <a:spLocks noGrp="1"/>
          </p:cNvSpPr>
          <p:nvPr>
            <p:ph idx="14"/>
          </p:nvPr>
        </p:nvSpPr>
        <p:spPr>
          <a:xfrm>
            <a:off x="696000" y="3648946"/>
            <a:ext cx="5316493" cy="1630775"/>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704497"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9" name="TextBox 8">
            <a:extLst>
              <a:ext uri="{FF2B5EF4-FFF2-40B4-BE49-F238E27FC236}">
                <a16:creationId xmlns:a16="http://schemas.microsoft.com/office/drawing/2014/main" id="{24C38A1F-A2C9-4AFE-9A41-3328FC2CD48E}"/>
              </a:ext>
            </a:extLst>
          </p:cNvPr>
          <p:cNvSpPr txBox="1"/>
          <p:nvPr userDrawn="1"/>
        </p:nvSpPr>
        <p:spPr>
          <a:xfrm>
            <a:off x="704497" y="3292368"/>
            <a:ext cx="962123" cy="369332"/>
          </a:xfrm>
          <a:prstGeom prst="rect">
            <a:avLst/>
          </a:prstGeom>
          <a:noFill/>
        </p:spPr>
        <p:txBody>
          <a:bodyPr wrap="none" rtlCol="0">
            <a:spAutoFit/>
          </a:bodyPr>
          <a:lstStyle/>
          <a:p>
            <a:r>
              <a:rPr lang="en-GB" b="1" dirty="0">
                <a:solidFill>
                  <a:schemeClr val="accent2"/>
                </a:solidFill>
                <a:latin typeface="+mj-lt"/>
              </a:rPr>
              <a:t>Methods</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6129403" y="1444834"/>
            <a:ext cx="869149" cy="369332"/>
          </a:xfrm>
          <a:prstGeom prst="rect">
            <a:avLst/>
          </a:prstGeom>
          <a:noFill/>
        </p:spPr>
        <p:txBody>
          <a:bodyPr wrap="none" rtlCol="0">
            <a:spAutoFit/>
          </a:bodyPr>
          <a:lstStyle/>
          <a:p>
            <a:r>
              <a:rPr lang="en-GB" b="1" dirty="0">
                <a:solidFill>
                  <a:schemeClr val="accent2"/>
                </a:solidFill>
                <a:latin typeface="+mj-lt"/>
              </a:rPr>
              <a:t>Results</a:t>
            </a:r>
          </a:p>
        </p:txBody>
      </p:sp>
      <p:sp>
        <p:nvSpPr>
          <p:cNvPr id="11" name="Content Placeholder 7">
            <a:extLst>
              <a:ext uri="{FF2B5EF4-FFF2-40B4-BE49-F238E27FC236}">
                <a16:creationId xmlns:a16="http://schemas.microsoft.com/office/drawing/2014/main" id="{8D5A0B99-CE00-4F55-A1AE-1FCD7C7FF5CF}"/>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155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874F5665-D5C0-461A-BFF4-A163280A6A4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6619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53800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a:p>
        </p:txBody>
      </p:sp>
    </p:spTree>
    <p:extLst>
      <p:ext uri="{BB962C8B-B14F-4D97-AF65-F5344CB8AC3E}">
        <p14:creationId xmlns:p14="http://schemas.microsoft.com/office/powerpoint/2010/main" val="14188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161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77278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3766498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6" r:id="rId10"/>
    <p:sldLayoutId id="2147483670" r:id="rId11"/>
    <p:sldLayoutId id="2147483671" r:id="rId12"/>
    <p:sldLayoutId id="2147483672" r:id="rId13"/>
    <p:sldLayoutId id="2147483677" r:id="rId14"/>
    <p:sldLayoutId id="2147483673" r:id="rId15"/>
    <p:sldLayoutId id="2147483674" r:id="rId16"/>
    <p:sldLayoutId id="2147483675" r:id="rId17"/>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p15:clr>
            <a:srgbClr val="F26B43"/>
          </p15:clr>
        </p15:guide>
        <p15:guide id="2" pos="3840">
          <p15:clr>
            <a:srgbClr val="F26B43"/>
          </p15:clr>
        </p15:guide>
        <p15:guide id="3" pos="438">
          <p15:clr>
            <a:srgbClr val="F26B43"/>
          </p15:clr>
        </p15:guide>
        <p15:guide id="4" pos="7242">
          <p15:clr>
            <a:srgbClr val="F26B43"/>
          </p15:clr>
        </p15:guide>
        <p15:guide id="5" orient="horz" pos="913">
          <p15:clr>
            <a:srgbClr val="F26B43"/>
          </p15:clr>
        </p15:guide>
        <p15:guide id="6" orient="horz" pos="232">
          <p15:clr>
            <a:srgbClr val="F26B43"/>
          </p15:clr>
        </p15:guide>
        <p15:guide id="7" orient="horz" pos="3770">
          <p15:clr>
            <a:srgbClr val="F26B43"/>
          </p15:clr>
        </p15:guide>
        <p15:guide id="8" orient="horz" pos="86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B65E5-9D3D-45A1-A7DF-644CC2872323}"/>
              </a:ext>
            </a:extLst>
          </p:cNvPr>
          <p:cNvSpPr>
            <a:spLocks noGrp="1"/>
          </p:cNvSpPr>
          <p:nvPr>
            <p:ph type="ctrTitle"/>
          </p:nvPr>
        </p:nvSpPr>
        <p:spPr/>
        <p:txBody>
          <a:bodyPr/>
          <a:lstStyle/>
          <a:p>
            <a:r>
              <a:rPr lang="en-GB" dirty="0"/>
              <a:t>Perioperative Complications Following Spine</a:t>
            </a:r>
            <a:br>
              <a:rPr lang="en-GB" dirty="0"/>
            </a:br>
            <a:r>
              <a:rPr lang="en-GB" dirty="0"/>
              <a:t>Surgery in Adult Patients with Achondroplasia</a:t>
            </a:r>
          </a:p>
        </p:txBody>
      </p:sp>
      <p:sp>
        <p:nvSpPr>
          <p:cNvPr id="3" name="Subtitle 2">
            <a:extLst>
              <a:ext uri="{FF2B5EF4-FFF2-40B4-BE49-F238E27FC236}">
                <a16:creationId xmlns:a16="http://schemas.microsoft.com/office/drawing/2014/main" id="{40958E0A-BFCC-409A-BD11-1BD268BB0C17}"/>
              </a:ext>
            </a:extLst>
          </p:cNvPr>
          <p:cNvSpPr>
            <a:spLocks noGrp="1"/>
          </p:cNvSpPr>
          <p:nvPr>
            <p:ph type="subTitle" idx="1"/>
          </p:nvPr>
        </p:nvSpPr>
        <p:spPr/>
        <p:txBody>
          <a:bodyPr>
            <a:normAutofit/>
          </a:bodyPr>
          <a:lstStyle/>
          <a:p>
            <a:r>
              <a:rPr lang="en-GB" dirty="0"/>
              <a:t>Adapted from: Chan JL, Quintero-</a:t>
            </a:r>
            <a:r>
              <a:rPr lang="en-GB" dirty="0" err="1"/>
              <a:t>Consuegra</a:t>
            </a:r>
            <a:r>
              <a:rPr lang="en-GB" dirty="0"/>
              <a:t> MD, </a:t>
            </a:r>
            <a:r>
              <a:rPr lang="en-GB" dirty="0" err="1"/>
              <a:t>Kanim</a:t>
            </a:r>
            <a:r>
              <a:rPr lang="en-GB" dirty="0"/>
              <a:t> LEA, </a:t>
            </a:r>
            <a:r>
              <a:rPr lang="en-GB" dirty="0" err="1"/>
              <a:t>Kropf</a:t>
            </a:r>
            <a:r>
              <a:rPr lang="en-GB" dirty="0"/>
              <a:t> MA, Bernstein R, </a:t>
            </a:r>
            <a:br>
              <a:rPr lang="en-GB" dirty="0"/>
            </a:br>
            <a:r>
              <a:rPr lang="en-GB" dirty="0"/>
              <a:t>Perry TG, Walker CT, </a:t>
            </a:r>
            <a:r>
              <a:rPr lang="en-GB" dirty="0" err="1"/>
              <a:t>Danielpour</a:t>
            </a:r>
            <a:r>
              <a:rPr lang="en-GB" dirty="0"/>
              <a:t> M, Tuchman A</a:t>
            </a:r>
          </a:p>
          <a:p>
            <a:r>
              <a:rPr lang="en-GB" dirty="0"/>
              <a:t>Global Spine Journal 2023</a:t>
            </a:r>
            <a:br>
              <a:rPr lang="en-GB" dirty="0"/>
            </a:br>
            <a:r>
              <a:rPr lang="en-GB" dirty="0"/>
              <a:t>DOI: 10.1177/21925682231157373</a:t>
            </a:r>
          </a:p>
        </p:txBody>
      </p:sp>
      <p:sp>
        <p:nvSpPr>
          <p:cNvPr id="4" name="TextBox 3">
            <a:extLst>
              <a:ext uri="{FF2B5EF4-FFF2-40B4-BE49-F238E27FC236}">
                <a16:creationId xmlns:a16="http://schemas.microsoft.com/office/drawing/2014/main" id="{EE414991-E9E7-9A7A-1EFE-E9D4D62F29E3}"/>
              </a:ext>
            </a:extLst>
          </p:cNvPr>
          <p:cNvSpPr txBox="1"/>
          <p:nvPr/>
        </p:nvSpPr>
        <p:spPr>
          <a:xfrm>
            <a:off x="5537188" y="6145953"/>
            <a:ext cx="4127657" cy="600164"/>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For Healthcare Professionals Only</a:t>
            </a:r>
            <a:b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 2022 BioMarin International Ltd.</a:t>
            </a:r>
            <a:b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All Rights Reserved. EU-ACH-00776 03</a:t>
            </a:r>
            <a:r>
              <a:rPr kumimoji="0" lang="en-US" sz="1100" b="0" i="0" u="none" strike="noStrike" kern="1200" cap="none" spc="0" normalizeH="0" baseline="0" noProof="0" dirty="0">
                <a:ln>
                  <a:noFill/>
                </a:ln>
                <a:solidFill>
                  <a:srgbClr val="274554">
                    <a:lumMod val="50000"/>
                  </a:srgbClr>
                </a:solidFill>
                <a:effectLst/>
                <a:uLnTx/>
                <a:uFillTx/>
                <a:latin typeface="Arial"/>
                <a:ea typeface="+mn-ea"/>
                <a:cs typeface="+mn-cs"/>
              </a:rPr>
              <a:t>/23</a:t>
            </a:r>
            <a:endPar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73FCEF80-846F-BA21-CE5F-E76A483740E5}"/>
              </a:ext>
            </a:extLst>
          </p:cNvPr>
          <p:cNvSpPr txBox="1"/>
          <p:nvPr/>
        </p:nvSpPr>
        <p:spPr>
          <a:xfrm>
            <a:off x="2527143" y="6134044"/>
            <a:ext cx="4127657" cy="6001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303030"/>
                </a:solidFill>
                <a:effectLst/>
                <a:uLnTx/>
                <a:uFillTx/>
                <a:latin typeface="Arial" panose="020B0604020202020204" pitchFamily="34" charset="0"/>
                <a:ea typeface="+mn-ea"/>
                <a:cs typeface="+mn-cs"/>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endParaRPr>
          </a:p>
        </p:txBody>
      </p:sp>
      <p:pic>
        <p:nvPicPr>
          <p:cNvPr id="6" name="Picture 5">
            <a:extLst>
              <a:ext uri="{FF2B5EF4-FFF2-40B4-BE49-F238E27FC236}">
                <a16:creationId xmlns:a16="http://schemas.microsoft.com/office/drawing/2014/main" id="{430FDC21-2607-FB8D-7AE4-AB405C5AB8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6312114"/>
            <a:ext cx="1669349" cy="244024"/>
          </a:xfrm>
          <a:prstGeom prst="rect">
            <a:avLst/>
          </a:prstGeom>
        </p:spPr>
      </p:pic>
    </p:spTree>
    <p:extLst>
      <p:ext uri="{BB962C8B-B14F-4D97-AF65-F5344CB8AC3E}">
        <p14:creationId xmlns:p14="http://schemas.microsoft.com/office/powerpoint/2010/main" val="71139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C100-4AEA-2CE7-E9EF-1A6CD0B7CF3D}"/>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B2988D29-69BA-D669-686A-FA380A48D26E}"/>
              </a:ext>
            </a:extLst>
          </p:cNvPr>
          <p:cNvSpPr>
            <a:spLocks noGrp="1"/>
          </p:cNvSpPr>
          <p:nvPr>
            <p:ph idx="1"/>
          </p:nvPr>
        </p:nvSpPr>
        <p:spPr/>
        <p:txBody>
          <a:bodyPr>
            <a:normAutofit/>
          </a:bodyPr>
          <a:lstStyle/>
          <a:p>
            <a:r>
              <a:rPr lang="en-GB" dirty="0"/>
              <a:t>Due to the altered osteogenic development of the spine, ACH patients may develop spinal stenosis leading to spinal cord and/or cauda equina compression</a:t>
            </a:r>
          </a:p>
          <a:p>
            <a:r>
              <a:rPr lang="en-GB" dirty="0"/>
              <a:t>20–50% of adults with ACH have symptomatic spinal stenosis (compared to just 11% in the general population), and up to 78% of those have neurologic sequelae</a:t>
            </a:r>
          </a:p>
          <a:p>
            <a:r>
              <a:rPr lang="en-GB" dirty="0"/>
              <a:t>Given the unique anatomy that leads to neurologic deficit and injury, patients with ACH are at increased risk for complications during surgical intervention</a:t>
            </a:r>
          </a:p>
          <a:p>
            <a:r>
              <a:rPr lang="en-GB" dirty="0"/>
              <a:t>Specifically, individuals with ACH may be at increased risk for dural tears due to altered connective tissue development, decreased epidural fat, and smaller spinal canal</a:t>
            </a:r>
          </a:p>
          <a:p>
            <a:r>
              <a:rPr lang="en-GB" dirty="0"/>
              <a:t>This study aimed to describe common complications and risk factors during spine surgery in patients with ACH</a:t>
            </a:r>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Chan JL, et al. Global Spine Journal 2023; DOI: 10.1177/21925682231157373.</a:t>
            </a:r>
          </a:p>
        </p:txBody>
      </p:sp>
    </p:spTree>
    <p:extLst>
      <p:ext uri="{BB962C8B-B14F-4D97-AF65-F5344CB8AC3E}">
        <p14:creationId xmlns:p14="http://schemas.microsoft.com/office/powerpoint/2010/main" val="2386875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C100-4AEA-2CE7-E9EF-1A6CD0B7CF3D}"/>
              </a:ext>
            </a:extLst>
          </p:cNvPr>
          <p:cNvSpPr>
            <a:spLocks noGrp="1"/>
          </p:cNvSpPr>
          <p:nvPr>
            <p:ph type="title"/>
          </p:nvPr>
        </p:nvSpPr>
        <p:spPr/>
        <p:txBody>
          <a:bodyPr/>
          <a:lstStyle/>
          <a:p>
            <a:r>
              <a:rPr lang="en-GB" dirty="0"/>
              <a:t>Study Design</a:t>
            </a:r>
          </a:p>
        </p:txBody>
      </p:sp>
      <p:sp>
        <p:nvSpPr>
          <p:cNvPr id="3" name="Content Placeholder 2">
            <a:extLst>
              <a:ext uri="{FF2B5EF4-FFF2-40B4-BE49-F238E27FC236}">
                <a16:creationId xmlns:a16="http://schemas.microsoft.com/office/drawing/2014/main" id="{B2988D29-69BA-D669-686A-FA380A48D26E}"/>
              </a:ext>
            </a:extLst>
          </p:cNvPr>
          <p:cNvSpPr>
            <a:spLocks noGrp="1"/>
          </p:cNvSpPr>
          <p:nvPr>
            <p:ph idx="1"/>
          </p:nvPr>
        </p:nvSpPr>
        <p:spPr/>
        <p:txBody>
          <a:bodyPr>
            <a:normAutofit/>
          </a:bodyPr>
          <a:lstStyle/>
          <a:p>
            <a:r>
              <a:rPr lang="en-GB" dirty="0"/>
              <a:t>Retrospective review at one institution in the USA between 2007 and 2021</a:t>
            </a:r>
          </a:p>
          <a:p>
            <a:r>
              <a:rPr lang="en-GB" dirty="0"/>
              <a:t>55 ACH patients (&gt;16 years) who underwent spine surgery </a:t>
            </a:r>
          </a:p>
          <a:p>
            <a:r>
              <a:rPr lang="en-GB" dirty="0"/>
              <a:t>95 surgical encounters evaluated for durotomy, postoperative neurologic deficit, wound compromise, medical complications, and return to operating room</a:t>
            </a:r>
          </a:p>
          <a:p>
            <a:r>
              <a:rPr lang="en-GB" dirty="0"/>
              <a:t>Statistical analysis included evaluation of relationships across complications </a:t>
            </a:r>
          </a:p>
          <a:p>
            <a:r>
              <a:rPr lang="en-GB" dirty="0"/>
              <a:t>Multivariable analysis using logistic regression was performed to account for patient characteristics</a:t>
            </a:r>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Chan JL, et al. Global Spine Journal 2023; DOI: 10.1177/21925682231157373.</a:t>
            </a:r>
          </a:p>
        </p:txBody>
      </p:sp>
    </p:spTree>
    <p:extLst>
      <p:ext uri="{BB962C8B-B14F-4D97-AF65-F5344CB8AC3E}">
        <p14:creationId xmlns:p14="http://schemas.microsoft.com/office/powerpoint/2010/main" val="1088777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C100-4AEA-2CE7-E9EF-1A6CD0B7CF3D}"/>
              </a:ext>
            </a:extLst>
          </p:cNvPr>
          <p:cNvSpPr>
            <a:spLocks noGrp="1"/>
          </p:cNvSpPr>
          <p:nvPr>
            <p:ph type="title"/>
          </p:nvPr>
        </p:nvSpPr>
        <p:spPr/>
        <p:txBody>
          <a:bodyPr>
            <a:normAutofit fontScale="90000"/>
          </a:bodyPr>
          <a:lstStyle/>
          <a:p>
            <a:r>
              <a:rPr lang="en-GB" dirty="0"/>
              <a:t>Demographics and General Characteristics of Surgical Encounters</a:t>
            </a:r>
          </a:p>
        </p:txBody>
      </p:sp>
      <p:sp>
        <p:nvSpPr>
          <p:cNvPr id="3" name="Content Placeholder 2">
            <a:extLst>
              <a:ext uri="{FF2B5EF4-FFF2-40B4-BE49-F238E27FC236}">
                <a16:creationId xmlns:a16="http://schemas.microsoft.com/office/drawing/2014/main" id="{B2988D29-69BA-D669-686A-FA380A48D26E}"/>
              </a:ext>
            </a:extLst>
          </p:cNvPr>
          <p:cNvSpPr>
            <a:spLocks noGrp="1"/>
          </p:cNvSpPr>
          <p:nvPr>
            <p:ph idx="1"/>
          </p:nvPr>
        </p:nvSpPr>
        <p:spPr>
          <a:xfrm>
            <a:off x="860100" y="4124156"/>
            <a:ext cx="2395588" cy="1282384"/>
          </a:xfrm>
        </p:spPr>
        <p:txBody>
          <a:bodyPr>
            <a:normAutofit fontScale="92500" lnSpcReduction="20000"/>
          </a:bodyPr>
          <a:lstStyle/>
          <a:p>
            <a:r>
              <a:rPr lang="en-GB" sz="1600" dirty="0"/>
              <a:t>58% female</a:t>
            </a:r>
          </a:p>
          <a:p>
            <a:r>
              <a:rPr lang="en-GB" sz="1600" dirty="0"/>
              <a:t>Mean age: 44 years</a:t>
            </a:r>
          </a:p>
          <a:p>
            <a:r>
              <a:rPr lang="en-GB" sz="1600" dirty="0"/>
              <a:t>Mean BMI: 35</a:t>
            </a:r>
          </a:p>
          <a:p>
            <a:r>
              <a:rPr lang="en-GB" sz="1600" dirty="0"/>
              <a:t>LOS: 6.5 days</a:t>
            </a:r>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BMI, body mass index; LOS, length of stay. </a:t>
            </a:r>
          </a:p>
          <a:p>
            <a:r>
              <a:rPr lang="en-GB" dirty="0"/>
              <a:t>Chan JL, et al. Global Spine Journal 2023; DOI: 10.1177/21925682231157373.</a:t>
            </a:r>
          </a:p>
        </p:txBody>
      </p:sp>
      <p:sp>
        <p:nvSpPr>
          <p:cNvPr id="5" name="Content Placeholder 4">
            <a:extLst>
              <a:ext uri="{FF2B5EF4-FFF2-40B4-BE49-F238E27FC236}">
                <a16:creationId xmlns:a16="http://schemas.microsoft.com/office/drawing/2014/main" id="{CD060424-3630-17C8-D297-B95BFBF2F1E8}"/>
              </a:ext>
            </a:extLst>
          </p:cNvPr>
          <p:cNvSpPr>
            <a:spLocks noGrp="1"/>
          </p:cNvSpPr>
          <p:nvPr>
            <p:ph sz="quarter" idx="12"/>
          </p:nvPr>
        </p:nvSpPr>
        <p:spPr/>
        <p:txBody>
          <a:bodyPr>
            <a:normAutofit/>
          </a:bodyPr>
          <a:lstStyle/>
          <a:p>
            <a:r>
              <a:rPr lang="en-GB" dirty="0"/>
              <a:t>A total of 55 patients with ACH who underwent 95 surgeries were included in the final patient cohort</a:t>
            </a:r>
          </a:p>
        </p:txBody>
      </p:sp>
      <p:sp>
        <p:nvSpPr>
          <p:cNvPr id="10" name="Rectangle: Rounded Corners 9">
            <a:extLst>
              <a:ext uri="{FF2B5EF4-FFF2-40B4-BE49-F238E27FC236}">
                <a16:creationId xmlns:a16="http://schemas.microsoft.com/office/drawing/2014/main" id="{01B2B491-776D-684F-EFB4-DD77A63932C9}"/>
              </a:ext>
            </a:extLst>
          </p:cNvPr>
          <p:cNvSpPr/>
          <p:nvPr/>
        </p:nvSpPr>
        <p:spPr>
          <a:xfrm>
            <a:off x="4040342" y="1468354"/>
            <a:ext cx="2880000" cy="540913"/>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Surgical location (n):</a:t>
            </a:r>
          </a:p>
        </p:txBody>
      </p:sp>
      <p:sp>
        <p:nvSpPr>
          <p:cNvPr id="11" name="Rectangle: Rounded Corners 10">
            <a:extLst>
              <a:ext uri="{FF2B5EF4-FFF2-40B4-BE49-F238E27FC236}">
                <a16:creationId xmlns:a16="http://schemas.microsoft.com/office/drawing/2014/main" id="{882F6545-24E8-E728-7AF8-A80F59BE5500}"/>
              </a:ext>
            </a:extLst>
          </p:cNvPr>
          <p:cNvSpPr/>
          <p:nvPr/>
        </p:nvSpPr>
        <p:spPr>
          <a:xfrm>
            <a:off x="7745260" y="1469936"/>
            <a:ext cx="2880000" cy="540913"/>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Surgical type (n):</a:t>
            </a:r>
          </a:p>
        </p:txBody>
      </p:sp>
      <p:pic>
        <p:nvPicPr>
          <p:cNvPr id="16" name="Graphic 15" descr="Group of people with solid fill">
            <a:extLst>
              <a:ext uri="{FF2B5EF4-FFF2-40B4-BE49-F238E27FC236}">
                <a16:creationId xmlns:a16="http://schemas.microsoft.com/office/drawing/2014/main" id="{4C3328DB-C0D0-B1D7-2465-9A5D6ABC26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2540" y="2256144"/>
            <a:ext cx="1711953" cy="1711953"/>
          </a:xfrm>
          <a:prstGeom prst="rect">
            <a:avLst/>
          </a:prstGeom>
        </p:spPr>
      </p:pic>
      <p:sp>
        <p:nvSpPr>
          <p:cNvPr id="6" name="Rectangle: Rounded Corners 5">
            <a:extLst>
              <a:ext uri="{FF2B5EF4-FFF2-40B4-BE49-F238E27FC236}">
                <a16:creationId xmlns:a16="http://schemas.microsoft.com/office/drawing/2014/main" id="{5BBB3FE7-1B9F-F77E-4D26-F6105962225C}"/>
              </a:ext>
            </a:extLst>
          </p:cNvPr>
          <p:cNvSpPr/>
          <p:nvPr/>
        </p:nvSpPr>
        <p:spPr>
          <a:xfrm>
            <a:off x="705958" y="1468354"/>
            <a:ext cx="2506876" cy="540913"/>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Demographic</a:t>
            </a:r>
          </a:p>
        </p:txBody>
      </p:sp>
      <p:pic>
        <p:nvPicPr>
          <p:cNvPr id="15" name="Picture 14" descr="A picture containing logo&#10;&#10;Description automatically generated">
            <a:extLst>
              <a:ext uri="{FF2B5EF4-FFF2-40B4-BE49-F238E27FC236}">
                <a16:creationId xmlns:a16="http://schemas.microsoft.com/office/drawing/2014/main" id="{0C8B5BE8-5FFF-D006-C391-20D2884048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2460" y="1524059"/>
            <a:ext cx="2615764" cy="3995690"/>
          </a:xfrm>
          <a:prstGeom prst="rect">
            <a:avLst/>
          </a:prstGeom>
        </p:spPr>
      </p:pic>
      <p:pic>
        <p:nvPicPr>
          <p:cNvPr id="19" name="Picture 18" descr="Graphical user interface, application&#10;&#10;Description automatically generated">
            <a:extLst>
              <a:ext uri="{FF2B5EF4-FFF2-40B4-BE49-F238E27FC236}">
                <a16:creationId xmlns:a16="http://schemas.microsoft.com/office/drawing/2014/main" id="{BA99567F-05C0-598A-6A02-89496C356E0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38172" y="2119137"/>
            <a:ext cx="4741071" cy="3241995"/>
          </a:xfrm>
          <a:prstGeom prst="rect">
            <a:avLst/>
          </a:prstGeom>
        </p:spPr>
      </p:pic>
    </p:spTree>
    <p:extLst>
      <p:ext uri="{BB962C8B-B14F-4D97-AF65-F5344CB8AC3E}">
        <p14:creationId xmlns:p14="http://schemas.microsoft.com/office/powerpoint/2010/main" val="366407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C100-4AEA-2CE7-E9EF-1A6CD0B7CF3D}"/>
              </a:ext>
            </a:extLst>
          </p:cNvPr>
          <p:cNvSpPr>
            <a:spLocks noGrp="1"/>
          </p:cNvSpPr>
          <p:nvPr>
            <p:ph type="title"/>
          </p:nvPr>
        </p:nvSpPr>
        <p:spPr/>
        <p:txBody>
          <a:bodyPr/>
          <a:lstStyle/>
          <a:p>
            <a:r>
              <a:rPr lang="en-GB" dirty="0"/>
              <a:t>Spine Surgery Encounter Complications</a:t>
            </a:r>
          </a:p>
        </p:txBody>
      </p:sp>
      <p:sp>
        <p:nvSpPr>
          <p:cNvPr id="5" name="Content Placeholder 4">
            <a:extLst>
              <a:ext uri="{FF2B5EF4-FFF2-40B4-BE49-F238E27FC236}">
                <a16:creationId xmlns:a16="http://schemas.microsoft.com/office/drawing/2014/main" id="{CD060424-3630-17C8-D297-B95BFBF2F1E8}"/>
              </a:ext>
            </a:extLst>
          </p:cNvPr>
          <p:cNvSpPr>
            <a:spLocks noGrp="1"/>
          </p:cNvSpPr>
          <p:nvPr>
            <p:ph sz="half" idx="2"/>
          </p:nvPr>
        </p:nvSpPr>
        <p:spPr/>
        <p:txBody>
          <a:bodyPr anchor="ctr"/>
          <a:lstStyle/>
          <a:p>
            <a:r>
              <a:rPr lang="en-GB" dirty="0"/>
              <a:t>Greatest number of complications occurred in TL region </a:t>
            </a:r>
          </a:p>
          <a:p>
            <a:pPr lvl="1"/>
            <a:r>
              <a:rPr lang="en-GB" dirty="0"/>
              <a:t>60.0% compared to 18.2% and 33.3% for CT and CCJ, respectively</a:t>
            </a:r>
          </a:p>
          <a:p>
            <a:r>
              <a:rPr lang="en-GB" dirty="0"/>
              <a:t>Chronologically later surgery had decreased complications</a:t>
            </a:r>
          </a:p>
          <a:p>
            <a:r>
              <a:rPr lang="en-GB" dirty="0"/>
              <a:t>Durotomies occurred only in TL surgeries (45.7%)</a:t>
            </a:r>
          </a:p>
          <a:p>
            <a:r>
              <a:rPr lang="en-GB" dirty="0"/>
              <a:t>No patients suffered MI or DVT</a:t>
            </a:r>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*3 hardware failure, 1 epidural haematoma, 1 pulmonary embolism, 1 prolonged intubation.</a:t>
            </a:r>
          </a:p>
          <a:p>
            <a:r>
              <a:rPr lang="en-GB" dirty="0"/>
              <a:t>CCJ, </a:t>
            </a:r>
            <a:r>
              <a:rPr lang="en-GB" dirty="0" err="1"/>
              <a:t>craniocervical</a:t>
            </a:r>
            <a:r>
              <a:rPr lang="en-GB" dirty="0"/>
              <a:t> junction; CT, cervicothoracic; DVT, deep vein thrombosis; MI, myocardial infarction; TL, thoracolumbar.</a:t>
            </a:r>
          </a:p>
          <a:p>
            <a:r>
              <a:rPr lang="en-GB" dirty="0"/>
              <a:t>Chan JL, et al. Global Spine Journal 2023; DOI: 10.1177/21925682231157373.</a:t>
            </a:r>
          </a:p>
        </p:txBody>
      </p:sp>
      <p:sp>
        <p:nvSpPr>
          <p:cNvPr id="8" name="Content Placeholder 7">
            <a:extLst>
              <a:ext uri="{FF2B5EF4-FFF2-40B4-BE49-F238E27FC236}">
                <a16:creationId xmlns:a16="http://schemas.microsoft.com/office/drawing/2014/main" id="{7A8B22D9-4ADD-0AE6-89AA-15CD9921143E}"/>
              </a:ext>
            </a:extLst>
          </p:cNvPr>
          <p:cNvSpPr>
            <a:spLocks noGrp="1"/>
          </p:cNvSpPr>
          <p:nvPr>
            <p:ph sz="quarter" idx="12"/>
          </p:nvPr>
        </p:nvSpPr>
        <p:spPr/>
        <p:txBody>
          <a:bodyPr/>
          <a:lstStyle/>
          <a:p>
            <a:r>
              <a:rPr lang="en-GB" dirty="0"/>
              <a:t>49.5% of surgeries involved a complication</a:t>
            </a:r>
          </a:p>
        </p:txBody>
      </p:sp>
      <p:sp>
        <p:nvSpPr>
          <p:cNvPr id="6" name="Rectangle: Rounded Corners 5">
            <a:extLst>
              <a:ext uri="{FF2B5EF4-FFF2-40B4-BE49-F238E27FC236}">
                <a16:creationId xmlns:a16="http://schemas.microsoft.com/office/drawing/2014/main" id="{EA63E3B3-0E87-5CCA-0840-5563CB4399D4}"/>
              </a:ext>
            </a:extLst>
          </p:cNvPr>
          <p:cNvSpPr/>
          <p:nvPr/>
        </p:nvSpPr>
        <p:spPr>
          <a:xfrm>
            <a:off x="704498" y="1469936"/>
            <a:ext cx="4417467" cy="540913"/>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Type of complications (%):</a:t>
            </a:r>
          </a:p>
        </p:txBody>
      </p:sp>
      <p:pic>
        <p:nvPicPr>
          <p:cNvPr id="10" name="Picture 9" descr="Graphical user interface&#10;&#10;Description automatically generated">
            <a:extLst>
              <a:ext uri="{FF2B5EF4-FFF2-40B4-BE49-F238E27FC236}">
                <a16:creationId xmlns:a16="http://schemas.microsoft.com/office/drawing/2014/main" id="{FEFA448C-412E-916D-1736-B10F51C142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112" y="2119137"/>
            <a:ext cx="5248153" cy="3241995"/>
          </a:xfrm>
          <a:prstGeom prst="rect">
            <a:avLst/>
          </a:prstGeom>
        </p:spPr>
      </p:pic>
    </p:spTree>
    <p:extLst>
      <p:ext uri="{BB962C8B-B14F-4D97-AF65-F5344CB8AC3E}">
        <p14:creationId xmlns:p14="http://schemas.microsoft.com/office/powerpoint/2010/main" val="648393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C100-4AEA-2CE7-E9EF-1A6CD0B7CF3D}"/>
              </a:ext>
            </a:extLst>
          </p:cNvPr>
          <p:cNvSpPr>
            <a:spLocks noGrp="1"/>
          </p:cNvSpPr>
          <p:nvPr>
            <p:ph type="title"/>
          </p:nvPr>
        </p:nvSpPr>
        <p:spPr/>
        <p:txBody>
          <a:bodyPr/>
          <a:lstStyle/>
          <a:p>
            <a:r>
              <a:rPr lang="en-GB" dirty="0"/>
              <a:t>Return to the Operating Room</a:t>
            </a:r>
          </a:p>
        </p:txBody>
      </p:sp>
      <p:sp>
        <p:nvSpPr>
          <p:cNvPr id="13" name="Content Placeholder 12">
            <a:extLst>
              <a:ext uri="{FF2B5EF4-FFF2-40B4-BE49-F238E27FC236}">
                <a16:creationId xmlns:a16="http://schemas.microsoft.com/office/drawing/2014/main" id="{78BDA9E9-BD10-CE0E-9FF3-2515E6081F41}"/>
              </a:ext>
            </a:extLst>
          </p:cNvPr>
          <p:cNvSpPr>
            <a:spLocks noGrp="1"/>
          </p:cNvSpPr>
          <p:nvPr>
            <p:ph sz="half" idx="2"/>
          </p:nvPr>
        </p:nvSpPr>
        <p:spPr/>
        <p:txBody>
          <a:bodyPr anchor="ctr"/>
          <a:lstStyle/>
          <a:p>
            <a:r>
              <a:rPr lang="en-GB" dirty="0"/>
              <a:t>13.7% of encounters required return </a:t>
            </a:r>
            <a:br>
              <a:rPr lang="en-GB" dirty="0"/>
            </a:br>
            <a:r>
              <a:rPr lang="en-GB" dirty="0"/>
              <a:t>to the operating room</a:t>
            </a:r>
          </a:p>
          <a:p>
            <a:endParaRPr lang="en-GB" dirty="0"/>
          </a:p>
          <a:p>
            <a:r>
              <a:rPr lang="en-GB" dirty="0"/>
              <a:t>Average days between index surgical encounter and return to operating room: 36.2 days </a:t>
            </a:r>
          </a:p>
          <a:p>
            <a:pPr lvl="1"/>
            <a:r>
              <a:rPr lang="en-GB" dirty="0"/>
              <a:t>SD 38.6; range 3–133</a:t>
            </a:r>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Chan JL, et al. Global Spine Journal 2023; DOI: 10.1177/21925682231157373.</a:t>
            </a:r>
          </a:p>
        </p:txBody>
      </p:sp>
      <p:sp>
        <p:nvSpPr>
          <p:cNvPr id="6" name="Content Placeholder 5">
            <a:extLst>
              <a:ext uri="{FF2B5EF4-FFF2-40B4-BE49-F238E27FC236}">
                <a16:creationId xmlns:a16="http://schemas.microsoft.com/office/drawing/2014/main" id="{A944C9C1-EBC0-48AB-0BB3-D8287133A427}"/>
              </a:ext>
            </a:extLst>
          </p:cNvPr>
          <p:cNvSpPr>
            <a:spLocks noGrp="1"/>
          </p:cNvSpPr>
          <p:nvPr>
            <p:ph sz="quarter" idx="12"/>
          </p:nvPr>
        </p:nvSpPr>
        <p:spPr/>
        <p:txBody>
          <a:bodyPr/>
          <a:lstStyle/>
          <a:p>
            <a:r>
              <a:rPr lang="en-GB" dirty="0"/>
              <a:t>13.7% of surgeries required return to the operating room</a:t>
            </a:r>
          </a:p>
        </p:txBody>
      </p:sp>
      <p:grpSp>
        <p:nvGrpSpPr>
          <p:cNvPr id="10" name="Group 9">
            <a:extLst>
              <a:ext uri="{FF2B5EF4-FFF2-40B4-BE49-F238E27FC236}">
                <a16:creationId xmlns:a16="http://schemas.microsoft.com/office/drawing/2014/main" id="{B47E2C46-D9D0-E24E-FC4A-2DCFBBBA9AFF}"/>
              </a:ext>
            </a:extLst>
          </p:cNvPr>
          <p:cNvGrpSpPr/>
          <p:nvPr/>
        </p:nvGrpSpPr>
        <p:grpSpPr>
          <a:xfrm>
            <a:off x="704497" y="1469936"/>
            <a:ext cx="5326979" cy="3896243"/>
            <a:chOff x="704497" y="1469936"/>
            <a:chExt cx="5326979" cy="3896243"/>
          </a:xfrm>
        </p:grpSpPr>
        <p:sp>
          <p:nvSpPr>
            <p:cNvPr id="19" name="Rectangle: Rounded Corners 18">
              <a:extLst>
                <a:ext uri="{FF2B5EF4-FFF2-40B4-BE49-F238E27FC236}">
                  <a16:creationId xmlns:a16="http://schemas.microsoft.com/office/drawing/2014/main" id="{BE90D258-D110-DC96-FA5B-DE07EF6FAD49}"/>
                </a:ext>
              </a:extLst>
            </p:cNvPr>
            <p:cNvSpPr/>
            <p:nvPr/>
          </p:nvSpPr>
          <p:spPr>
            <a:xfrm>
              <a:off x="704497" y="1469936"/>
              <a:ext cx="5309223" cy="540913"/>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Indications for return to operating room (n):</a:t>
              </a:r>
            </a:p>
          </p:txBody>
        </p:sp>
        <p:pic>
          <p:nvPicPr>
            <p:cNvPr id="9" name="Picture 8" descr="Graphical user interface, application&#10;&#10;Description automatically generated">
              <a:extLst>
                <a:ext uri="{FF2B5EF4-FFF2-40B4-BE49-F238E27FC236}">
                  <a16:creationId xmlns:a16="http://schemas.microsoft.com/office/drawing/2014/main" id="{FEB7CA6F-33B8-3669-7CD8-39BFCAA7DA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323" y="2124184"/>
              <a:ext cx="5248153" cy="3241995"/>
            </a:xfrm>
            <a:prstGeom prst="rect">
              <a:avLst/>
            </a:prstGeom>
          </p:spPr>
        </p:pic>
      </p:grpSp>
    </p:spTree>
    <p:extLst>
      <p:ext uri="{BB962C8B-B14F-4D97-AF65-F5344CB8AC3E}">
        <p14:creationId xmlns:p14="http://schemas.microsoft.com/office/powerpoint/2010/main" val="1115856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E48D0F8-1B63-4C6A-2E0A-CDBA1EDA632B}"/>
              </a:ext>
            </a:extLst>
          </p:cNvPr>
          <p:cNvSpPr>
            <a:spLocks noGrp="1"/>
          </p:cNvSpPr>
          <p:nvPr>
            <p:ph type="title"/>
          </p:nvPr>
        </p:nvSpPr>
        <p:spPr/>
        <p:txBody>
          <a:bodyPr/>
          <a:lstStyle/>
          <a:p>
            <a:r>
              <a:rPr lang="en-GB" dirty="0"/>
              <a:t>Risk Factors for Complications</a:t>
            </a:r>
          </a:p>
        </p:txBody>
      </p:sp>
      <p:sp>
        <p:nvSpPr>
          <p:cNvPr id="3" name="Content Placeholder 2">
            <a:extLst>
              <a:ext uri="{FF2B5EF4-FFF2-40B4-BE49-F238E27FC236}">
                <a16:creationId xmlns:a16="http://schemas.microsoft.com/office/drawing/2014/main" id="{69D70602-A64E-EC0B-B7A7-99ECB2752862}"/>
              </a:ext>
            </a:extLst>
          </p:cNvPr>
          <p:cNvSpPr>
            <a:spLocks noGrp="1"/>
          </p:cNvSpPr>
          <p:nvPr>
            <p:ph idx="1"/>
          </p:nvPr>
        </p:nvSpPr>
        <p:spPr/>
        <p:txBody>
          <a:bodyPr>
            <a:normAutofit/>
          </a:bodyPr>
          <a:lstStyle/>
          <a:p>
            <a:r>
              <a:rPr lang="en-GB" dirty="0"/>
              <a:t>Male sex, lower BMI, and thoracolumbar surgery had increased incidence of durotomy (P&lt;0.05, P &lt;0.01) </a:t>
            </a:r>
          </a:p>
          <a:p>
            <a:r>
              <a:rPr lang="en-GB" dirty="0"/>
              <a:t>Neurologic deficits were associated with increased age (mean 57.3 vs 42.6 years, P&lt;0.01) </a:t>
            </a:r>
          </a:p>
          <a:p>
            <a:pPr lvl="1"/>
            <a:r>
              <a:rPr lang="en-GB" dirty="0"/>
              <a:t>Further subgroup analysis of laminectomy and instrumented arthrodesis surgeries also demonstrated increased age (&gt;49 years, P&lt;0.001)</a:t>
            </a:r>
          </a:p>
          <a:p>
            <a:r>
              <a:rPr lang="en-GB" dirty="0"/>
              <a:t>Chronologically later surgical encounters in this cohort had decreased complications (P&lt;0.05); this relationship was stable when controlling for age and surgical levels</a:t>
            </a:r>
          </a:p>
          <a:p>
            <a:r>
              <a:rPr lang="en-GB" dirty="0"/>
              <a:t>Increased age and history of prior spine surgery were not related to an increased risk of complication (NS), where age and number of surgical levels were positively related to year chronologically</a:t>
            </a:r>
          </a:p>
        </p:txBody>
      </p:sp>
      <p:sp>
        <p:nvSpPr>
          <p:cNvPr id="4" name="Footer Placeholder 3">
            <a:extLst>
              <a:ext uri="{FF2B5EF4-FFF2-40B4-BE49-F238E27FC236}">
                <a16:creationId xmlns:a16="http://schemas.microsoft.com/office/drawing/2014/main" id="{B0D07B68-8BB5-CE3B-C301-D959DD18EC74}"/>
              </a:ext>
            </a:extLst>
          </p:cNvPr>
          <p:cNvSpPr>
            <a:spLocks noGrp="1"/>
          </p:cNvSpPr>
          <p:nvPr>
            <p:ph type="ftr" sz="quarter" idx="11"/>
          </p:nvPr>
        </p:nvSpPr>
        <p:spPr/>
        <p:txBody>
          <a:bodyPr/>
          <a:lstStyle/>
          <a:p>
            <a:r>
              <a:rPr lang="en-GB" dirty="0"/>
              <a:t>AE, adverse events; BMI, body mass index; NS, not significant.</a:t>
            </a:r>
          </a:p>
          <a:p>
            <a:r>
              <a:rPr lang="en-GB" dirty="0"/>
              <a:t>Chan JL, et al. Global Spine Journal 2023; DOI: 10.1177/21925682231157373.</a:t>
            </a:r>
          </a:p>
        </p:txBody>
      </p:sp>
      <p:sp>
        <p:nvSpPr>
          <p:cNvPr id="9" name="Content Placeholder 8">
            <a:extLst>
              <a:ext uri="{FF2B5EF4-FFF2-40B4-BE49-F238E27FC236}">
                <a16:creationId xmlns:a16="http://schemas.microsoft.com/office/drawing/2014/main" id="{47A080D9-2A6D-AE34-176D-6F3367FD415D}"/>
              </a:ext>
            </a:extLst>
          </p:cNvPr>
          <p:cNvSpPr>
            <a:spLocks noGrp="1"/>
          </p:cNvSpPr>
          <p:nvPr>
            <p:ph sz="quarter" idx="12"/>
          </p:nvPr>
        </p:nvSpPr>
        <p:spPr/>
        <p:txBody>
          <a:bodyPr>
            <a:normAutofit/>
          </a:bodyPr>
          <a:lstStyle/>
          <a:p>
            <a:r>
              <a:rPr lang="en-GB" dirty="0"/>
              <a:t>Given that patients chronologically later in the series had decreased AEs, surgeon experience may be key to improving postoperative complications in patients with ACH</a:t>
            </a:r>
          </a:p>
        </p:txBody>
      </p:sp>
    </p:spTree>
    <p:extLst>
      <p:ext uri="{BB962C8B-B14F-4D97-AF65-F5344CB8AC3E}">
        <p14:creationId xmlns:p14="http://schemas.microsoft.com/office/powerpoint/2010/main" val="3862362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C100-4AEA-2CE7-E9EF-1A6CD0B7CF3D}"/>
              </a:ext>
            </a:extLst>
          </p:cNvPr>
          <p:cNvSpPr>
            <a:spLocks noGrp="1"/>
          </p:cNvSpPr>
          <p:nvPr>
            <p:ph type="title"/>
          </p:nvPr>
        </p:nvSpPr>
        <p:spPr/>
        <p:txBody>
          <a:bodyPr/>
          <a:lstStyle/>
          <a:p>
            <a:r>
              <a:rPr lang="en-GB" dirty="0"/>
              <a:t>Conclusions</a:t>
            </a:r>
          </a:p>
        </p:txBody>
      </p:sp>
      <p:sp>
        <p:nvSpPr>
          <p:cNvPr id="3" name="Content Placeholder 2">
            <a:extLst>
              <a:ext uri="{FF2B5EF4-FFF2-40B4-BE49-F238E27FC236}">
                <a16:creationId xmlns:a16="http://schemas.microsoft.com/office/drawing/2014/main" id="{B2988D29-69BA-D669-686A-FA380A48D26E}"/>
              </a:ext>
            </a:extLst>
          </p:cNvPr>
          <p:cNvSpPr>
            <a:spLocks noGrp="1"/>
          </p:cNvSpPr>
          <p:nvPr>
            <p:ph idx="1"/>
          </p:nvPr>
        </p:nvSpPr>
        <p:spPr/>
        <p:txBody>
          <a:bodyPr>
            <a:normAutofit/>
          </a:bodyPr>
          <a:lstStyle/>
          <a:p>
            <a:r>
              <a:rPr lang="en-GB" dirty="0"/>
              <a:t>There have been analyses of patients with skeletal dysplasia following spinal surgery</a:t>
            </a:r>
          </a:p>
          <a:p>
            <a:r>
              <a:rPr lang="en-GB" dirty="0"/>
              <a:t>But this is the largest modern series evaluating perioperative complications and potential risk factors in this unique patient population</a:t>
            </a:r>
          </a:p>
          <a:p>
            <a:r>
              <a:rPr lang="en-GB" dirty="0"/>
              <a:t>Findings showed adult ACH patients undergoing surgery chronologically later were at a decreased risk for complications</a:t>
            </a:r>
          </a:p>
          <a:p>
            <a:r>
              <a:rPr lang="en-GB" dirty="0"/>
              <a:t>Surgeon experience may be key to improving postoperative complications </a:t>
            </a:r>
          </a:p>
          <a:p>
            <a:r>
              <a:rPr lang="en-GB" dirty="0"/>
              <a:t>Thoracolumbar surgeries were at the greatest risk for durotomies</a:t>
            </a:r>
          </a:p>
          <a:p>
            <a:r>
              <a:rPr lang="en-GB" dirty="0"/>
              <a:t>Male sex was a risk factor for durotomy, while age was a risk factor for neurologic deficit </a:t>
            </a:r>
          </a:p>
          <a:p>
            <a:r>
              <a:rPr lang="en-GB" dirty="0"/>
              <a:t>Potential for adverse surgical events should be considered when evaluating patients with ACH for spine surgery</a:t>
            </a:r>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Chan JL, et al. Global Spine Journal 2023; DOI: 10.1177/21925682231157373.</a:t>
            </a:r>
          </a:p>
        </p:txBody>
      </p:sp>
    </p:spTree>
    <p:extLst>
      <p:ext uri="{BB962C8B-B14F-4D97-AF65-F5344CB8AC3E}">
        <p14:creationId xmlns:p14="http://schemas.microsoft.com/office/powerpoint/2010/main" val="3179412467"/>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docProps/app.xml><?xml version="1.0" encoding="utf-8"?>
<Properties xmlns="http://schemas.openxmlformats.org/officeDocument/2006/extended-properties" xmlns:vt="http://schemas.openxmlformats.org/officeDocument/2006/docPropsVTypes">
  <TotalTime>6688</TotalTime>
  <Words>875</Words>
  <Application>Microsoft Office PowerPoint</Application>
  <PresentationFormat>Widescreen</PresentationFormat>
  <Paragraphs>67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Arial Narrow</vt:lpstr>
      <vt:lpstr>1_Office Theme</vt:lpstr>
      <vt:lpstr>Perioperative Complications Following Spine Surgery in Adult Patients with Achondroplasia</vt:lpstr>
      <vt:lpstr>Background</vt:lpstr>
      <vt:lpstr>Study Design</vt:lpstr>
      <vt:lpstr>Demographics and General Characteristics of Surgical Encounters</vt:lpstr>
      <vt:lpstr>Spine Surgery Encounter Complications</vt:lpstr>
      <vt:lpstr>Return to the Operating Room</vt:lpstr>
      <vt:lpstr>Risk Factors for Complications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Patient’s Perspective</dc:title>
  <dc:creator>Tim Venables</dc:creator>
  <cp:lastModifiedBy>Praveen Abraham</cp:lastModifiedBy>
  <cp:revision>257</cp:revision>
  <dcterms:created xsi:type="dcterms:W3CDTF">2021-09-21T16:24:04Z</dcterms:created>
  <dcterms:modified xsi:type="dcterms:W3CDTF">2023-03-22T16:21:51Z</dcterms:modified>
</cp:coreProperties>
</file>