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0" r:id="rId7"/>
    <p:sldId id="262" r:id="rId8"/>
    <p:sldId id="265" r:id="rId9"/>
    <p:sldId id="266" r:id="rId10"/>
    <p:sldId id="264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F6C940C1-CC00-8E35-3B93-BF435AE4DB77}" name="Martin Lennon" initials="ML" userId="S::martin@cesasmedical.com::2390e896-01da-47fe-8b97-1d3a7a42dde5" providerId="AD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2E75B6"/>
    <a:srgbClr val="9DC3E6"/>
    <a:srgbClr val="002060"/>
    <a:srgbClr val="FFFFFF"/>
    <a:srgbClr val="7F8FAF"/>
    <a:srgbClr val="CEE0F2"/>
    <a:srgbClr val="E8EEF1"/>
    <a:srgbClr val="CEDAE2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>
        <p:scale>
          <a:sx n="77" d="100"/>
          <a:sy n="77" d="100"/>
        </p:scale>
        <p:origin x="308" y="-60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41866492787154"/>
          <c:y val="3.5502460291790029E-2"/>
          <c:w val="0.73870189732782454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AA-446E-8D09-C133ECCFE0B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6AA-446E-8D09-C133ECCFE0B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6AA-446E-8D09-C133ECCFE0B2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Adults national average</c:v>
                </c:pt>
                <c:pt idx="1">
                  <c:v>Adults with ACH</c:v>
                </c:pt>
                <c:pt idx="2">
                  <c:v>Children national average</c:v>
                </c:pt>
                <c:pt idx="3">
                  <c:v>Children with ACH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4.7</c:v>
                </c:pt>
                <c:pt idx="1">
                  <c:v>6.6</c:v>
                </c:pt>
                <c:pt idx="2">
                  <c:v>4</c:v>
                </c:pt>
                <c:pt idx="3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AA-446E-8D09-C133ECCFE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41866492787154"/>
          <c:y val="3.5502460291790029E-2"/>
          <c:w val="0.73870189732782454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3B-466A-B898-5F215E40DE2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3B-466A-B898-5F215E40DE2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33B-466A-B898-5F215E40DE2B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Adults national average</c:v>
                </c:pt>
                <c:pt idx="1">
                  <c:v>Adults with ACH</c:v>
                </c:pt>
                <c:pt idx="2">
                  <c:v>Children national average</c:v>
                </c:pt>
                <c:pt idx="3">
                  <c:v>Children with ACH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12931</c:v>
                </c:pt>
                <c:pt idx="1">
                  <c:v>18224</c:v>
                </c:pt>
                <c:pt idx="2">
                  <c:v>7935</c:v>
                </c:pt>
                <c:pt idx="3">
                  <c:v>22031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3B-466A-B898-5F215E40DE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250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492110466765979"/>
          <c:y val="3.5502460291790029E-2"/>
          <c:w val="0.27444059463006321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BB-4064-A77C-306FF62629A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BB-4064-A77C-306FF62629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2BB-4064-A77C-306FF62629A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Ear, nose, mouth, and throat (n=55; 6.1%)</c:v>
                </c:pt>
                <c:pt idx="1">
                  <c:v>Nervous system (n=95; 10.5%)</c:v>
                </c:pt>
                <c:pt idx="2">
                  <c:v>Respiratory system (n=165; 18.2%)</c:v>
                </c:pt>
                <c:pt idx="3">
                  <c:v>Musculoskeletal (n=190; 21.0%)</c:v>
                </c:pt>
                <c:pt idx="4">
                  <c:v>Conditions origininating perinatally (n=305; 33.7%)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9924</c:v>
                </c:pt>
                <c:pt idx="1">
                  <c:v>17968</c:v>
                </c:pt>
                <c:pt idx="2">
                  <c:v>12000</c:v>
                </c:pt>
                <c:pt idx="3">
                  <c:v>22755</c:v>
                </c:pt>
                <c:pt idx="4">
                  <c:v>5153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BB-4064-A77C-306FF62629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Children with ACH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Ear, nose, mouth, and throat (n=55; 6.1%)</c:v>
                </c:pt>
                <c:pt idx="1">
                  <c:v>Nervous system (n=95; 10.5%)</c:v>
                </c:pt>
                <c:pt idx="2">
                  <c:v>Respiratory system (n=165; 18.2%)</c:v>
                </c:pt>
                <c:pt idx="3">
                  <c:v>Musculoskeletal (n=190; 21.0%)</c:v>
                </c:pt>
                <c:pt idx="4">
                  <c:v>Conditions origininating perinatally (n=305; 33.7%)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14057</c:v>
                </c:pt>
                <c:pt idx="1">
                  <c:v>13302</c:v>
                </c:pt>
                <c:pt idx="2">
                  <c:v>23236</c:v>
                </c:pt>
                <c:pt idx="3">
                  <c:v>31010</c:v>
                </c:pt>
                <c:pt idx="4">
                  <c:v>18862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BB-4064-A77C-306FF6262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300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66149712704842"/>
          <c:y val="3.5502460291790029E-2"/>
          <c:w val="0.44899014417961269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AE-4CF3-94B5-FE7D5192D2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AE-4CF3-94B5-FE7D5192D28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AE-4CF3-94B5-FE7D5192D28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Ear, nose, mouth, and throat (n=55; 6.1%)</c:v>
                </c:pt>
                <c:pt idx="1">
                  <c:v>Nervous system (n=95; 10.5%)</c:v>
                </c:pt>
                <c:pt idx="2">
                  <c:v>Respiratory system (n=165; 18.2%)</c:v>
                </c:pt>
                <c:pt idx="3">
                  <c:v>Musculoskeletal (n=190; 21.0%)</c:v>
                </c:pt>
                <c:pt idx="4">
                  <c:v>Conditions origininating perinatally (n=305; 33.7%)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2.7</c:v>
                </c:pt>
                <c:pt idx="1">
                  <c:v>4.5</c:v>
                </c:pt>
                <c:pt idx="2">
                  <c:v>4</c:v>
                </c:pt>
                <c:pt idx="3">
                  <c:v>3.8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AE-4CF3-94B5-FE7D5192D2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Children with ACH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Ear, nose, mouth, and throat (n=55; 6.1%)</c:v>
                </c:pt>
                <c:pt idx="1">
                  <c:v>Nervous system (n=95; 10.5%)</c:v>
                </c:pt>
                <c:pt idx="2">
                  <c:v>Respiratory system (n=165; 18.2%)</c:v>
                </c:pt>
                <c:pt idx="3">
                  <c:v>Musculoskeletal (n=190; 21.0%)</c:v>
                </c:pt>
                <c:pt idx="4">
                  <c:v>Conditions origininating perinatally (n=305; 33.7%)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2.6</c:v>
                </c:pt>
                <c:pt idx="1">
                  <c:v>2.8</c:v>
                </c:pt>
                <c:pt idx="2">
                  <c:v>6.2</c:v>
                </c:pt>
                <c:pt idx="3">
                  <c:v>3.4</c:v>
                </c:pt>
                <c:pt idx="4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AE-4CF3-94B5-FE7D5192D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768612116053055E-2"/>
          <c:y val="0.91773514063353046"/>
          <c:w val="0.38259104330708665"/>
          <c:h val="6.2706222341661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492110466765979"/>
          <c:y val="3.5502460291790029E-2"/>
          <c:w val="0.27444059463006321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BB-4064-A77C-306FF62629A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BB-4064-A77C-306FF62629A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2BB-4064-A77C-306FF62629A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17059</c:v>
                </c:pt>
                <c:pt idx="1">
                  <c:v>12185</c:v>
                </c:pt>
                <c:pt idx="2">
                  <c:v>10411</c:v>
                </c:pt>
                <c:pt idx="3">
                  <c:v>15403</c:v>
                </c:pt>
                <c:pt idx="4">
                  <c:v>5199</c:v>
                </c:pt>
                <c:pt idx="5">
                  <c:v>17714</c:v>
                </c:pt>
                <c:pt idx="6">
                  <c:v>12081</c:v>
                </c:pt>
                <c:pt idx="7">
                  <c:v>17700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BB-4064-A77C-306FF62629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Adults with ACH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22606</c:v>
                </c:pt>
                <c:pt idx="1">
                  <c:v>9548</c:v>
                </c:pt>
                <c:pt idx="2">
                  <c:v>10649</c:v>
                </c:pt>
                <c:pt idx="3">
                  <c:v>23161</c:v>
                </c:pt>
                <c:pt idx="4">
                  <c:v>7515</c:v>
                </c:pt>
                <c:pt idx="5">
                  <c:v>22488</c:v>
                </c:pt>
                <c:pt idx="6">
                  <c:v>19340</c:v>
                </c:pt>
                <c:pt idx="7">
                  <c:v>27874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BB-4064-A77C-306FF6262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300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66149712704842"/>
          <c:y val="3.5502460291790029E-2"/>
          <c:w val="0.44899014417961269"/>
          <c:h val="0.855577689498680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 average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AE-4CF3-94B5-FE7D5192D28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AE-4CF3-94B5-FE7D5192D28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AE-4CF3-94B5-FE7D5192D28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Circulatory system (n=55; 5.1%)</c:v>
                </c:pt>
                <c:pt idx="1">
                  <c:v>Digestive system (n=65; 6.0%)</c:v>
                </c:pt>
                <c:pt idx="2">
                  <c:v>Kidney and urinary tract (n=80; 7.4%)</c:v>
                </c:pt>
                <c:pt idx="3">
                  <c:v>Nervous system (n=85; 7.9%)</c:v>
                </c:pt>
                <c:pt idx="4">
                  <c:v>Pregnancy, childbirth, and puerperium (n=105; 9.7%)</c:v>
                </c:pt>
                <c:pt idx="5">
                  <c:v>Infectious and parasitic diseases (n=110; 10.2%)</c:v>
                </c:pt>
                <c:pt idx="6">
                  <c:v>Respiratory system (n=130; 12.0%)</c:v>
                </c:pt>
                <c:pt idx="7">
                  <c:v>Musculoskeletal (n=245; 22.7%)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4.7</c:v>
                </c:pt>
                <c:pt idx="1">
                  <c:v>4.7</c:v>
                </c:pt>
                <c:pt idx="2">
                  <c:v>4.5</c:v>
                </c:pt>
                <c:pt idx="3">
                  <c:v>5.7</c:v>
                </c:pt>
                <c:pt idx="4">
                  <c:v>2.7</c:v>
                </c:pt>
                <c:pt idx="5">
                  <c:v>6.9</c:v>
                </c:pt>
                <c:pt idx="6">
                  <c:v>5</c:v>
                </c:pt>
                <c:pt idx="7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AE-4CF3-94B5-FE7D5192D2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Adults with ACH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Circulatory system (n=55; 5.1%)</c:v>
                </c:pt>
                <c:pt idx="1">
                  <c:v>Digestive system (n=65; 6.0%)</c:v>
                </c:pt>
                <c:pt idx="2">
                  <c:v>Kidney and urinary tract (n=80; 7.4%)</c:v>
                </c:pt>
                <c:pt idx="3">
                  <c:v>Nervous system (n=85; 7.9%)</c:v>
                </c:pt>
                <c:pt idx="4">
                  <c:v>Pregnancy, childbirth, and puerperium (n=105; 9.7%)</c:v>
                </c:pt>
                <c:pt idx="5">
                  <c:v>Infectious and parasitic diseases (n=110; 10.2%)</c:v>
                </c:pt>
                <c:pt idx="6">
                  <c:v>Respiratory system (n=130; 12.0%)</c:v>
                </c:pt>
                <c:pt idx="7">
                  <c:v>Musculoskeletal (n=245; 22.7%)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7.2</c:v>
                </c:pt>
                <c:pt idx="1">
                  <c:v>3.8</c:v>
                </c:pt>
                <c:pt idx="2">
                  <c:v>4.3</c:v>
                </c:pt>
                <c:pt idx="3">
                  <c:v>9.1</c:v>
                </c:pt>
                <c:pt idx="4">
                  <c:v>3.8</c:v>
                </c:pt>
                <c:pt idx="5">
                  <c:v>8</c:v>
                </c:pt>
                <c:pt idx="6">
                  <c:v>8.3000000000000007</c:v>
                </c:pt>
                <c:pt idx="7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AE-4CF3-94B5-FE7D5192D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768612116053055E-2"/>
          <c:y val="0.91773514063353046"/>
          <c:w val="0.38259104330708665"/>
          <c:h val="6.2706222341661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54458386756281E-2"/>
          <c:y val="2.4997736425441789E-2"/>
          <c:w val="0.47174666580972102"/>
          <c:h val="0.8523996842805572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FC6-4641-AAC0-6904D21ADDC4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FC6-4641-AAC0-6904D21ADD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FC6-4641-AAC0-6904D21ADD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FC6-4641-AAC0-6904D21ADD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FC6-4641-AAC0-6904D21ADD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FC6-4641-AAC0-6904D21ADDC4}"/>
              </c:ext>
            </c:extLst>
          </c:dPt>
          <c:dPt>
            <c:idx val="6"/>
            <c:bubble3D val="0"/>
            <c:spPr>
              <a:solidFill>
                <a:srgbClr val="6600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FC6-4641-AAC0-6904D21ADDC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FC6-4641-AAC0-6904D21ADDC4}"/>
                </c:ext>
              </c:extLst>
            </c:dLbl>
            <c:dLbl>
              <c:idx val="1"/>
              <c:layout>
                <c:manualLayout>
                  <c:x val="-0.10030076613118459"/>
                  <c:y val="1.56235852659011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C6-4641-AAC0-6904D21ADDC4}"/>
                </c:ext>
              </c:extLst>
            </c:dLbl>
            <c:dLbl>
              <c:idx val="2"/>
              <c:layout>
                <c:manualLayout>
                  <c:x val="-8.1278207037339234E-2"/>
                  <c:y val="-9.99909457017671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C6-4641-AAC0-6904D21ADDC4}"/>
                </c:ext>
              </c:extLst>
            </c:dLbl>
            <c:dLbl>
              <c:idx val="3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FC6-4641-AAC0-6904D21ADDC4}"/>
                </c:ext>
              </c:extLst>
            </c:dLbl>
            <c:dLbl>
              <c:idx val="4"/>
              <c:layout>
                <c:manualLayout>
                  <c:x val="-9.3383471915240809E-2"/>
                  <c:y val="-0.109365096861307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C6-4641-AAC0-6904D21ADDC4}"/>
                </c:ext>
              </c:extLst>
            </c:dLbl>
            <c:dLbl>
              <c:idx val="5"/>
              <c:layout>
                <c:manualLayout>
                  <c:x val="0.11586467811705804"/>
                  <c:y val="-0.112489813914488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C6-4641-AAC0-6904D21ADDC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C6-4641-AAC0-6904D21AD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bg1">
                      <a:lumMod val="7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ENT</c:v>
                </c:pt>
                <c:pt idx="1">
                  <c:v>General surgery</c:v>
                </c:pt>
                <c:pt idx="2">
                  <c:v>Ophthalmology</c:v>
                </c:pt>
                <c:pt idx="3">
                  <c:v>Orthopaedic</c:v>
                </c:pt>
                <c:pt idx="4">
                  <c:v>Spine</c:v>
                </c:pt>
                <c:pt idx="5">
                  <c:v>Urology</c:v>
                </c:pt>
                <c:pt idx="6">
                  <c:v>Obstetrics/gynaecology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78.5</c:v>
                </c:pt>
                <c:pt idx="1">
                  <c:v>0.4</c:v>
                </c:pt>
                <c:pt idx="2">
                  <c:v>0.8</c:v>
                </c:pt>
                <c:pt idx="3">
                  <c:v>18</c:v>
                </c:pt>
                <c:pt idx="4">
                  <c:v>0.9</c:v>
                </c:pt>
                <c:pt idx="5">
                  <c:v>1.4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C6-4641-AAC0-6904D21AD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6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858358324555089"/>
          <c:y val="8.0594572145041982E-2"/>
          <c:w val="0.25304823914012037"/>
          <c:h val="0.79441674572774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54458386756281E-2"/>
          <c:y val="2.4997736425441789E-2"/>
          <c:w val="0.47174666580972102"/>
          <c:h val="0.8523996842805572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D4-44C9-81EC-EDEBC99A873F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D4-44C9-81EC-EDEBC99A87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DD4-44C9-81EC-EDEBC99A87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DD4-44C9-81EC-EDEBC99A87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DD4-44C9-81EC-EDEBC99A87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DD4-44C9-81EC-EDEBC99A873F}"/>
              </c:ext>
            </c:extLst>
          </c:dPt>
          <c:dPt>
            <c:idx val="6"/>
            <c:bubble3D val="0"/>
            <c:spPr>
              <a:solidFill>
                <a:srgbClr val="6600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DD4-44C9-81EC-EDEBC99A873F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16.5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DD4-44C9-81EC-EDEBC99A873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ENT</c:v>
                </c:pt>
                <c:pt idx="1">
                  <c:v>General surgery</c:v>
                </c:pt>
                <c:pt idx="2">
                  <c:v>Ophthalmology</c:v>
                </c:pt>
                <c:pt idx="3">
                  <c:v>Orthopaedic</c:v>
                </c:pt>
                <c:pt idx="4">
                  <c:v>Spine</c:v>
                </c:pt>
                <c:pt idx="5">
                  <c:v>Urology</c:v>
                </c:pt>
                <c:pt idx="6">
                  <c:v>Obstetrics/gynaecology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20.2</c:v>
                </c:pt>
                <c:pt idx="1">
                  <c:v>19.899999999999999</c:v>
                </c:pt>
                <c:pt idx="2">
                  <c:v>3.7</c:v>
                </c:pt>
                <c:pt idx="3">
                  <c:v>27.1</c:v>
                </c:pt>
                <c:pt idx="4">
                  <c:v>16.5</c:v>
                </c:pt>
                <c:pt idx="5">
                  <c:v>4</c:v>
                </c:pt>
                <c:pt idx="6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D4-44C9-81EC-EDEBC99A8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6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Burden of Achondroplasia: </a:t>
            </a:r>
            <a:br>
              <a:rPr lang="en-GB" dirty="0"/>
            </a:br>
            <a:r>
              <a:rPr lang="en-GB" dirty="0"/>
              <a:t>An Analysis of The National Inpatient and</a:t>
            </a:r>
            <a:br>
              <a:rPr lang="en-GB" dirty="0"/>
            </a:br>
            <a:r>
              <a:rPr lang="en-GB" dirty="0"/>
              <a:t>Nationwide Ambulatory Surgery Samples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Adapted from: Broder MS, Chen E, Yan JT, Chang E, Tarbox MH, Abrahamson Larkin A, White KK</a:t>
            </a:r>
          </a:p>
          <a:p>
            <a:r>
              <a:rPr lang="en-GB" dirty="0"/>
              <a:t>J Comp Eff Res 2022; Epub ahead of print</a:t>
            </a:r>
            <a:br>
              <a:rPr lang="en-GB" dirty="0"/>
            </a:br>
            <a:r>
              <a:rPr lang="en-GB" dirty="0"/>
              <a:t>DOI: 10.2217/cer-2021-0250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10CF31-D996-B169-116B-D885BE73B734}"/>
              </a:ext>
            </a:extLst>
          </p:cNvPr>
          <p:cNvSpPr txBox="1"/>
          <p:nvPr/>
        </p:nvSpPr>
        <p:spPr>
          <a:xfrm>
            <a:off x="2537367" y="613696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60E12C18-E619-770C-2E84-ADD96DF47D3C}"/>
              </a:ext>
            </a:extLst>
          </p:cNvPr>
          <p:cNvSpPr txBox="1"/>
          <p:nvPr/>
        </p:nvSpPr>
        <p:spPr>
          <a:xfrm>
            <a:off x="5547412" y="612982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EU-ACH-00637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C1F665-C0DA-3608-A0EF-4AB8BC01F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49" y="631503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Ambulatory Surgeries With Diagnosis of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ENT. ear, nose and throat.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Nearly all procedures were ENT or orthopaedic for children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2D3CA57-0453-86A3-E8D6-A6D8456D69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9159126"/>
              </p:ext>
            </p:extLst>
          </p:nvPr>
        </p:nvGraphicFramePr>
        <p:xfrm>
          <a:off x="309218" y="1498231"/>
          <a:ext cx="7343912" cy="406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EEA0240-C8F5-C4A1-D86D-562B1B8F2E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182131"/>
              </p:ext>
            </p:extLst>
          </p:nvPr>
        </p:nvGraphicFramePr>
        <p:xfrm>
          <a:off x="7226850" y="1498231"/>
          <a:ext cx="7343912" cy="406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9D2ABD6-00E9-2FEF-6C37-4EC9052E9882}"/>
              </a:ext>
            </a:extLst>
          </p:cNvPr>
          <p:cNvSpPr txBox="1"/>
          <p:nvPr/>
        </p:nvSpPr>
        <p:spPr>
          <a:xfrm>
            <a:off x="8843785" y="3008243"/>
            <a:ext cx="1201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Adults </a:t>
            </a:r>
            <a:br>
              <a:rPr lang="en-GB" b="1" dirty="0"/>
            </a:br>
            <a:r>
              <a:rPr lang="en-GB" b="1" dirty="0"/>
              <a:t>with ACH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54E569-290B-1F3F-8DFB-ECE2B0DEEED4}"/>
              </a:ext>
            </a:extLst>
          </p:cNvPr>
          <p:cNvSpPr txBox="1"/>
          <p:nvPr/>
        </p:nvSpPr>
        <p:spPr>
          <a:xfrm>
            <a:off x="1906272" y="3008243"/>
            <a:ext cx="1201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Children</a:t>
            </a:r>
            <a:br>
              <a:rPr lang="en-GB" b="1" dirty="0"/>
            </a:br>
            <a:r>
              <a:rPr lang="en-GB" b="1" dirty="0"/>
              <a:t>with ACH</a:t>
            </a:r>
          </a:p>
        </p:txBody>
      </p:sp>
    </p:spTree>
    <p:extLst>
      <p:ext uri="{BB962C8B-B14F-4D97-AF65-F5344CB8AC3E}">
        <p14:creationId xmlns:p14="http://schemas.microsoft.com/office/powerpoint/2010/main" val="2953381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1DF0-5CEE-E562-7F8E-98BA29A3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55EE-4BDB-EAFA-C645-04F4006E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ACH is a serious condition with a wide range of lifelong complications frequently requiring hospitalisation and surgical intervention as well as outpatient care</a:t>
            </a:r>
          </a:p>
          <a:p>
            <a:r>
              <a:rPr lang="en-GB" dirty="0"/>
              <a:t>The most frequent admissions were neonatal care in children and musculoskeletal in adults</a:t>
            </a:r>
          </a:p>
          <a:p>
            <a:r>
              <a:rPr lang="en-GB" dirty="0"/>
              <a:t>Average hospital length of stay was one-third longer than the US mean</a:t>
            </a:r>
          </a:p>
          <a:p>
            <a:r>
              <a:rPr lang="en-GB" dirty="0"/>
              <a:t>In 2017, the average inpatient costs for children was $22,031 compared to the national average of $7,935</a:t>
            </a:r>
          </a:p>
          <a:p>
            <a:r>
              <a:rPr lang="en-GB" dirty="0"/>
              <a:t>In the outpatient setting, children aged 5–14 accounted for most procedures</a:t>
            </a:r>
          </a:p>
          <a:p>
            <a:r>
              <a:rPr lang="en-GB" dirty="0"/>
              <a:t>Additional research is needed to estimate the cost of outpatient care for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</p:spTree>
    <p:extLst>
      <p:ext uri="{BB962C8B-B14F-4D97-AF65-F5344CB8AC3E}">
        <p14:creationId xmlns:p14="http://schemas.microsoft.com/office/powerpoint/2010/main" val="282701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1DF0-5CEE-E562-7F8E-98BA29A3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55EE-4BDB-EAFA-C645-04F4006E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 with ACH often require multiple surgeries over their lifetime</a:t>
            </a:r>
          </a:p>
          <a:p>
            <a:pPr lvl="1"/>
            <a:r>
              <a:rPr lang="en-GB" dirty="0"/>
              <a:t>Infants may require foramen magnum decompression or hydrocephalus-related surgery </a:t>
            </a:r>
          </a:p>
          <a:p>
            <a:pPr lvl="1"/>
            <a:r>
              <a:rPr lang="en-GB" dirty="0"/>
              <a:t>In children, tympanostomy tubes, tonsillectomy, adenoidectomy, foramen magnum decompression, and procedures to address bowed legs are common </a:t>
            </a:r>
          </a:p>
          <a:p>
            <a:pPr lvl="1"/>
            <a:r>
              <a:rPr lang="en-GB" dirty="0"/>
              <a:t>Procedures to address spinal stenosis or kyphosis become more common later in life</a:t>
            </a:r>
          </a:p>
          <a:p>
            <a:r>
              <a:rPr lang="en-GB" dirty="0"/>
              <a:t>Beyond the high costs and negative impact on quality of life caused by these surgeries, surgery itself is riskier due to anatomic variations associated with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</p:spTree>
    <p:extLst>
      <p:ext uri="{BB962C8B-B14F-4D97-AF65-F5344CB8AC3E}">
        <p14:creationId xmlns:p14="http://schemas.microsoft.com/office/powerpoint/2010/main" val="284910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31DF0-5CEE-E562-7F8E-98BA29A3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55EE-4BDB-EAFA-C645-04F4006E1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retrospective analysis estimated the cost of ACH-associated hospital admissions and outpatient surgeries in the United States </a:t>
            </a:r>
          </a:p>
          <a:p>
            <a:r>
              <a:rPr lang="en-GB" dirty="0"/>
              <a:t>Identified hospital admissions and outpatient encounters with an ACH diagnosis </a:t>
            </a:r>
            <a:br>
              <a:rPr lang="en-GB" dirty="0"/>
            </a:br>
            <a:r>
              <a:rPr lang="en-GB" dirty="0"/>
              <a:t>using 2017 data from nationally representative databases</a:t>
            </a:r>
          </a:p>
          <a:p>
            <a:pPr lvl="1"/>
            <a:r>
              <a:rPr lang="en-GB" sz="1800" b="0" i="0" u="none" strike="noStrike" baseline="0" dirty="0">
                <a:latin typeface="AGaramond-Regular"/>
              </a:rPr>
              <a:t>National (Nationwide) Inpatient Sample (NIS) </a:t>
            </a:r>
          </a:p>
          <a:p>
            <a:pPr lvl="1"/>
            <a:r>
              <a:rPr lang="en-GB" sz="1800" b="0" i="0" u="none" strike="noStrike" baseline="0" dirty="0">
                <a:latin typeface="AGaramond-Regular"/>
              </a:rPr>
              <a:t>Nationwide Ambulatory Surgery Sample (NASS)</a:t>
            </a:r>
            <a:endParaRPr lang="en-GB" dirty="0"/>
          </a:p>
          <a:p>
            <a:r>
              <a:rPr lang="en-GB" dirty="0"/>
              <a:t>Descriptive measures reported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</p:spTree>
    <p:extLst>
      <p:ext uri="{BB962C8B-B14F-4D97-AF65-F5344CB8AC3E}">
        <p14:creationId xmlns:p14="http://schemas.microsoft.com/office/powerpoint/2010/main" val="2440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Patient Demographics and Payer Characteristics </a:t>
            </a:r>
            <a:br>
              <a:rPr lang="en-GB" dirty="0"/>
            </a:br>
            <a:r>
              <a:rPr lang="en-GB" dirty="0"/>
              <a:t>For Inpatient Hospitalisations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CI, confidence interval; HMO, health maintenance organisation.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There were 1,985 hospital admissions, with mean age of 26.8 years</a:t>
            </a:r>
          </a:p>
        </p:txBody>
      </p:sp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C39A8536-5D1A-1FCF-731A-7B6FF5E4C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623525"/>
              </p:ext>
            </p:extLst>
          </p:nvPr>
        </p:nvGraphicFramePr>
        <p:xfrm>
          <a:off x="693977" y="1449386"/>
          <a:ext cx="10802701" cy="401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150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2168526">
                  <a:extLst>
                    <a:ext uri="{9D8B030D-6E8A-4147-A177-3AD203B41FA5}">
                      <a16:colId xmlns:a16="http://schemas.microsoft.com/office/drawing/2014/main" val="918970794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2934889021"/>
                    </a:ext>
                  </a:extLst>
                </a:gridCol>
              </a:tblGrid>
              <a:tr h="286874"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Adults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Children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en-GB" sz="1200" b="1" dirty="0"/>
                        <a:t>Weighted no. of admissions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1,080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905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1,985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en-GB" sz="1200" b="1" dirty="0"/>
                        <a:t>Age, mean (95% CI)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45.9 (43.3–48.5)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4.0 (3.0–4.9)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26.8 (24.0–29.6)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it-IT" sz="1200" b="1" dirty="0"/>
                        <a:t>Female, % (95% CI)</a:t>
                      </a:r>
                      <a:endParaRPr lang="en-GB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62.5 (55.7–69.3)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47.5 (39.5–55.5)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55.7 (50.5–60.8)</a:t>
                      </a:r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86874">
                <a:tc rowSpan="5">
                  <a:txBody>
                    <a:bodyPr/>
                    <a:lstStyle/>
                    <a:p>
                      <a:pPr algn="ctr"/>
                      <a:r>
                        <a:rPr lang="es-ES" sz="1200" b="1" dirty="0"/>
                        <a:t>Race</a:t>
                      </a:r>
                      <a:r>
                        <a:rPr lang="it-IT" sz="1200" b="1" dirty="0"/>
                        <a:t>, </a:t>
                      </a:r>
                      <a:br>
                        <a:rPr lang="it-IT" sz="1200" b="1" dirty="0"/>
                      </a:br>
                      <a:r>
                        <a:rPr lang="it-IT" sz="1200" b="1" dirty="0"/>
                        <a:t>% (95% CI)</a:t>
                      </a:r>
                      <a:endParaRPr lang="es-ES" sz="12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White</a:t>
                      </a:r>
                      <a:endParaRPr lang="es-E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55.6 (48.3–62.8)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48.1 (39.6–56.5)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52.1 (46.6–57.7)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Black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19.4 (13.8–25.1)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13.3 (7.9–18.6)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16.6 (12.6–20.6)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200" b="1" dirty="0"/>
                        <a:t>Hispanic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/>
                        <a:t>12.0 (6.9–17.1)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/>
                        <a:t>16.0 (10.0–22.1)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/>
                        <a:t>13.9 (9.8–17.9)</a:t>
                      </a:r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/>
                        <a:t>6.5 (3.0–9.9)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15.5 (9.3–21.6)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10.6 (7.1–14.0)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Missing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6.5 (2.1–10.9)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7.2 (2.7–11.7)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6.8 (3.7–9.9)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286874">
                <a:tc rowSpan="5">
                  <a:txBody>
                    <a:bodyPr/>
                    <a:lstStyle/>
                    <a:p>
                      <a:pPr algn="ctr"/>
                      <a:r>
                        <a:rPr lang="es-ES" sz="1200" b="1" dirty="0"/>
                        <a:t>Primary payer, </a:t>
                      </a:r>
                      <a:br>
                        <a:rPr lang="es-ES" sz="1200" b="1" dirty="0"/>
                      </a:br>
                      <a:r>
                        <a:rPr lang="es-ES" sz="1200" b="1" dirty="0"/>
                        <a:t>% (95% CI)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Medicare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45.4 (38.6–52.2)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0.6 (0.0–1.6)</a:t>
                      </a:r>
                      <a:endParaRPr lang="en-GB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/>
                        <a:t>24.9 (20.4–29.5)</a:t>
                      </a:r>
                      <a:endParaRPr lang="en-GB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90942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Medicaid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24.5 (18.8–30.3)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49.7 (41.6–57.8)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36.0 (30.8–41.3)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7167738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Private (including HMO)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25.9 (20.0–31.9)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43.6 (35.5–51.8)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34.0 (28.8–39.2)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97291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Self-pay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2.8 (0.6–5.0)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1.7 (0.0–3.5)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2.3 (0.8–3.7)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745262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Missing/No charge/Other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1.4 (0.0–3.0)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4.4 (1.5–7.4)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2.8 (1.2–4.4)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140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3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Mean LOS (Days) for Patients Admitted With ACH </a:t>
            </a:r>
            <a:br>
              <a:rPr lang="en-GB" dirty="0"/>
            </a:br>
            <a:r>
              <a:rPr lang="en-GB" dirty="0"/>
              <a:t>Compared With National Average*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*National average based on Healthcare Cost and Utilization Project values.</a:t>
            </a:r>
          </a:p>
          <a:p>
            <a:r>
              <a:rPr lang="en-GB" dirty="0"/>
              <a:t>ACH, achondroplasia; LOS, length of stay.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Average LOS was 6.8 days – longer than the US mean by 2.2 days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81EA958-3071-C86F-C77A-0EF36A72CF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0644736"/>
              </p:ext>
            </p:extLst>
          </p:nvPr>
        </p:nvGraphicFramePr>
        <p:xfrm>
          <a:off x="695325" y="1449388"/>
          <a:ext cx="10801349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083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Mean Hospital Costs (US $)* for Patients Admitted With ACH Compared With National Average</a:t>
            </a:r>
            <a:r>
              <a:rPr lang="en-GB" baseline="30000" dirty="0"/>
              <a:t>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*Physician costs were not included; </a:t>
            </a:r>
            <a:r>
              <a:rPr lang="en-GB" baseline="30000" dirty="0"/>
              <a:t>†</a:t>
            </a:r>
            <a:r>
              <a:rPr lang="en-GB" dirty="0"/>
              <a:t>National average based on Healthcare Cost and Utilization Project values.</a:t>
            </a:r>
          </a:p>
          <a:p>
            <a:r>
              <a:rPr lang="en-GB" dirty="0"/>
              <a:t>ACH, achondroplasia.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Total mean inpatient costs were $19,959 – greater than the US mean by $7,789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1DD8C0B-2CF9-5768-866F-0B459716EB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0897053"/>
              </p:ext>
            </p:extLst>
          </p:nvPr>
        </p:nvGraphicFramePr>
        <p:xfrm>
          <a:off x="695325" y="1449388"/>
          <a:ext cx="10801349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852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F720A8-B033-4FF1-FFC3-A6BA84F4AB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25239"/>
              </p:ext>
            </p:extLst>
          </p:nvPr>
        </p:nvGraphicFramePr>
        <p:xfrm>
          <a:off x="3169920" y="1449388"/>
          <a:ext cx="9022080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Mean LOS and Hospital Costs* in Children Admitted With ACH Compared With National Average</a:t>
            </a:r>
            <a:r>
              <a:rPr lang="en-GB" baseline="30000" dirty="0"/>
              <a:t>†</a:t>
            </a:r>
            <a:r>
              <a:rPr lang="en-GB" dirty="0"/>
              <a:t> By MDC</a:t>
            </a:r>
            <a:r>
              <a:rPr lang="en-GB" baseline="30000" dirty="0"/>
              <a:t>‡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*Physician costs were not included; </a:t>
            </a:r>
            <a:r>
              <a:rPr lang="en-GB" baseline="30000" dirty="0"/>
              <a:t>†</a:t>
            </a:r>
            <a:r>
              <a:rPr lang="en-GB" dirty="0"/>
              <a:t>National average based on Healthcare Cost and Utilization Project values; </a:t>
            </a:r>
            <a:r>
              <a:rPr lang="en-GB" baseline="30000" dirty="0"/>
              <a:t>‡</a:t>
            </a:r>
            <a:r>
              <a:rPr lang="en-GB" dirty="0"/>
              <a:t>Categories with weighted % ≥5%.</a:t>
            </a:r>
          </a:p>
          <a:p>
            <a:r>
              <a:rPr lang="en-GB" dirty="0"/>
              <a:t>ACH, achondroplasia; LOS, length of stay; MDC, major diagnostic category.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most frequent MDC comprised conditions originating in the perinatal period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6DC0EBA-3684-D164-9E33-E3E32F52D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3798825"/>
              </p:ext>
            </p:extLst>
          </p:nvPr>
        </p:nvGraphicFramePr>
        <p:xfrm>
          <a:off x="298027" y="1449388"/>
          <a:ext cx="9022080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98298D1-C877-2958-5FE4-CE02703CA558}"/>
              </a:ext>
            </a:extLst>
          </p:cNvPr>
          <p:cNvSpPr txBox="1"/>
          <p:nvPr/>
        </p:nvSpPr>
        <p:spPr>
          <a:xfrm>
            <a:off x="3902765" y="5206865"/>
            <a:ext cx="474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Mean LOS, days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DFBADD-AA28-5810-6158-780E5AC44AB4}"/>
              </a:ext>
            </a:extLst>
          </p:cNvPr>
          <p:cNvSpPr txBox="1"/>
          <p:nvPr/>
        </p:nvSpPr>
        <p:spPr>
          <a:xfrm>
            <a:off x="6946716" y="5194169"/>
            <a:ext cx="474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Mean hospital costs, $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B2B4CD-E19D-A2C0-2899-FD1DAA375476}"/>
              </a:ext>
            </a:extLst>
          </p:cNvPr>
          <p:cNvSpPr txBox="1"/>
          <p:nvPr/>
        </p:nvSpPr>
        <p:spPr>
          <a:xfrm>
            <a:off x="11479876" y="2319251"/>
            <a:ext cx="773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31,010</a:t>
            </a:r>
          </a:p>
        </p:txBody>
      </p:sp>
    </p:spTree>
    <p:extLst>
      <p:ext uri="{BB962C8B-B14F-4D97-AF65-F5344CB8AC3E}">
        <p14:creationId xmlns:p14="http://schemas.microsoft.com/office/powerpoint/2010/main" val="196221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F720A8-B033-4FF1-FFC3-A6BA84F4AB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15768"/>
              </p:ext>
            </p:extLst>
          </p:nvPr>
        </p:nvGraphicFramePr>
        <p:xfrm>
          <a:off x="3169920" y="1449388"/>
          <a:ext cx="9022080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Mean LOS and Hospital Costs* in Adults Admitted With ACH Compared With National Average</a:t>
            </a:r>
            <a:r>
              <a:rPr lang="en-GB" baseline="30000" dirty="0"/>
              <a:t>†</a:t>
            </a:r>
            <a:r>
              <a:rPr lang="en-GB" dirty="0"/>
              <a:t> By MDC</a:t>
            </a:r>
            <a:r>
              <a:rPr lang="en-GB" baseline="30000" dirty="0"/>
              <a:t>‡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*Physician costs were not included; </a:t>
            </a:r>
            <a:r>
              <a:rPr lang="en-GB" baseline="30000" dirty="0"/>
              <a:t>†</a:t>
            </a:r>
            <a:r>
              <a:rPr lang="en-GB" dirty="0"/>
              <a:t>National average based on Healthcare Cost and Utilization Project values; </a:t>
            </a:r>
            <a:r>
              <a:rPr lang="en-GB" baseline="30000" dirty="0"/>
              <a:t>‡</a:t>
            </a:r>
            <a:r>
              <a:rPr lang="en-GB" dirty="0"/>
              <a:t>Categories with weighted % ≥5%.</a:t>
            </a:r>
          </a:p>
          <a:p>
            <a:r>
              <a:rPr lang="en-GB" dirty="0"/>
              <a:t>ACH, achondroplasia; LOS, length of stay; MDC, major diagnostic category.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most frequent MDC comprised disorders of the musculoskeletal system and connective tissue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6DC0EBA-3684-D164-9E33-E3E32F52D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341694"/>
              </p:ext>
            </p:extLst>
          </p:nvPr>
        </p:nvGraphicFramePr>
        <p:xfrm>
          <a:off x="298027" y="1449388"/>
          <a:ext cx="9022080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98298D1-C877-2958-5FE4-CE02703CA558}"/>
              </a:ext>
            </a:extLst>
          </p:cNvPr>
          <p:cNvSpPr txBox="1"/>
          <p:nvPr/>
        </p:nvSpPr>
        <p:spPr>
          <a:xfrm>
            <a:off x="3902765" y="5206865"/>
            <a:ext cx="474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Mean LOS, days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DFBADD-AA28-5810-6158-780E5AC44AB4}"/>
              </a:ext>
            </a:extLst>
          </p:cNvPr>
          <p:cNvSpPr txBox="1"/>
          <p:nvPr/>
        </p:nvSpPr>
        <p:spPr>
          <a:xfrm>
            <a:off x="6946716" y="5194169"/>
            <a:ext cx="474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/>
              <a:t>Mean hospital costs, $</a:t>
            </a:r>
          </a:p>
        </p:txBody>
      </p:sp>
    </p:spTree>
    <p:extLst>
      <p:ext uri="{BB962C8B-B14F-4D97-AF65-F5344CB8AC3E}">
        <p14:creationId xmlns:p14="http://schemas.microsoft.com/office/powerpoint/2010/main" val="91126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034A04-A150-26AB-E05F-A847EAC3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Patient Demographics and Payer Characteristics </a:t>
            </a:r>
            <a:br>
              <a:rPr lang="en-GB" dirty="0"/>
            </a:br>
            <a:r>
              <a:rPr lang="en-GB" dirty="0"/>
              <a:t>For Outpatient Hospitalisations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5BAFB-7C7D-5C96-82BB-5B8CB93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CI, confidence interval; HMO, health maintenance organisation.</a:t>
            </a:r>
          </a:p>
          <a:p>
            <a:r>
              <a:rPr lang="en-GB" dirty="0"/>
              <a:t>Broder MS, et al. J Comp Eff Res 2022; DOI: 10.2217/cer-2021-0250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2BDCF4-91DD-3A25-B5E7-68B1A2B585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Mean outpatient costs were $2,806 for children, and $4,217 for adults with ACH</a:t>
            </a:r>
          </a:p>
        </p:txBody>
      </p:sp>
      <p:graphicFrame>
        <p:nvGraphicFramePr>
          <p:cNvPr id="2" name="Table 8">
            <a:extLst>
              <a:ext uri="{FF2B5EF4-FFF2-40B4-BE49-F238E27FC236}">
                <a16:creationId xmlns:a16="http://schemas.microsoft.com/office/drawing/2014/main" id="{C39A8536-5D1A-1FCF-731A-7B6FF5E4C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305549"/>
              </p:ext>
            </p:extLst>
          </p:nvPr>
        </p:nvGraphicFramePr>
        <p:xfrm>
          <a:off x="693977" y="1449386"/>
          <a:ext cx="10802701" cy="2581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150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2168526">
                  <a:extLst>
                    <a:ext uri="{9D8B030D-6E8A-4147-A177-3AD203B41FA5}">
                      <a16:colId xmlns:a16="http://schemas.microsoft.com/office/drawing/2014/main" val="918970794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2700675">
                  <a:extLst>
                    <a:ext uri="{9D8B030D-6E8A-4147-A177-3AD203B41FA5}">
                      <a16:colId xmlns:a16="http://schemas.microsoft.com/office/drawing/2014/main" val="2934889021"/>
                    </a:ext>
                  </a:extLst>
                </a:gridCol>
              </a:tblGrid>
              <a:tr h="286874"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Adults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Children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en-GB" sz="1200" b="1" dirty="0"/>
                        <a:t>Weighted no. of admissions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532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en-GB" sz="1200" b="1" dirty="0"/>
                        <a:t>Age, mean (95% CI)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38.0 (33.9–42.1)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6.8 (6.1–7.4)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14.0 (12.0–15.9)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86874">
                <a:tc gridSpan="2">
                  <a:txBody>
                    <a:bodyPr/>
                    <a:lstStyle/>
                    <a:p>
                      <a:r>
                        <a:rPr lang="it-IT" sz="1200" b="1" dirty="0"/>
                        <a:t>Female, % (95% CI)</a:t>
                      </a:r>
                      <a:endParaRPr lang="en-GB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64.7 (54.3–75.1)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46.7 (41.1–52.3)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50.8 (45.9–55.8)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86874">
                <a:tc rowSpan="5">
                  <a:txBody>
                    <a:bodyPr/>
                    <a:lstStyle/>
                    <a:p>
                      <a:pPr algn="ctr"/>
                      <a:r>
                        <a:rPr lang="es-ES" sz="1200" b="1" dirty="0"/>
                        <a:t>Primary payer, </a:t>
                      </a:r>
                      <a:br>
                        <a:rPr lang="es-ES" sz="1200" b="1" dirty="0"/>
                      </a:br>
                      <a:r>
                        <a:rPr lang="es-ES" sz="1200" b="1" dirty="0"/>
                        <a:t>% (95% CI)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Medicare</a:t>
                      </a:r>
                      <a:endParaRPr lang="en-GB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23.1 (14.0–32.2)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1.1 (0.0–2.4)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6.2 (3.6–8.8)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390942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Medicaid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31.3 (19.9–42.7)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36.3 (29.0–43.5)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35.1 (28.7–41.5)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7167738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Private (including HMO)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40.7 (28.5–52.9)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57.8 (50.5–65.2)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53.9 (47.0–60.8)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97291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Self-pay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2.2 (0.0–5.3)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0.4 (0.0–1.2)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0.8 (0.0–1.7)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7452629"/>
                  </a:ext>
                </a:extLst>
              </a:tr>
              <a:tr h="286874">
                <a:tc vMerge="1">
                  <a:txBody>
                    <a:bodyPr/>
                    <a:lstStyle/>
                    <a:p>
                      <a:pPr algn="ctr"/>
                      <a:endParaRPr lang="es-ES" sz="10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Missing/No charge/Other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2.6 (0.0–6.3)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4.4 (1.9–6.8)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4.0 (1.9–6.1)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140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253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Override1.xml><?xml version="1.0" encoding="utf-8"?>
<a:themeOverride xmlns:a="http://schemas.openxmlformats.org/drawingml/2006/main">
  <a:clrScheme name="Achondroplasia forum">
    <a:dk1>
      <a:srgbClr val="051C2C"/>
    </a:dk1>
    <a:lt1>
      <a:sysClr val="window" lastClr="FFFFFF"/>
    </a:lt1>
    <a:dk2>
      <a:srgbClr val="051C2C"/>
    </a:dk2>
    <a:lt2>
      <a:srgbClr val="FFFFFF"/>
    </a:lt2>
    <a:accent1>
      <a:srgbClr val="051C2C"/>
    </a:accent1>
    <a:accent2>
      <a:srgbClr val="274554"/>
    </a:accent2>
    <a:accent3>
      <a:srgbClr val="DFAA40"/>
    </a:accent3>
    <a:accent4>
      <a:srgbClr val="368BAB"/>
    </a:accent4>
    <a:accent5>
      <a:srgbClr val="AACDD8"/>
    </a:accent5>
    <a:accent6>
      <a:srgbClr val="FEDD00"/>
    </a:accent6>
    <a:hlink>
      <a:srgbClr val="051C2C"/>
    </a:hlink>
    <a:folHlink>
      <a:srgbClr val="051C2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4968</TotalTime>
  <Words>1242</Words>
  <Application>Microsoft Office PowerPoint</Application>
  <PresentationFormat>Widescreen</PresentationFormat>
  <Paragraphs>169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AGaramond-Regular</vt:lpstr>
      <vt:lpstr>Arial</vt:lpstr>
      <vt:lpstr>Arial Narrow</vt:lpstr>
      <vt:lpstr>1_Office Theme</vt:lpstr>
      <vt:lpstr>National Burden of Achondroplasia:  An Analysis of The National Inpatient and Nationwide Ambulatory Surgery Samples</vt:lpstr>
      <vt:lpstr>Background</vt:lpstr>
      <vt:lpstr>Methods</vt:lpstr>
      <vt:lpstr>Patient Demographics and Payer Characteristics  For Inpatient Hospitalisations</vt:lpstr>
      <vt:lpstr>Mean LOS (Days) for Patients Admitted With ACH  Compared With National Average*</vt:lpstr>
      <vt:lpstr>Mean Hospital Costs (US $)* for Patients Admitted With ACH Compared With National Average†</vt:lpstr>
      <vt:lpstr>Mean LOS and Hospital Costs* in Children Admitted With ACH Compared With National Average† By MDC‡</vt:lpstr>
      <vt:lpstr>Mean LOS and Hospital Costs* in Adults Admitted With ACH Compared With National Average† By MDC‡</vt:lpstr>
      <vt:lpstr>Patient Demographics and Payer Characteristics  For Outpatient Hospitalisations</vt:lpstr>
      <vt:lpstr>Ambulatory Surgeries With Diagnosis of ACH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Emily Corns</cp:lastModifiedBy>
  <cp:revision>215</cp:revision>
  <dcterms:created xsi:type="dcterms:W3CDTF">2021-09-21T16:24:04Z</dcterms:created>
  <dcterms:modified xsi:type="dcterms:W3CDTF">2022-10-24T12:27:48Z</dcterms:modified>
</cp:coreProperties>
</file>