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2" r:id="rId5"/>
    <p:sldId id="264" r:id="rId6"/>
    <p:sldId id="265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" id="{B6018537-0532-4613-B481-95FF782303CA}">
          <p14:sldIdLst>
            <p14:sldId id="256"/>
            <p14:sldId id="257"/>
            <p14:sldId id="258"/>
            <p14:sldId id="262"/>
            <p14:sldId id="264"/>
            <p14:sldId id="265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 Farrow" initials="MF" lastIdx="10" clrIdx="0">
    <p:extLst>
      <p:ext uri="{19B8F6BF-5375-455C-9EA6-DF929625EA0E}">
        <p15:presenceInfo xmlns:p15="http://schemas.microsoft.com/office/powerpoint/2012/main" userId="395651ff28d4452c" providerId="Windows Live"/>
      </p:ext>
    </p:extLst>
  </p:cmAuthor>
  <p:cmAuthor id="2" name="Sarah Turner" initials="ST" lastIdx="3" clrIdx="1">
    <p:extLst>
      <p:ext uri="{19B8F6BF-5375-455C-9EA6-DF929625EA0E}">
        <p15:presenceInfo xmlns:p15="http://schemas.microsoft.com/office/powerpoint/2012/main" userId="Sarah Turner" providerId="None"/>
      </p:ext>
    </p:extLst>
  </p:cmAuthor>
  <p:cmAuthor id="3" name="Tim Venables" initials="TV" lastIdx="5" clrIdx="2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  <p:cmAuthor id="4" name="Martin Lennon" initials="ML" lastIdx="3" clrIdx="3">
    <p:extLst>
      <p:ext uri="{19B8F6BF-5375-455C-9EA6-DF929625EA0E}">
        <p15:presenceInfo xmlns:p15="http://schemas.microsoft.com/office/powerpoint/2012/main" userId="S::martin@cesasmedical.com::2390e896-01da-47fe-8b97-1d3a7a42dde5" providerId="AD"/>
      </p:ext>
    </p:extLst>
  </p:cmAuthor>
  <p:cmAuthor id="5" name="Martin Lennon" initials="ML [2]" lastIdx="2" clrIdx="4">
    <p:extLst>
      <p:ext uri="{19B8F6BF-5375-455C-9EA6-DF929625EA0E}">
        <p15:presenceInfo xmlns:p15="http://schemas.microsoft.com/office/powerpoint/2012/main" userId="Martin Lenn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55B"/>
    <a:srgbClr val="CCCCE6"/>
    <a:srgbClr val="E6EED6"/>
    <a:srgbClr val="CCE1E6"/>
    <a:srgbClr val="D3E0EF"/>
    <a:srgbClr val="DEEDE5"/>
    <a:srgbClr val="C7D2DF"/>
    <a:srgbClr val="9999CC"/>
    <a:srgbClr val="CDDDAC"/>
    <a:srgbClr val="98C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9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732EA-104D-4B5D-88C7-4E63F4347BB6}" type="datetimeFigureOut">
              <a:rPr lang="fr-FR" smtClean="0"/>
              <a:t>01/12/2021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00878-B69F-4B06-BAB2-4D90C78A9D8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33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C21F4-4976-4A1B-862D-6E0E52C93B76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E3A30-7A5C-4042-BB65-159CE354F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05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978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32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24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62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326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21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89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252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C46DB12-5896-4D87-924C-B84C8C9A8E9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431496"/>
            <a:ext cx="12192000" cy="630000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630238" indent="0" algn="ctr">
              <a:buNone/>
              <a:tabLst>
                <a:tab pos="11387138" algn="l"/>
              </a:tabLst>
              <a:defRPr sz="20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marL="630238" marR="0" lvl="0" indent="0" algn="ctr" defTabSz="914400" rtl="0" eaLnBrk="1" fontAlgn="auto" latinLnBrk="0" hangingPunct="1">
              <a:lnSpc>
                <a:spcPts val="176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3197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5C5014D2-0C32-40AB-84A2-591C3984F1D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431496"/>
            <a:ext cx="12192000" cy="630000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630238" indent="0" algn="ctr">
              <a:buNone/>
              <a:tabLst>
                <a:tab pos="11387138" algn="l"/>
              </a:tabLst>
              <a:defRPr sz="20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marL="630238" marR="0" lvl="0" indent="0" algn="ctr" defTabSz="914400" rtl="0" eaLnBrk="1" fontAlgn="auto" latinLnBrk="0" hangingPunct="1">
              <a:lnSpc>
                <a:spcPts val="176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245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88F9A701-E6BA-4DC2-89CC-FEB39D5E935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431496"/>
            <a:ext cx="12192000" cy="630000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630238" indent="0" algn="ctr">
              <a:buNone/>
              <a:tabLst>
                <a:tab pos="11387138" algn="l"/>
              </a:tabLst>
              <a:defRPr sz="20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marL="630238" marR="0" lvl="0" indent="0" algn="ctr" defTabSz="914400" rtl="0" eaLnBrk="1" fontAlgn="auto" latinLnBrk="0" hangingPunct="1">
              <a:lnSpc>
                <a:spcPts val="176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141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68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71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152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78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84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6" r:id="rId3"/>
    <p:sldLayoutId id="2147483678" r:id="rId4"/>
    <p:sldLayoutId id="2147483677" r:id="rId5"/>
    <p:sldLayoutId id="2147483663" r:id="rId6"/>
    <p:sldLayoutId id="2147483664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5" r:id="rId1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38" userDrawn="1">
          <p15:clr>
            <a:srgbClr val="F26B43"/>
          </p15:clr>
        </p15:guide>
        <p15:guide id="4" pos="7242" userDrawn="1">
          <p15:clr>
            <a:srgbClr val="F26B43"/>
          </p15:clr>
        </p15:guide>
        <p15:guide id="5" orient="horz" pos="913" userDrawn="1">
          <p15:clr>
            <a:srgbClr val="F26B43"/>
          </p15:clr>
        </p15:guide>
        <p15:guide id="6" orient="horz" pos="232" userDrawn="1">
          <p15:clr>
            <a:srgbClr val="F26B43"/>
          </p15:clr>
        </p15:guide>
        <p15:guide id="7" orient="horz" pos="3770" userDrawn="1">
          <p15:clr>
            <a:srgbClr val="F26B43"/>
          </p15:clr>
        </p15:guide>
        <p15:guide id="8" orient="horz" pos="8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6B0D9-1069-4438-A61F-5FDD65A85F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1103444"/>
            <a:ext cx="10801350" cy="1581150"/>
          </a:xfrm>
        </p:spPr>
        <p:txBody>
          <a:bodyPr/>
          <a:lstStyle/>
          <a:p>
            <a:r>
              <a:rPr lang="en-GB" dirty="0"/>
              <a:t>Impact of Short Stature on Quality of Life:</a:t>
            </a:r>
            <a:br>
              <a:rPr lang="en-GB" dirty="0"/>
            </a:br>
            <a:r>
              <a:rPr lang="en-GB" dirty="0"/>
              <a:t>A Systematic Literature Review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74B3203-D783-4491-B82C-48E05761AB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Backeljauw</a:t>
            </a:r>
            <a:r>
              <a:rPr lang="en-GB" dirty="0"/>
              <a:t> P, </a:t>
            </a:r>
            <a:r>
              <a:rPr lang="en-GB" dirty="0" err="1"/>
              <a:t>MCappa</a:t>
            </a:r>
            <a:r>
              <a:rPr lang="en-GB" dirty="0"/>
              <a:t> M, </a:t>
            </a:r>
            <a:r>
              <a:rPr lang="en-GB" dirty="0" err="1"/>
              <a:t>Kiess</a:t>
            </a:r>
            <a:r>
              <a:rPr lang="en-GB" dirty="0"/>
              <a:t> W, Law L, Cookson C, </a:t>
            </a:r>
            <a:r>
              <a:rPr lang="en-GB" dirty="0" err="1"/>
              <a:t>Sert</a:t>
            </a:r>
            <a:r>
              <a:rPr lang="en-GB" dirty="0"/>
              <a:t> C, Whalen J, </a:t>
            </a:r>
            <a:r>
              <a:rPr lang="en-GB" dirty="0" err="1"/>
              <a:t>Dattani</a:t>
            </a:r>
            <a:r>
              <a:rPr lang="en-GB" dirty="0"/>
              <a:t> MT</a:t>
            </a:r>
          </a:p>
          <a:p>
            <a:r>
              <a:rPr lang="en-GB" dirty="0"/>
              <a:t>Growth </a:t>
            </a:r>
            <a:r>
              <a:rPr lang="en-GB" dirty="0" err="1"/>
              <a:t>Horm</a:t>
            </a:r>
            <a:r>
              <a:rPr lang="en-GB" dirty="0"/>
              <a:t> IGF Res 2021;57–58:101392</a:t>
            </a:r>
          </a:p>
          <a:p>
            <a:r>
              <a:rPr lang="fr-FR" dirty="0" err="1"/>
              <a:t>doi</a:t>
            </a:r>
            <a:r>
              <a:rPr lang="fr-FR" dirty="0"/>
              <a:t>: 10.1016/j.ghir.2021.101392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59929B-E615-4C78-9B0B-64EC9A1B729E}"/>
              </a:ext>
            </a:extLst>
          </p:cNvPr>
          <p:cNvSpPr txBox="1"/>
          <p:nvPr/>
        </p:nvSpPr>
        <p:spPr>
          <a:xfrm>
            <a:off x="5537200" y="6203295"/>
            <a:ext cx="41276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457200"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2021 BioMarin International Limited.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EU-ACH-00313 12</a:t>
            </a:r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/21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C9893E-76A8-44F1-9A08-800C1532A101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en-GB" sz="11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7B75C55-763E-49D5-AE1E-B0851E2A7A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287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22C9-DC05-40CD-9155-6EEC219D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87DE8-9679-4B88-989F-0406E8366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Short stature is defined as a height more than two standard deviations below the mean height of a reference population matched for age, sex, and pubertal stage</a:t>
            </a:r>
          </a:p>
          <a:p>
            <a:r>
              <a:rPr lang="en-GB" dirty="0"/>
              <a:t>Short stature may be idiopathic, secondary to organ system disease, or arise from an endocrine disorder</a:t>
            </a:r>
          </a:p>
          <a:p>
            <a:r>
              <a:rPr lang="en-GB" dirty="0"/>
              <a:t>Short stature poses physical challenges, and may be considered a disability in some countries</a:t>
            </a:r>
          </a:p>
          <a:p>
            <a:pPr lvl="1"/>
            <a:r>
              <a:rPr lang="en-GB" dirty="0"/>
              <a:t>These challenges can make activities of daily living harder</a:t>
            </a:r>
          </a:p>
          <a:p>
            <a:r>
              <a:rPr lang="en-GB" dirty="0"/>
              <a:t>It is possible that people with short stature, whatever the cause, may experience poorer quality of life than people with normal stature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AA0A51-74C5-41FB-AE0D-7581CDCC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Backeljauw</a:t>
            </a:r>
            <a:r>
              <a:rPr lang="en-GB" dirty="0"/>
              <a:t> P, et al. Growth </a:t>
            </a:r>
            <a:r>
              <a:rPr lang="en-GB" dirty="0" err="1"/>
              <a:t>Horm</a:t>
            </a:r>
            <a:r>
              <a:rPr lang="en-GB" dirty="0"/>
              <a:t> IGF Res 2021;57–58:101392.</a:t>
            </a:r>
          </a:p>
        </p:txBody>
      </p:sp>
    </p:spTree>
    <p:extLst>
      <p:ext uri="{BB962C8B-B14F-4D97-AF65-F5344CB8AC3E}">
        <p14:creationId xmlns:p14="http://schemas.microsoft.com/office/powerpoint/2010/main" val="82079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22C9-DC05-40CD-9155-6EEC219D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87DE8-9679-4B88-989F-0406E8366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systematic literature review aimed to gain understanding of the burden of short stature </a:t>
            </a:r>
          </a:p>
          <a:p>
            <a:r>
              <a:rPr lang="en-GB" dirty="0"/>
              <a:t>Studies were searched using Embase, MEDLINE, and Cochrane databases in April 2020, capturing publications from 2008 onwards</a:t>
            </a:r>
          </a:p>
          <a:p>
            <a:r>
              <a:rPr lang="en-GB" dirty="0"/>
              <a:t>Case series and populations with adult-onset growth hormone deficiency were excluded</a:t>
            </a:r>
          </a:p>
          <a:p>
            <a:r>
              <a:rPr lang="en-GB" dirty="0"/>
              <a:t>Of 1684 publications identified, 41 studies were included</a:t>
            </a:r>
          </a:p>
          <a:p>
            <a:pPr lvl="1"/>
            <a:r>
              <a:rPr lang="en-GB" dirty="0"/>
              <a:t>33 in children, 8 in adults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AA0A51-74C5-41FB-AE0D-7581CDCC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Backeljauw</a:t>
            </a:r>
            <a:r>
              <a:rPr lang="en-GB" dirty="0"/>
              <a:t> P, et al. Growth </a:t>
            </a:r>
            <a:r>
              <a:rPr lang="en-GB" dirty="0" err="1"/>
              <a:t>Horm</a:t>
            </a:r>
            <a:r>
              <a:rPr lang="en-GB" dirty="0"/>
              <a:t> IGF Res 2021;57–58:101392.</a:t>
            </a:r>
          </a:p>
        </p:txBody>
      </p:sp>
    </p:spTree>
    <p:extLst>
      <p:ext uri="{BB962C8B-B14F-4D97-AF65-F5344CB8AC3E}">
        <p14:creationId xmlns:p14="http://schemas.microsoft.com/office/powerpoint/2010/main" val="1308299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22C9-DC05-40CD-9155-6EEC219D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Results: QoL in Children With Short Stature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31A01-5D2F-4DFC-9562-AFA32AE23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449391"/>
            <a:ext cx="10987014" cy="3911741"/>
          </a:xfrm>
        </p:spPr>
        <p:txBody>
          <a:bodyPr/>
          <a:lstStyle/>
          <a:p>
            <a:r>
              <a:rPr lang="en-GB" dirty="0"/>
              <a:t>5 studies compared QoL between children with short stature and control groups of children with normal stature</a:t>
            </a:r>
          </a:p>
          <a:p>
            <a:pPr lvl="1"/>
            <a:r>
              <a:rPr lang="en-GB" dirty="0"/>
              <a:t>4 of these reported evidence of lower scores with short stature</a:t>
            </a:r>
          </a:p>
          <a:p>
            <a:r>
              <a:rPr lang="en-GB" dirty="0"/>
              <a:t>Some studies found a significant association between treatment and better QoL</a:t>
            </a:r>
          </a:p>
          <a:p>
            <a:r>
              <a:rPr lang="en-GB" dirty="0"/>
              <a:t>Children with achondroplasia had significantly lower overall health-related QoL than healthy control children</a:t>
            </a:r>
          </a:p>
          <a:p>
            <a:r>
              <a:rPr lang="en-GB" dirty="0"/>
              <a:t>Cognitive function outcomes were captured by only 2 studies, one in adults with Prader–Willi syndrome and one in children with GHD</a:t>
            </a:r>
          </a:p>
          <a:p>
            <a:pPr lvl="1"/>
            <a:r>
              <a:rPr lang="en-GB" dirty="0"/>
              <a:t>These suggested cognitive function could be poorer in short stature than in controls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AA0A51-74C5-41FB-AE0D-7581CDCC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GHD, growth hormone deficiency; QoL, quality of life.</a:t>
            </a:r>
          </a:p>
          <a:p>
            <a:r>
              <a:rPr lang="en-GB" dirty="0" err="1"/>
              <a:t>Backeljauw</a:t>
            </a:r>
            <a:r>
              <a:rPr lang="en-GB" dirty="0"/>
              <a:t> P, et al. Growth </a:t>
            </a:r>
            <a:r>
              <a:rPr lang="en-GB" dirty="0" err="1"/>
              <a:t>Horm</a:t>
            </a:r>
            <a:r>
              <a:rPr lang="en-GB" dirty="0"/>
              <a:t> IGF Res 2021;57–58:101392.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CF06DD-D27A-40AA-AF42-9CB6B9F82EF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GB" dirty="0"/>
              <a:t>Children and adolescents with skeletal </a:t>
            </a:r>
            <a:r>
              <a:rPr lang="en-GB" dirty="0" err="1"/>
              <a:t>dysplasias</a:t>
            </a:r>
            <a:r>
              <a:rPr lang="en-GB" dirty="0"/>
              <a:t> associated with short stature reported lower QoL, especially in physical and social domains</a:t>
            </a:r>
          </a:p>
        </p:txBody>
      </p:sp>
    </p:spTree>
    <p:extLst>
      <p:ext uri="{BB962C8B-B14F-4D97-AF65-F5344CB8AC3E}">
        <p14:creationId xmlns:p14="http://schemas.microsoft.com/office/powerpoint/2010/main" val="4063719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22C9-DC05-40CD-9155-6EEC219D2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GB" dirty="0"/>
              <a:t>Results: Caregivers of Children With Short Stature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31A01-5D2F-4DFC-9562-AFA32AE23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>
            <a:normAutofit/>
          </a:bodyPr>
          <a:lstStyle/>
          <a:p>
            <a:r>
              <a:rPr lang="en-GB" dirty="0"/>
              <a:t>7 studies explored the burden in parents or caregivers of children with short stature </a:t>
            </a:r>
          </a:p>
          <a:p>
            <a:pPr lvl="1"/>
            <a:r>
              <a:rPr lang="en-GB" dirty="0"/>
              <a:t>3 demonstrated an increased burden compared with parents of children with normal stature </a:t>
            </a:r>
          </a:p>
          <a:p>
            <a:pPr lvl="1"/>
            <a:r>
              <a:rPr lang="en-GB" dirty="0"/>
              <a:t>4 studies found that caregiver stress varied over different causes of short stature </a:t>
            </a:r>
          </a:p>
          <a:p>
            <a:pPr lvl="1"/>
            <a:r>
              <a:rPr lang="en-GB" dirty="0"/>
              <a:t>Only 1 study did not find any evidence that caregiver burden was affected by the height of children with GHD or idiopathic short stature</a:t>
            </a:r>
          </a:p>
          <a:p>
            <a:r>
              <a:rPr lang="en-GB" dirty="0"/>
              <a:t>Among the studies that demonstrated increased caregiver burden, parents of children with achondroplasia had a significantly increased psychological burden</a:t>
            </a:r>
          </a:p>
          <a:p>
            <a:r>
              <a:rPr lang="en-GB" dirty="0"/>
              <a:t>Few studies evaluated change in caregiver QoL following their child’s treatment, and there was no clear trend of improved caregiver QoL among these studies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AA0A51-74C5-41FB-AE0D-7581CDCC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GHD, growth hormone deficiency.</a:t>
            </a:r>
          </a:p>
          <a:p>
            <a:r>
              <a:rPr lang="en-GB" dirty="0" err="1"/>
              <a:t>Backeljauw</a:t>
            </a:r>
            <a:r>
              <a:rPr lang="en-GB" dirty="0"/>
              <a:t> P, et al. Growth </a:t>
            </a:r>
            <a:r>
              <a:rPr lang="en-GB" dirty="0" err="1"/>
              <a:t>Horm</a:t>
            </a:r>
            <a:r>
              <a:rPr lang="en-GB" dirty="0"/>
              <a:t> IGF Res 2021;57–58:101392.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CF06DD-D27A-40AA-AF42-9CB6B9F82EF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431496"/>
            <a:ext cx="12192000" cy="6300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There may be an increased burden in caregivers of children with short stature and this burden may differ according to the cause of short stature</a:t>
            </a:r>
          </a:p>
        </p:txBody>
      </p:sp>
    </p:spTree>
    <p:extLst>
      <p:ext uri="{BB962C8B-B14F-4D97-AF65-F5344CB8AC3E}">
        <p14:creationId xmlns:p14="http://schemas.microsoft.com/office/powerpoint/2010/main" val="4170482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22C9-DC05-40CD-9155-6EEC219D2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GB" dirty="0"/>
              <a:t>Results: QoL in Adults With Short Stature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31A01-5D2F-4DFC-9562-AFA32AE23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/>
          <a:p>
            <a:r>
              <a:rPr lang="en-GB" dirty="0"/>
              <a:t>Generic health-related QoL was significantly poorer in adults with skeletal dysplasia, childhood-onset multiple pituitary hormone deficiency, and congenital adrenal hyperplasia than in healthy control groups</a:t>
            </a:r>
          </a:p>
          <a:p>
            <a:r>
              <a:rPr lang="en-GB" dirty="0"/>
              <a:t>QoL was also poorer in adults with GHD, who were either treated or not treated with GH therapy, than in healthy adults, but this result was not statistically significant</a:t>
            </a:r>
          </a:p>
          <a:p>
            <a:r>
              <a:rPr lang="en-GB" dirty="0"/>
              <a:t>Although several studies demonstrate that greater height gain is associated with improved QoL, the current literature does not provide enough evidence to suggest a potential height gain threshold beyond which QoL benefit is no longer gained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AA0A51-74C5-41FB-AE0D-7581CDCC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GH, growth hormone; GHD, growth hormone deficiency; QoL, quality of life.</a:t>
            </a:r>
          </a:p>
          <a:p>
            <a:r>
              <a:rPr lang="en-GB" dirty="0" err="1"/>
              <a:t>Backeljauw</a:t>
            </a:r>
            <a:r>
              <a:rPr lang="en-GB" dirty="0"/>
              <a:t> P, et al. Growth </a:t>
            </a:r>
            <a:r>
              <a:rPr lang="en-GB" dirty="0" err="1"/>
              <a:t>Horm</a:t>
            </a:r>
            <a:r>
              <a:rPr lang="en-GB" dirty="0"/>
              <a:t> IGF Res 2021;57–58:101392.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CF06DD-D27A-40AA-AF42-9CB6B9F82EF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431496"/>
            <a:ext cx="12192000" cy="630000"/>
          </a:xfrm>
        </p:spPr>
        <p:txBody>
          <a:bodyPr>
            <a:normAutofit/>
          </a:bodyPr>
          <a:lstStyle/>
          <a:p>
            <a:r>
              <a:rPr lang="en-GB" dirty="0"/>
              <a:t>The burden of short stature was observed across different causes of short stature</a:t>
            </a:r>
          </a:p>
        </p:txBody>
      </p:sp>
    </p:spTree>
    <p:extLst>
      <p:ext uri="{BB962C8B-B14F-4D97-AF65-F5344CB8AC3E}">
        <p14:creationId xmlns:p14="http://schemas.microsoft.com/office/powerpoint/2010/main" val="2069782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22C9-DC05-40CD-9155-6EEC219D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87DE8-9679-4B88-989F-0406E8366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Findings suggest that adults and children with short stature of any cause may experience poorer QoL than those with normal stature</a:t>
            </a:r>
          </a:p>
          <a:p>
            <a:pPr lvl="1"/>
            <a:r>
              <a:rPr lang="en-GB" dirty="0"/>
              <a:t>It should be noted that in some findings were inconsistent, even among studies of patients with the same cause of short stature, and quality of evidence varied</a:t>
            </a:r>
          </a:p>
          <a:p>
            <a:r>
              <a:rPr lang="en-GB" dirty="0"/>
              <a:t>QoL in children with short stature was significantly worse than those with normal stature</a:t>
            </a:r>
          </a:p>
          <a:p>
            <a:pPr lvl="1"/>
            <a:r>
              <a:rPr lang="en-GB" dirty="0"/>
              <a:t>A significant association between QoL and short stature was observed in children with achondroplasia </a:t>
            </a:r>
          </a:p>
          <a:p>
            <a:r>
              <a:rPr lang="en-GB" dirty="0"/>
              <a:t>3 studies demonstrated increased caregiver burden in parents of children with short stature</a:t>
            </a:r>
          </a:p>
          <a:p>
            <a:r>
              <a:rPr lang="en-GB" dirty="0"/>
              <a:t>Approximately half of adult studies showed reduced QoL with short stature; the other half showed no association</a:t>
            </a:r>
          </a:p>
          <a:p>
            <a:r>
              <a:rPr lang="en-GB" dirty="0"/>
              <a:t>Further research could extend understanding of the human burden in this field 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AA0A51-74C5-41FB-AE0D-7581CDCC2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QoL, quality of life. </a:t>
            </a:r>
          </a:p>
          <a:p>
            <a:r>
              <a:rPr lang="en-GB" dirty="0" err="1"/>
              <a:t>Backeljauw</a:t>
            </a:r>
            <a:r>
              <a:rPr lang="en-GB" dirty="0"/>
              <a:t> P, et al. Growth </a:t>
            </a:r>
            <a:r>
              <a:rPr lang="en-GB" dirty="0" err="1"/>
              <a:t>Horm</a:t>
            </a:r>
            <a:r>
              <a:rPr lang="en-GB" dirty="0"/>
              <a:t> IGF Res 2021;57–58:101392.</a:t>
            </a:r>
          </a:p>
        </p:txBody>
      </p:sp>
    </p:spTree>
    <p:extLst>
      <p:ext uri="{BB962C8B-B14F-4D97-AF65-F5344CB8AC3E}">
        <p14:creationId xmlns:p14="http://schemas.microsoft.com/office/powerpoint/2010/main" val="4958983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EGSL Template</Template>
  <TotalTime>1094</TotalTime>
  <Words>859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Narrow</vt:lpstr>
      <vt:lpstr>Calibri</vt:lpstr>
      <vt:lpstr>1_Office Theme</vt:lpstr>
      <vt:lpstr>Impact of Short Stature on Quality of Life: A Systematic Literature Review</vt:lpstr>
      <vt:lpstr>Background</vt:lpstr>
      <vt:lpstr>Study Design</vt:lpstr>
      <vt:lpstr>Results: QoL in Children With Short Stature </vt:lpstr>
      <vt:lpstr>Results: Caregivers of Children With Short Stature </vt:lpstr>
      <vt:lpstr>Results: QoL in Adults With Short Stature 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Farrow</dc:creator>
  <cp:lastModifiedBy>Sarah Turner</cp:lastModifiedBy>
  <cp:revision>118</cp:revision>
  <dcterms:created xsi:type="dcterms:W3CDTF">2021-02-15T10:08:17Z</dcterms:created>
  <dcterms:modified xsi:type="dcterms:W3CDTF">2021-12-01T17:30:14Z</dcterms:modified>
</cp:coreProperties>
</file>