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56"/>
            <p14:sldId id="257"/>
            <p14:sldId id="258"/>
            <p14:sldId id="262"/>
            <p14:sldId id="264"/>
            <p14:sldId id="265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5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  <p:cmAuthor id="5" name="Martin Lennon" initials="ML [2]" lastIdx="2" clrIdx="4">
    <p:extLst>
      <p:ext uri="{19B8F6BF-5375-455C-9EA6-DF929625EA0E}">
        <p15:presenceInfo xmlns:p15="http://schemas.microsoft.com/office/powerpoint/2012/main" userId="Martin Len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B"/>
    <a:srgbClr val="CCCCE6"/>
    <a:srgbClr val="E6EED6"/>
    <a:srgbClr val="CCE1E6"/>
    <a:srgbClr val="D3E0EF"/>
    <a:srgbClr val="DEEDE5"/>
    <a:srgbClr val="C7D2DF"/>
    <a:srgbClr val="9999CC"/>
    <a:srgbClr val="CDDDAC"/>
    <a:srgbClr val="98C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31496"/>
            <a:ext cx="12192000" cy="630000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buNone/>
              <a:tabLst>
                <a:tab pos="11387138" algn="l"/>
              </a:tabLst>
              <a:defRPr sz="20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5C5014D2-0C32-40AB-84A2-591C3984F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31496"/>
            <a:ext cx="12192000" cy="630000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buNone/>
              <a:tabLst>
                <a:tab pos="11387138" algn="l"/>
              </a:tabLst>
              <a:defRPr sz="20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88F9A701-E6BA-4DC2-89CC-FEB39D5E935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31496"/>
            <a:ext cx="12192000" cy="630000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630238" indent="0" algn="ctr">
              <a:buNone/>
              <a:tabLst>
                <a:tab pos="11387138" algn="l"/>
              </a:tabLst>
              <a:defRPr sz="20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03444"/>
            <a:ext cx="10801350" cy="1581150"/>
          </a:xfrm>
        </p:spPr>
        <p:txBody>
          <a:bodyPr/>
          <a:lstStyle/>
          <a:p>
            <a:r>
              <a:rPr lang="en-GB" dirty="0"/>
              <a:t>Impact of Short Stature on Quality of Life:</a:t>
            </a:r>
            <a:br>
              <a:rPr lang="en-GB" dirty="0"/>
            </a:br>
            <a:r>
              <a:rPr lang="en-GB" dirty="0"/>
              <a:t>A Systematic Literature Review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74B3203-D783-4491-B82C-48E05761A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Backeljauw</a:t>
            </a:r>
            <a:r>
              <a:rPr lang="en-GB" dirty="0"/>
              <a:t> P, </a:t>
            </a:r>
            <a:r>
              <a:rPr lang="en-GB" dirty="0" err="1"/>
              <a:t>MCappa</a:t>
            </a:r>
            <a:r>
              <a:rPr lang="en-GB" dirty="0"/>
              <a:t> M, </a:t>
            </a:r>
            <a:r>
              <a:rPr lang="en-GB" dirty="0" err="1"/>
              <a:t>Kiess</a:t>
            </a:r>
            <a:r>
              <a:rPr lang="en-GB" dirty="0"/>
              <a:t> W, Law L, Cookson C, </a:t>
            </a:r>
            <a:r>
              <a:rPr lang="en-GB" dirty="0" err="1"/>
              <a:t>Sert</a:t>
            </a:r>
            <a:r>
              <a:rPr lang="en-GB" dirty="0"/>
              <a:t> C, Whalen J, </a:t>
            </a:r>
            <a:r>
              <a:rPr lang="en-GB" dirty="0" err="1"/>
              <a:t>Dattani</a:t>
            </a:r>
            <a:r>
              <a:rPr lang="en-GB" dirty="0"/>
              <a:t> MT</a:t>
            </a:r>
          </a:p>
          <a:p>
            <a:r>
              <a:rPr lang="en-GB" dirty="0"/>
              <a:t>Growth </a:t>
            </a:r>
            <a:r>
              <a:rPr lang="en-GB" dirty="0" err="1"/>
              <a:t>Horm</a:t>
            </a:r>
            <a:r>
              <a:rPr lang="en-GB" dirty="0"/>
              <a:t> IGF Res 2021;57–58:101392</a:t>
            </a:r>
          </a:p>
          <a:p>
            <a:r>
              <a:rPr lang="fr-FR" dirty="0" err="1"/>
              <a:t>doi</a:t>
            </a:r>
            <a:r>
              <a:rPr lang="fr-FR" dirty="0"/>
              <a:t>: 10.1016/j.ghir.2021.101392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59929B-E615-4C78-9B0B-64EC9A1B729E}"/>
              </a:ext>
            </a:extLst>
          </p:cNvPr>
          <p:cNvSpPr txBox="1"/>
          <p:nvPr/>
        </p:nvSpPr>
        <p:spPr>
          <a:xfrm>
            <a:off x="5537200" y="6203295"/>
            <a:ext cx="4127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Limited.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EU-ACH-00313 12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9893E-76A8-44F1-9A08-800C1532A101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B75C55-763E-49D5-AE1E-B0851E2A7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8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 stature is defined as a height more than two standard deviations below the mean height of a reference population matched for age, sex, and pubertal stage</a:t>
            </a:r>
          </a:p>
          <a:p>
            <a:r>
              <a:rPr lang="en-GB" dirty="0"/>
              <a:t>Short stature may be idiopathic, secondary to organ system disease, or arise from an endocrine disorder</a:t>
            </a:r>
          </a:p>
          <a:p>
            <a:r>
              <a:rPr lang="en-GB" dirty="0"/>
              <a:t>Short stature poses physical challenges, and may be considered a disability in some countries</a:t>
            </a:r>
          </a:p>
          <a:p>
            <a:pPr lvl="1"/>
            <a:r>
              <a:rPr lang="en-GB" dirty="0"/>
              <a:t>These challenges can make activities of daily living harder</a:t>
            </a:r>
          </a:p>
          <a:p>
            <a:r>
              <a:rPr lang="en-GB" dirty="0"/>
              <a:t>It is possible that people with short stature, whatever the cause, may experience poorer quality of life than people with normal stature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</p:spTree>
    <p:extLst>
      <p:ext uri="{BB962C8B-B14F-4D97-AF65-F5344CB8AC3E}">
        <p14:creationId xmlns:p14="http://schemas.microsoft.com/office/powerpoint/2010/main" val="82079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systematic literature review aimed to gain understanding of the burden of short stature </a:t>
            </a:r>
          </a:p>
          <a:p>
            <a:r>
              <a:rPr lang="en-GB" dirty="0"/>
              <a:t>Studies were searched using Embase, MEDLINE, and Cochrane databases in April 2020, capturing publications from 2008 onwards</a:t>
            </a:r>
          </a:p>
          <a:p>
            <a:r>
              <a:rPr lang="en-GB" dirty="0"/>
              <a:t>Case series and populations with adult-onset growth hormone deficiency were excluded</a:t>
            </a:r>
          </a:p>
          <a:p>
            <a:r>
              <a:rPr lang="en-GB" dirty="0"/>
              <a:t>Of 1684 publications identified, 41 studies were included</a:t>
            </a:r>
          </a:p>
          <a:p>
            <a:pPr lvl="1"/>
            <a:r>
              <a:rPr lang="en-GB" dirty="0"/>
              <a:t>33 in children, 8 in adults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</p:spTree>
    <p:extLst>
      <p:ext uri="{BB962C8B-B14F-4D97-AF65-F5344CB8AC3E}">
        <p14:creationId xmlns:p14="http://schemas.microsoft.com/office/powerpoint/2010/main" val="130829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QoL in Children With Short Stature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31A01-5D2F-4DFC-9562-AFA32AE23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987014" cy="3911741"/>
          </a:xfrm>
        </p:spPr>
        <p:txBody>
          <a:bodyPr/>
          <a:lstStyle/>
          <a:p>
            <a:r>
              <a:rPr lang="en-GB" dirty="0"/>
              <a:t>5 studies compared QoL between children with short stature and control groups of children with normal stature</a:t>
            </a:r>
          </a:p>
          <a:p>
            <a:pPr lvl="1"/>
            <a:r>
              <a:rPr lang="en-GB" dirty="0"/>
              <a:t>4 of these reported evidence of lower scores with short stature</a:t>
            </a:r>
          </a:p>
          <a:p>
            <a:r>
              <a:rPr lang="en-GB" dirty="0"/>
              <a:t>Some studies found a significant association between treatment and better QoL</a:t>
            </a:r>
          </a:p>
          <a:p>
            <a:r>
              <a:rPr lang="en-GB" dirty="0"/>
              <a:t>Children with achondroplasia had significantly lower overall health-related QoL than healthy control children</a:t>
            </a:r>
          </a:p>
          <a:p>
            <a:r>
              <a:rPr lang="en-GB" dirty="0"/>
              <a:t>Cognitive function outcomes were captured by only 2 studies, one in adults with Prader–Willi syndrome and one in children with GHD</a:t>
            </a:r>
          </a:p>
          <a:p>
            <a:pPr lvl="1"/>
            <a:r>
              <a:rPr lang="en-GB" dirty="0"/>
              <a:t>These suggested cognitive function could be poorer in short stature than in controls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GHD, growth hormone deficiency; QoL, quality of life.</a:t>
            </a:r>
          </a:p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GB" dirty="0"/>
              <a:t>Children and adolescents with skeletal </a:t>
            </a:r>
            <a:r>
              <a:rPr lang="en-GB" dirty="0" err="1"/>
              <a:t>dysplasias</a:t>
            </a:r>
            <a:r>
              <a:rPr lang="en-GB" dirty="0"/>
              <a:t> associated with short stature reported lower QoL, especially in physical and social domains</a:t>
            </a:r>
          </a:p>
        </p:txBody>
      </p:sp>
    </p:spTree>
    <p:extLst>
      <p:ext uri="{BB962C8B-B14F-4D97-AF65-F5344CB8AC3E}">
        <p14:creationId xmlns:p14="http://schemas.microsoft.com/office/powerpoint/2010/main" val="406371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Results: Caregivers of Children With Short Stature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31A01-5D2F-4DFC-9562-AFA32AE23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>
            <a:normAutofit/>
          </a:bodyPr>
          <a:lstStyle/>
          <a:p>
            <a:r>
              <a:rPr lang="en-GB" dirty="0"/>
              <a:t>7 studies explored the burden in parents or caregivers of children with short stature </a:t>
            </a:r>
          </a:p>
          <a:p>
            <a:pPr lvl="1"/>
            <a:r>
              <a:rPr lang="en-GB" dirty="0"/>
              <a:t>3 demonstrated an increased burden compared with parents of children with normal stature </a:t>
            </a:r>
          </a:p>
          <a:p>
            <a:pPr lvl="1"/>
            <a:r>
              <a:rPr lang="en-GB" dirty="0"/>
              <a:t>4 studies found that caregiver stress varied over different causes of short stature </a:t>
            </a:r>
          </a:p>
          <a:p>
            <a:pPr lvl="1"/>
            <a:r>
              <a:rPr lang="en-GB" dirty="0"/>
              <a:t>Only 1 study did not find any evidence that caregiver burden was affected by the height of children with GHD or idiopathic short stature</a:t>
            </a:r>
          </a:p>
          <a:p>
            <a:r>
              <a:rPr lang="en-GB" dirty="0"/>
              <a:t>Among the studies that demonstrated increased caregiver burden, parents of children with achondroplasia had a significantly increased psychological burden</a:t>
            </a:r>
          </a:p>
          <a:p>
            <a:r>
              <a:rPr lang="en-GB" dirty="0"/>
              <a:t>Few studies evaluated change in caregiver QoL following their child’s treatment, and there was no clear trend of improved caregiver QoL among these studies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GHD, growth hormone deficiency.</a:t>
            </a:r>
          </a:p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31496"/>
            <a:ext cx="12192000" cy="6300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There may be an increased burden in caregivers of children with short stature and this burden may differ according to the cause of short stature</a:t>
            </a:r>
          </a:p>
        </p:txBody>
      </p:sp>
    </p:spTree>
    <p:extLst>
      <p:ext uri="{BB962C8B-B14F-4D97-AF65-F5344CB8AC3E}">
        <p14:creationId xmlns:p14="http://schemas.microsoft.com/office/powerpoint/2010/main" val="417048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Results: QoL in Adults With Short Stature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31A01-5D2F-4DFC-9562-AFA32AE23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/>
          <a:p>
            <a:r>
              <a:rPr lang="en-GB" dirty="0"/>
              <a:t>Generic health-related QoL was significantly poorer in adults with skeletal dysplasia, childhood-onset multiple pituitary hormone deficiency, and congenital adrenal hyperplasia than in healthy control groups</a:t>
            </a:r>
          </a:p>
          <a:p>
            <a:r>
              <a:rPr lang="en-GB" dirty="0"/>
              <a:t>QoL was also poorer in adults with GHD, who were either treated or not treated with GH therapy, than in healthy adults, but this result was not statistically significant</a:t>
            </a:r>
          </a:p>
          <a:p>
            <a:r>
              <a:rPr lang="en-GB" dirty="0"/>
              <a:t>Although several studies demonstrate that greater height gain is associated with improved QoL, the current literature does not provide enough evidence to suggest a potential height gain threshold beyond which QoL benefit is no longer gained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GH, growth hormone; GHD, growth hormone deficiency; QoL, quality of life.</a:t>
            </a:r>
          </a:p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CF06DD-D27A-40AA-AF42-9CB6B9F82E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31496"/>
            <a:ext cx="12192000" cy="630000"/>
          </a:xfrm>
        </p:spPr>
        <p:txBody>
          <a:bodyPr>
            <a:normAutofit/>
          </a:bodyPr>
          <a:lstStyle/>
          <a:p>
            <a:r>
              <a:rPr lang="en-GB" dirty="0"/>
              <a:t>The burden of short stature was observed across different causes of short stature</a:t>
            </a:r>
          </a:p>
        </p:txBody>
      </p:sp>
    </p:spTree>
    <p:extLst>
      <p:ext uri="{BB962C8B-B14F-4D97-AF65-F5344CB8AC3E}">
        <p14:creationId xmlns:p14="http://schemas.microsoft.com/office/powerpoint/2010/main" val="206978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22C9-DC05-40CD-9155-6EEC219D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7DE8-9679-4B88-989F-0406E836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Findings suggest that adults and children with short stature of any cause may experience poorer QoL than those with normal stature</a:t>
            </a:r>
          </a:p>
          <a:p>
            <a:pPr lvl="1"/>
            <a:r>
              <a:rPr lang="en-GB" dirty="0"/>
              <a:t>It should be noted that in some findings were inconsistent, even among studies of patients with the same cause of short stature, and quality of evidence varied</a:t>
            </a:r>
          </a:p>
          <a:p>
            <a:r>
              <a:rPr lang="en-GB" dirty="0"/>
              <a:t>QoL in children with short stature was significantly worse than those with normal stature</a:t>
            </a:r>
          </a:p>
          <a:p>
            <a:pPr lvl="1"/>
            <a:r>
              <a:rPr lang="en-GB" dirty="0"/>
              <a:t>A significant association between QoL and short stature was observed in children with achondroplasia </a:t>
            </a:r>
          </a:p>
          <a:p>
            <a:r>
              <a:rPr lang="en-GB" dirty="0"/>
              <a:t>3 studies demonstrated increased caregiver burden in parents of children with short stature</a:t>
            </a:r>
          </a:p>
          <a:p>
            <a:r>
              <a:rPr lang="en-GB" dirty="0"/>
              <a:t>Approximately half of adult studies showed reduced QoL with short stature; the other half showed no association</a:t>
            </a:r>
          </a:p>
          <a:p>
            <a:r>
              <a:rPr lang="en-GB" dirty="0"/>
              <a:t>Further research could extend understanding of the human burden in this field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A0A51-74C5-41FB-AE0D-7581CDCC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QoL, quality of life. </a:t>
            </a:r>
          </a:p>
          <a:p>
            <a:r>
              <a:rPr lang="en-GB" dirty="0" err="1"/>
              <a:t>Backeljauw</a:t>
            </a:r>
            <a:r>
              <a:rPr lang="en-GB" dirty="0"/>
              <a:t> P, et al. Growth </a:t>
            </a:r>
            <a:r>
              <a:rPr lang="en-GB" dirty="0" err="1"/>
              <a:t>Horm</a:t>
            </a:r>
            <a:r>
              <a:rPr lang="en-GB" dirty="0"/>
              <a:t> IGF Res 2021;57–58:101392.</a:t>
            </a:r>
          </a:p>
        </p:txBody>
      </p:sp>
    </p:spTree>
    <p:extLst>
      <p:ext uri="{BB962C8B-B14F-4D97-AF65-F5344CB8AC3E}">
        <p14:creationId xmlns:p14="http://schemas.microsoft.com/office/powerpoint/2010/main" val="495898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1094</TotalTime>
  <Words>859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1_Office Theme</vt:lpstr>
      <vt:lpstr>Impact of Short Stature on Quality of Life: A Systematic Literature Review</vt:lpstr>
      <vt:lpstr>Background</vt:lpstr>
      <vt:lpstr>Study Design</vt:lpstr>
      <vt:lpstr>Results: QoL in Children With Short Stature </vt:lpstr>
      <vt:lpstr>Results: Caregivers of Children With Short Stature </vt:lpstr>
      <vt:lpstr>Results: QoL in Adults With Short Stature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Sarah Turner</cp:lastModifiedBy>
  <cp:revision>118</cp:revision>
  <dcterms:created xsi:type="dcterms:W3CDTF">2021-02-15T10:08:17Z</dcterms:created>
  <dcterms:modified xsi:type="dcterms:W3CDTF">2021-12-01T17:30:14Z</dcterms:modified>
</cp:coreProperties>
</file>