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7" r:id="rId7"/>
    <p:sldId id="268" r:id="rId8"/>
    <p:sldId id="265" r:id="rId9"/>
    <p:sldId id="266" r:id="rId10"/>
    <p:sldId id="264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2" pos="7129" userDrawn="1">
          <p15:clr>
            <a:srgbClr val="A4A3A4"/>
          </p15:clr>
        </p15:guide>
        <p15:guide id="3" orient="horz" pos="104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0" y="48"/>
      </p:cViewPr>
      <p:guideLst>
        <p:guide orient="horz" pos="3385"/>
        <p:guide pos="7129"/>
        <p:guide orient="horz" pos="104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birth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F-4047-88BD-37ED3BA3A5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9680394828549727E-3"/>
                </c:manualLayout>
              </c:layout>
              <c:tx>
                <c:rich>
                  <a:bodyPr/>
                  <a:lstStyle/>
                  <a:p>
                    <a:fld id="{0FE964A9-75EE-4E92-94B6-6B2EED169C4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55F-4047-88BD-37ED3BA3A5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5F-4047-88BD-37ED3BA3A5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67826879"/>
        <c:axId val="1667823551"/>
      </c:barChart>
      <c:catAx>
        <c:axId val="16678268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7823551"/>
        <c:crosses val="autoZero"/>
        <c:auto val="1"/>
        <c:lblAlgn val="ctr"/>
        <c:lblOffset val="100"/>
        <c:noMultiLvlLbl val="0"/>
      </c:catAx>
      <c:valAx>
        <c:axId val="1667823551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166782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60687139110281E-2"/>
          <c:y val="2.3089595157978506E-2"/>
          <c:w val="0.9511735987791895"/>
          <c:h val="0.78238113521253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2A9-499C-A7A2-D584D5F06E2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2A9-499C-A7A2-D584D5F06E2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2A9-499C-A7A2-D584D5F06E2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2A9-499C-A7A2-D584D5F06E2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2A9-499C-A7A2-D584D5F06E2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2A9-499C-A7A2-D584D5F06E2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2A9-499C-A7A2-D584D5F06E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Lower-limb surgery</c:v>
                </c:pt>
                <c:pt idx="1">
                  <c:v>Spinal bracing</c:v>
                </c:pt>
                <c:pt idx="2">
                  <c:v>Spinal decompression surgery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23.1</c:v>
                </c:pt>
                <c:pt idx="1">
                  <c:v>7.4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A9-499C-A7A2-D584D5F06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51096506556719E-2"/>
          <c:y val="3.5502460291790029E-2"/>
          <c:w val="0.9679788144980781"/>
          <c:h val="0.85557768949868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Clinically significantly 
lower-limb malalignment</c:v>
                </c:pt>
                <c:pt idx="1">
                  <c:v>Clinically significantly thoracolumbar kyphosis</c:v>
                </c:pt>
                <c:pt idx="2">
                  <c:v>Symptomatic spinal stenosis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42.6</c:v>
                </c:pt>
                <c:pt idx="1">
                  <c:v>22.2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EB-44A7-96D4-C805DF6A6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83918409162802E-2"/>
          <c:y val="4.4317780118904252E-3"/>
          <c:w val="0.74649032314903019"/>
          <c:h val="0.9217798160079311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0D-4334-BCB1-E076071B7AF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0D-4334-BCB1-E076071B7AF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Male: 53.7%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70D-4334-BCB1-E076071B7AF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Female:</a:t>
                    </a:r>
                    <a:br>
                      <a:rPr lang="en-US" dirty="0"/>
                    </a:br>
                    <a:r>
                      <a:rPr lang="en-US" dirty="0"/>
                      <a:t>46.3%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70D-4334-BCB1-E076071B7A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0D-4334-BCB1-E076071B7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9870781917366E-2"/>
          <c:y val="5.1482451375432739E-2"/>
          <c:w val="0.93110012921808261"/>
          <c:h val="0.919099004981462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5-4955-A4FA-6D6D789D02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5-4955-A4FA-6D6D789D02E6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5-4955-A4FA-6D6D789D0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0912143"/>
        <c:axId val="1680909647"/>
      </c:barChart>
      <c:catAx>
        <c:axId val="168091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80909647"/>
        <c:crosses val="autoZero"/>
        <c:auto val="1"/>
        <c:lblAlgn val="ctr"/>
        <c:lblOffset val="100"/>
        <c:noMultiLvlLbl val="0"/>
      </c:catAx>
      <c:valAx>
        <c:axId val="168090964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80912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77807059099746E-2"/>
          <c:y val="4.8267876490530437E-2"/>
          <c:w val="0.9511735987791895"/>
          <c:h val="0.770045395413384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0C0-46E7-ADAF-CD26A3D7A01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0C0-46E7-ADAF-CD26A3D7A0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Head ultrasound</c:v>
                </c:pt>
                <c:pt idx="1">
                  <c:v>Cervical spine MRI</c:v>
                </c:pt>
                <c:pt idx="2">
                  <c:v>Head MRI</c:v>
                </c:pt>
                <c:pt idx="3">
                  <c:v>Head CT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47.2</c:v>
                </c:pt>
                <c:pt idx="2">
                  <c:v>42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0-46E7-ADAF-CD26A3D7A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51096506556719E-2"/>
          <c:y val="4.6580382576595712E-2"/>
          <c:w val="0.96874890349344323"/>
          <c:h val="0.877978657612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227-4DAA-88EB-C1B4C428F0F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27-4DAA-88EB-C1B4C428F0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Craniocervical stenosis</c:v>
                </c:pt>
                <c:pt idx="1">
                  <c:v>Hydrocephalus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</c:v>
                </c:pt>
                <c:pt idx="1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27-4DAA-88EB-C1B4C428F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77807059099746E-2"/>
          <c:y val="4.8267876490530437E-2"/>
          <c:w val="0.9511735987791895"/>
          <c:h val="0.76034020827168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C0-46E7-ADAF-CD26A3D7A015}"/>
              </c:ext>
            </c:extLst>
          </c:dPt>
          <c:dLbls>
            <c:dLbl>
              <c:idx val="0"/>
              <c:layout>
                <c:manualLayout>
                  <c:x val="3.7767174424944516E-7"/>
                  <c:y val="2.32753007510627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63838699371692"/>
                      <c:h val="0.101493541082599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0C0-46E7-ADAF-CD26A3D7A0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</c:f>
              <c:strCache>
                <c:ptCount val="1"/>
                <c:pt idx="0">
                  <c:v>Polysomnography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0-46E7-ADAF-CD26A3D7A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62086448732139E-2"/>
          <c:y val="4.4364234561347804E-2"/>
          <c:w val="0.9511735987791895"/>
          <c:h val="0.80966118923258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AD0-4191-A7B9-C4AF2109962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AD0-4191-A7B9-C4AF2109962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AD0-4191-A7B9-C4AF2109962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AD0-4191-A7B9-C4AF210996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Adenoidectomy</c:v>
                </c:pt>
                <c:pt idx="1">
                  <c:v>Repeat adenoidectomy</c:v>
                </c:pt>
                <c:pt idx="2">
                  <c:v>Insertion of tympanostomy tube*</c:v>
                </c:pt>
                <c:pt idx="3">
                  <c:v>Non-invasive ventilation</c:v>
                </c:pt>
                <c:pt idx="4">
                  <c:v>Tonsilectomy</c:v>
                </c:pt>
                <c:pt idx="5">
                  <c:v>Supplemental oxygen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56.5</c:v>
                </c:pt>
                <c:pt idx="1">
                  <c:v>10.199999999999999</c:v>
                </c:pt>
                <c:pt idx="2">
                  <c:v>50.9</c:v>
                </c:pt>
                <c:pt idx="3">
                  <c:v>44.4</c:v>
                </c:pt>
                <c:pt idx="4">
                  <c:v>43.5</c:v>
                </c:pt>
                <c:pt idx="5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D0-4191-A7B9-C4AF21099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2340969033718"/>
          <c:y val="3.5502460291790029E-2"/>
          <c:w val="0.79983810135789024"/>
          <c:h val="0.85557768949868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Hearing impairment</c:v>
                </c:pt>
                <c:pt idx="1">
                  <c:v>Sleep-disordered breathing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61.1</c:v>
                </c:pt>
                <c:pt idx="1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0-427D-8586-70D8A770B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77807059099746E-2"/>
          <c:y val="4.8267876490530437E-2"/>
          <c:w val="0.9511735987791895"/>
          <c:h val="0.82689603428280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C0-46E7-ADAF-CD26A3D7A0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0C0-46E7-ADAF-CD26A3D7A0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Lower-limb X-ray</c:v>
                </c:pt>
                <c:pt idx="1">
                  <c:v>Whole-spine X-ray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43.5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0-46E7-ADAF-CD26A3D7A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Medical Complications in Children With Achondroplasia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Adapted from: Armstrong JA, Pacey V, Tofts LJ</a:t>
            </a:r>
          </a:p>
          <a:p>
            <a:r>
              <a:rPr lang="en-GB" dirty="0"/>
              <a:t>Dev Med Child </a:t>
            </a:r>
            <a:r>
              <a:rPr lang="en-GB" dirty="0" err="1"/>
              <a:t>Neurol</a:t>
            </a:r>
            <a:r>
              <a:rPr lang="en-GB" dirty="0"/>
              <a:t> 2022;00:1–9 </a:t>
            </a:r>
          </a:p>
          <a:p>
            <a:r>
              <a:rPr lang="en-GB" dirty="0" err="1"/>
              <a:t>doi</a:t>
            </a:r>
            <a:r>
              <a:rPr lang="en-GB" dirty="0"/>
              <a:t>: 10.1111/dmcn.15194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303677-7AB9-1667-F18D-3AC402650AFB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B2D699-424F-4A8E-B07F-E32CBA128F55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EU-ACH-00537 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E56C2F-8A65-3E62-D6B9-39C373F75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7E1B-22C3-44AC-B0D2-C7E3104B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2E34E-8C2F-4F17-8F7B-59CDA338D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severity of thoracolumbar kyphosis on X-ray was not uniformly documented; a consistent scoring system would help evaluate severity and outcomes of treatment</a:t>
            </a:r>
          </a:p>
          <a:p>
            <a:r>
              <a:rPr lang="en-GB" dirty="0"/>
              <a:t>Documented interventions for obesity were low (33.3%) and only one participant had resolution of obesity; more targeted intervention for obesity and evaluation of outcomes would be valuable</a:t>
            </a:r>
          </a:p>
          <a:p>
            <a:r>
              <a:rPr lang="en-GB" dirty="0"/>
              <a:t>Reasons for cessation of non-invasive ventilation were not consistently reported; understanding factors affecting adherence would be helpful to guide future strategies to improve this</a:t>
            </a:r>
          </a:p>
          <a:p>
            <a:r>
              <a:rPr lang="en-GB" dirty="0"/>
              <a:t>Hearing to be tested annually; a centralised approach to recording test results and outcomes of interventions would ensure that ongoing intervention including ENT consultations and hearing aids are provided in a timely manner</a:t>
            </a:r>
          </a:p>
          <a:p>
            <a:r>
              <a:rPr lang="en-GB" dirty="0"/>
              <a:t>Future studies are needed to explore the relationship between both head circumference and the need for foramen magnum decompression, and body weight and orthopaedic complications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ED256-8002-47A8-9A26-D26866FA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ENT, ear, nose, and throat.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42B9D3-DDE0-497B-B1B1-BEF65FC64A1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These recommendations would help improve surveillance in clinical practice</a:t>
            </a:r>
          </a:p>
        </p:txBody>
      </p:sp>
    </p:spTree>
    <p:extLst>
      <p:ext uri="{BB962C8B-B14F-4D97-AF65-F5344CB8AC3E}">
        <p14:creationId xmlns:p14="http://schemas.microsoft.com/office/powerpoint/2010/main" val="362979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C0AC5-582F-4106-8584-11E450A52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study reports contemporary rates of medical complications in an Australian population of children with ACH, and gives recommendations for surveillance in clinical practice </a:t>
            </a:r>
          </a:p>
          <a:p>
            <a:r>
              <a:rPr lang="en-GB" dirty="0"/>
              <a:t>The findings show that children with ACH have a high burden of medical complications and interventions, and the rate of death in childhood is high at 2%</a:t>
            </a:r>
          </a:p>
          <a:p>
            <a:r>
              <a:rPr lang="en-GB" dirty="0"/>
              <a:t>This information will help guide clinicians with their expectant management of ACH, and provide prognostic information to the families of children with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</p:spTree>
    <p:extLst>
      <p:ext uri="{BB962C8B-B14F-4D97-AF65-F5344CB8AC3E}">
        <p14:creationId xmlns:p14="http://schemas.microsoft.com/office/powerpoint/2010/main" val="166872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C0AC5-582F-4106-8584-11E450A52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clinical features of ACH have an impact on children’s motor development and physical functioning, resulting in mild to moderate physical disability</a:t>
            </a:r>
          </a:p>
          <a:p>
            <a:r>
              <a:rPr lang="en-GB" dirty="0"/>
              <a:t>Previous studies have reported the rate of medical complications in ACH</a:t>
            </a:r>
          </a:p>
          <a:p>
            <a:pPr lvl="1"/>
            <a:r>
              <a:rPr lang="en-GB" dirty="0"/>
              <a:t>However, the findings are limited by diagnostic method, follow-up length, medical record variability, and reliance on participant recall</a:t>
            </a:r>
          </a:p>
          <a:p>
            <a:r>
              <a:rPr lang="en-GB" dirty="0"/>
              <a:t>According to AAP guidelines,</a:t>
            </a:r>
            <a:r>
              <a:rPr lang="en-GB" baseline="30000" dirty="0"/>
              <a:t>1</a:t>
            </a:r>
            <a:r>
              <a:rPr lang="en-GB" dirty="0"/>
              <a:t> the impact of changes in patient management have not always been described clearly and there are limited reports on the outcomes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1. AAP Committee on Genetics. </a:t>
            </a:r>
            <a:r>
              <a:rPr lang="en-GB" dirty="0" err="1"/>
              <a:t>Pediatrics</a:t>
            </a:r>
            <a:r>
              <a:rPr lang="en-GB" dirty="0"/>
              <a:t> 1995;95(3):443–51.</a:t>
            </a:r>
          </a:p>
          <a:p>
            <a:r>
              <a:rPr lang="en-GB" dirty="0"/>
              <a:t>AAP, American Academy of Paediatrics.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</p:spTree>
    <p:extLst>
      <p:ext uri="{BB962C8B-B14F-4D97-AF65-F5344CB8AC3E}">
        <p14:creationId xmlns:p14="http://schemas.microsoft.com/office/powerpoint/2010/main" val="79797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C0AC5-582F-4106-8584-11E450A52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retrospective cohort study aimed to determine rates of medical investigations, complications, interventions, and outcomes in children with ACH</a:t>
            </a:r>
          </a:p>
          <a:p>
            <a:r>
              <a:rPr lang="en-GB" dirty="0"/>
              <a:t>Included 108 children and adolescents with ACH seen at one skeletal dysplasia </a:t>
            </a:r>
            <a:br>
              <a:rPr lang="en-GB" dirty="0"/>
            </a:br>
            <a:r>
              <a:rPr lang="en-GB" dirty="0"/>
              <a:t>clinic in Australia </a:t>
            </a:r>
          </a:p>
          <a:p>
            <a:pPr lvl="1"/>
            <a:r>
              <a:rPr lang="en-GB" dirty="0"/>
              <a:t>All born between 2000 and 2019</a:t>
            </a:r>
          </a:p>
          <a:p>
            <a:pPr lvl="1"/>
            <a:r>
              <a:rPr lang="en-GB" dirty="0"/>
              <a:t>Aged 0–18 years </a:t>
            </a:r>
          </a:p>
          <a:p>
            <a:r>
              <a:rPr lang="en-GB" dirty="0"/>
              <a:t>Clinical diagnosis was confirmed by having either radiological or molecular diagnosis, or by having a first-degree relative with molecular diagnosis</a:t>
            </a:r>
          </a:p>
          <a:p>
            <a:r>
              <a:rPr lang="en-GB" dirty="0"/>
              <a:t>Data were collected retrospectively from clinical records</a:t>
            </a:r>
          </a:p>
          <a:p>
            <a:r>
              <a:rPr lang="en-GB" dirty="0"/>
              <a:t>Standard descriptive statistics were used for analysis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</p:spTree>
    <p:extLst>
      <p:ext uri="{BB962C8B-B14F-4D97-AF65-F5344CB8AC3E}">
        <p14:creationId xmlns:p14="http://schemas.microsoft.com/office/powerpoint/2010/main" val="79929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Participant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*Diagnosis method is more than 100% because most participants had more than one diagnosis. </a:t>
            </a:r>
          </a:p>
          <a:p>
            <a:r>
              <a:rPr lang="en-GB" dirty="0"/>
              <a:t>ACH, achondroplasia.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5BBAA4-8CA1-4C58-AB32-B9BC7BB8FD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median age of exit from the study was 8 years 8 months, </a:t>
            </a:r>
            <a:br>
              <a:rPr lang="en-GB" dirty="0"/>
            </a:br>
            <a:r>
              <a:rPr lang="en-GB" dirty="0"/>
              <a:t>with a median follow-up of 8 years 8 months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6F6DDB-8D86-43FA-A0B2-F6EA7EF11B57}"/>
              </a:ext>
            </a:extLst>
          </p:cNvPr>
          <p:cNvGrpSpPr/>
          <p:nvPr/>
        </p:nvGrpSpPr>
        <p:grpSpPr>
          <a:xfrm>
            <a:off x="554381" y="1176152"/>
            <a:ext cx="10942293" cy="1433773"/>
            <a:chOff x="554381" y="1295420"/>
            <a:chExt cx="10942293" cy="1433773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AC47619B-1326-4A16-83D3-B9041ABD4D6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75033224"/>
                </p:ext>
              </p:extLst>
            </p:nvPr>
          </p:nvGraphicFramePr>
          <p:xfrm>
            <a:off x="554381" y="1295420"/>
            <a:ext cx="10942293" cy="12740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4029EDA-EDA3-4760-A5F0-E3354488FC56}"/>
                </a:ext>
              </a:extLst>
            </p:cNvPr>
            <p:cNvSpPr txBox="1"/>
            <p:nvPr/>
          </p:nvSpPr>
          <p:spPr>
            <a:xfrm>
              <a:off x="707940" y="1778567"/>
              <a:ext cx="60960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2"/>
                  </a:solidFill>
                </a:rPr>
                <a:t>91.7% </a:t>
              </a:r>
              <a:r>
                <a:rPr lang="en-GB" sz="1400" dirty="0">
                  <a:solidFill>
                    <a:schemeClr val="bg2"/>
                  </a:solidFill>
                </a:rPr>
                <a:t>entered the study at birth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D8E4E8D-3483-4C65-A46F-43B3FF4AC9A6}"/>
                </a:ext>
              </a:extLst>
            </p:cNvPr>
            <p:cNvSpPr txBox="1"/>
            <p:nvPr/>
          </p:nvSpPr>
          <p:spPr>
            <a:xfrm>
              <a:off x="6440558" y="2205973"/>
              <a:ext cx="4777410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marL="0" lvl="1" algn="r"/>
              <a:r>
                <a:rPr lang="en-GB" sz="1400" dirty="0">
                  <a:latin typeface="+mj-lt"/>
                </a:rPr>
                <a:t>Entered after birth (mean age: 2 years 4 months) because they moved</a:t>
              </a:r>
              <a:br>
                <a:rPr lang="en-GB" sz="1400" dirty="0">
                  <a:latin typeface="+mj-lt"/>
                </a:rPr>
              </a:br>
              <a:r>
                <a:rPr lang="en-GB" sz="1400" dirty="0">
                  <a:latin typeface="+mj-lt"/>
                </a:rPr>
                <a:t> to the area, or presented late to specialist services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F9ABE1C-25CC-4DB3-84B1-66655BCD95F3}"/>
                </a:ext>
              </a:extLst>
            </p:cNvPr>
            <p:cNvCxnSpPr>
              <a:cxnSpLocks/>
            </p:cNvCxnSpPr>
            <p:nvPr/>
          </p:nvCxnSpPr>
          <p:spPr>
            <a:xfrm>
              <a:off x="11217965" y="1961322"/>
              <a:ext cx="0" cy="767871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3A88B139-CBA5-4F00-8217-8C4B6A8863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5475283"/>
              </p:ext>
            </p:extLst>
          </p:nvPr>
        </p:nvGraphicFramePr>
        <p:xfrm>
          <a:off x="584848" y="2199212"/>
          <a:ext cx="3791161" cy="2865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9C4F2444-BA1E-4392-A92F-F12E2CDCA7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3568559"/>
              </p:ext>
            </p:extLst>
          </p:nvPr>
        </p:nvGraphicFramePr>
        <p:xfrm>
          <a:off x="2093844" y="2010849"/>
          <a:ext cx="5188226" cy="3453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Freeform 1">
            <a:extLst>
              <a:ext uri="{FF2B5EF4-FFF2-40B4-BE49-F238E27FC236}">
                <a16:creationId xmlns:a16="http://schemas.microsoft.com/office/drawing/2014/main" id="{1D405148-6FA5-432F-8147-E3453BCC9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5259" y="3960608"/>
            <a:ext cx="437967" cy="1332961"/>
          </a:xfrm>
          <a:custGeom>
            <a:avLst/>
            <a:gdLst>
              <a:gd name="T0" fmla="*/ 2093 w 3438"/>
              <a:gd name="T1" fmla="*/ 1812 h 12344"/>
              <a:gd name="T2" fmla="*/ 2718 w 3438"/>
              <a:gd name="T3" fmla="*/ 2094 h 12344"/>
              <a:gd name="T4" fmla="*/ 3218 w 3438"/>
              <a:gd name="T5" fmla="*/ 3219 h 12344"/>
              <a:gd name="T6" fmla="*/ 3343 w 3438"/>
              <a:gd name="T7" fmla="*/ 4250 h 12344"/>
              <a:gd name="T8" fmla="*/ 3437 w 3438"/>
              <a:gd name="T9" fmla="*/ 5875 h 12344"/>
              <a:gd name="T10" fmla="*/ 3156 w 3438"/>
              <a:gd name="T11" fmla="*/ 6905 h 12344"/>
              <a:gd name="T12" fmla="*/ 3093 w 3438"/>
              <a:gd name="T13" fmla="*/ 6843 h 12344"/>
              <a:gd name="T14" fmla="*/ 3187 w 3438"/>
              <a:gd name="T15" fmla="*/ 6499 h 12344"/>
              <a:gd name="T16" fmla="*/ 3125 w 3438"/>
              <a:gd name="T17" fmla="*/ 6561 h 12344"/>
              <a:gd name="T18" fmla="*/ 3031 w 3438"/>
              <a:gd name="T19" fmla="*/ 6718 h 12344"/>
              <a:gd name="T20" fmla="*/ 3000 w 3438"/>
              <a:gd name="T21" fmla="*/ 6624 h 12344"/>
              <a:gd name="T22" fmla="*/ 3125 w 3438"/>
              <a:gd name="T23" fmla="*/ 6062 h 12344"/>
              <a:gd name="T24" fmla="*/ 2968 w 3438"/>
              <a:gd name="T25" fmla="*/ 4969 h 12344"/>
              <a:gd name="T26" fmla="*/ 2781 w 3438"/>
              <a:gd name="T27" fmla="*/ 3781 h 12344"/>
              <a:gd name="T28" fmla="*/ 2718 w 3438"/>
              <a:gd name="T29" fmla="*/ 3469 h 12344"/>
              <a:gd name="T30" fmla="*/ 2531 w 3438"/>
              <a:gd name="T31" fmla="*/ 3875 h 12344"/>
              <a:gd name="T32" fmla="*/ 2687 w 3438"/>
              <a:gd name="T33" fmla="*/ 5125 h 12344"/>
              <a:gd name="T34" fmla="*/ 2843 w 3438"/>
              <a:gd name="T35" fmla="*/ 6749 h 12344"/>
              <a:gd name="T36" fmla="*/ 2656 w 3438"/>
              <a:gd name="T37" fmla="*/ 7561 h 12344"/>
              <a:gd name="T38" fmla="*/ 2500 w 3438"/>
              <a:gd name="T39" fmla="*/ 9405 h 12344"/>
              <a:gd name="T40" fmla="*/ 2281 w 3438"/>
              <a:gd name="T41" fmla="*/ 10686 h 12344"/>
              <a:gd name="T42" fmla="*/ 2187 w 3438"/>
              <a:gd name="T43" fmla="*/ 11905 h 12344"/>
              <a:gd name="T44" fmla="*/ 2125 w 3438"/>
              <a:gd name="T45" fmla="*/ 12311 h 12344"/>
              <a:gd name="T46" fmla="*/ 1875 w 3438"/>
              <a:gd name="T47" fmla="*/ 12124 h 12344"/>
              <a:gd name="T48" fmla="*/ 1812 w 3438"/>
              <a:gd name="T49" fmla="*/ 10311 h 12344"/>
              <a:gd name="T50" fmla="*/ 1812 w 3438"/>
              <a:gd name="T51" fmla="*/ 8811 h 12344"/>
              <a:gd name="T52" fmla="*/ 1843 w 3438"/>
              <a:gd name="T53" fmla="*/ 7655 h 12344"/>
              <a:gd name="T54" fmla="*/ 1750 w 3438"/>
              <a:gd name="T55" fmla="*/ 6749 h 12344"/>
              <a:gd name="T56" fmla="*/ 1719 w 3438"/>
              <a:gd name="T57" fmla="*/ 6624 h 12344"/>
              <a:gd name="T58" fmla="*/ 1657 w 3438"/>
              <a:gd name="T59" fmla="*/ 7249 h 12344"/>
              <a:gd name="T60" fmla="*/ 1626 w 3438"/>
              <a:gd name="T61" fmla="*/ 8467 h 12344"/>
              <a:gd name="T62" fmla="*/ 1657 w 3438"/>
              <a:gd name="T63" fmla="*/ 9936 h 12344"/>
              <a:gd name="T64" fmla="*/ 1594 w 3438"/>
              <a:gd name="T65" fmla="*/ 11405 h 12344"/>
              <a:gd name="T66" fmla="*/ 1563 w 3438"/>
              <a:gd name="T67" fmla="*/ 12218 h 12344"/>
              <a:gd name="T68" fmla="*/ 1251 w 3438"/>
              <a:gd name="T69" fmla="*/ 12280 h 12344"/>
              <a:gd name="T70" fmla="*/ 1251 w 3438"/>
              <a:gd name="T71" fmla="*/ 11968 h 12344"/>
              <a:gd name="T72" fmla="*/ 1219 w 3438"/>
              <a:gd name="T73" fmla="*/ 11030 h 12344"/>
              <a:gd name="T74" fmla="*/ 969 w 3438"/>
              <a:gd name="T75" fmla="*/ 9718 h 12344"/>
              <a:gd name="T76" fmla="*/ 938 w 3438"/>
              <a:gd name="T77" fmla="*/ 8218 h 12344"/>
              <a:gd name="T78" fmla="*/ 782 w 3438"/>
              <a:gd name="T79" fmla="*/ 7499 h 12344"/>
              <a:gd name="T80" fmla="*/ 594 w 3438"/>
              <a:gd name="T81" fmla="*/ 6749 h 12344"/>
              <a:gd name="T82" fmla="*/ 688 w 3438"/>
              <a:gd name="T83" fmla="*/ 5375 h 12344"/>
              <a:gd name="T84" fmla="*/ 938 w 3438"/>
              <a:gd name="T85" fmla="*/ 3906 h 12344"/>
              <a:gd name="T86" fmla="*/ 657 w 3438"/>
              <a:gd name="T87" fmla="*/ 3781 h 12344"/>
              <a:gd name="T88" fmla="*/ 532 w 3438"/>
              <a:gd name="T89" fmla="*/ 4656 h 12344"/>
              <a:gd name="T90" fmla="*/ 282 w 3438"/>
              <a:gd name="T91" fmla="*/ 5812 h 12344"/>
              <a:gd name="T92" fmla="*/ 438 w 3438"/>
              <a:gd name="T93" fmla="*/ 6530 h 12344"/>
              <a:gd name="T94" fmla="*/ 407 w 3438"/>
              <a:gd name="T95" fmla="*/ 6718 h 12344"/>
              <a:gd name="T96" fmla="*/ 313 w 3438"/>
              <a:gd name="T97" fmla="*/ 6561 h 12344"/>
              <a:gd name="T98" fmla="*/ 282 w 3438"/>
              <a:gd name="T99" fmla="*/ 6561 h 12344"/>
              <a:gd name="T100" fmla="*/ 376 w 3438"/>
              <a:gd name="T101" fmla="*/ 6843 h 12344"/>
              <a:gd name="T102" fmla="*/ 313 w 3438"/>
              <a:gd name="T103" fmla="*/ 6905 h 12344"/>
              <a:gd name="T104" fmla="*/ 32 w 3438"/>
              <a:gd name="T105" fmla="*/ 6249 h 12344"/>
              <a:gd name="T106" fmla="*/ 32 w 3438"/>
              <a:gd name="T107" fmla="*/ 4750 h 12344"/>
              <a:gd name="T108" fmla="*/ 219 w 3438"/>
              <a:gd name="T109" fmla="*/ 3812 h 12344"/>
              <a:gd name="T110" fmla="*/ 344 w 3438"/>
              <a:gd name="T111" fmla="*/ 2531 h 12344"/>
              <a:gd name="T112" fmla="*/ 1188 w 3438"/>
              <a:gd name="T113" fmla="*/ 1969 h 12344"/>
              <a:gd name="T114" fmla="*/ 1219 w 3438"/>
              <a:gd name="T115" fmla="*/ 1719 h 12344"/>
              <a:gd name="T116" fmla="*/ 1126 w 3438"/>
              <a:gd name="T117" fmla="*/ 500 h 12344"/>
              <a:gd name="T118" fmla="*/ 1812 w 3438"/>
              <a:gd name="T119" fmla="*/ 62 h 12344"/>
              <a:gd name="T120" fmla="*/ 2250 w 3438"/>
              <a:gd name="T121" fmla="*/ 219 h 12344"/>
              <a:gd name="T122" fmla="*/ 2468 w 3438"/>
              <a:gd name="T123" fmla="*/ 1250 h 12344"/>
              <a:gd name="T124" fmla="*/ 2093 w 3438"/>
              <a:gd name="T125" fmla="*/ 1812 h 12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38" h="12344">
                <a:moveTo>
                  <a:pt x="2093" y="1812"/>
                </a:moveTo>
                <a:lnTo>
                  <a:pt x="2093" y="1812"/>
                </a:lnTo>
                <a:cubicBezTo>
                  <a:pt x="2156" y="1906"/>
                  <a:pt x="2250" y="1969"/>
                  <a:pt x="2343" y="2000"/>
                </a:cubicBezTo>
                <a:cubicBezTo>
                  <a:pt x="2468" y="2031"/>
                  <a:pt x="2593" y="2062"/>
                  <a:pt x="2718" y="2094"/>
                </a:cubicBezTo>
                <a:cubicBezTo>
                  <a:pt x="2937" y="2156"/>
                  <a:pt x="3062" y="2312"/>
                  <a:pt x="3125" y="2531"/>
                </a:cubicBezTo>
                <a:cubicBezTo>
                  <a:pt x="3187" y="2750"/>
                  <a:pt x="3187" y="3000"/>
                  <a:pt x="3218" y="3219"/>
                </a:cubicBezTo>
                <a:cubicBezTo>
                  <a:pt x="3218" y="3500"/>
                  <a:pt x="3250" y="3781"/>
                  <a:pt x="3281" y="4062"/>
                </a:cubicBezTo>
                <a:cubicBezTo>
                  <a:pt x="3281" y="4125"/>
                  <a:pt x="3312" y="4187"/>
                  <a:pt x="3343" y="4250"/>
                </a:cubicBezTo>
                <a:cubicBezTo>
                  <a:pt x="3406" y="4500"/>
                  <a:pt x="3437" y="4750"/>
                  <a:pt x="3437" y="5000"/>
                </a:cubicBezTo>
                <a:cubicBezTo>
                  <a:pt x="3437" y="5281"/>
                  <a:pt x="3437" y="5562"/>
                  <a:pt x="3437" y="5875"/>
                </a:cubicBezTo>
                <a:cubicBezTo>
                  <a:pt x="3437" y="6062"/>
                  <a:pt x="3406" y="6280"/>
                  <a:pt x="3375" y="6499"/>
                </a:cubicBezTo>
                <a:cubicBezTo>
                  <a:pt x="3343" y="6655"/>
                  <a:pt x="3281" y="6780"/>
                  <a:pt x="3156" y="6905"/>
                </a:cubicBezTo>
                <a:cubicBezTo>
                  <a:pt x="3156" y="6905"/>
                  <a:pt x="3093" y="6936"/>
                  <a:pt x="3093" y="6905"/>
                </a:cubicBezTo>
                <a:cubicBezTo>
                  <a:pt x="3062" y="6905"/>
                  <a:pt x="3062" y="6874"/>
                  <a:pt x="3093" y="6843"/>
                </a:cubicBezTo>
                <a:cubicBezTo>
                  <a:pt x="3125" y="6749"/>
                  <a:pt x="3187" y="6655"/>
                  <a:pt x="3187" y="6561"/>
                </a:cubicBezTo>
                <a:cubicBezTo>
                  <a:pt x="3187" y="6530"/>
                  <a:pt x="3187" y="6530"/>
                  <a:pt x="3187" y="6499"/>
                </a:cubicBezTo>
                <a:cubicBezTo>
                  <a:pt x="3156" y="6499"/>
                  <a:pt x="3156" y="6499"/>
                  <a:pt x="3156" y="6499"/>
                </a:cubicBezTo>
                <a:cubicBezTo>
                  <a:pt x="3156" y="6530"/>
                  <a:pt x="3125" y="6561"/>
                  <a:pt x="3125" y="6561"/>
                </a:cubicBezTo>
                <a:cubicBezTo>
                  <a:pt x="3093" y="6624"/>
                  <a:pt x="3093" y="6655"/>
                  <a:pt x="3062" y="6686"/>
                </a:cubicBezTo>
                <a:cubicBezTo>
                  <a:pt x="3062" y="6718"/>
                  <a:pt x="3031" y="6718"/>
                  <a:pt x="3031" y="6718"/>
                </a:cubicBezTo>
                <a:cubicBezTo>
                  <a:pt x="3031" y="6718"/>
                  <a:pt x="3031" y="6686"/>
                  <a:pt x="3000" y="6686"/>
                </a:cubicBezTo>
                <a:cubicBezTo>
                  <a:pt x="3000" y="6655"/>
                  <a:pt x="3000" y="6655"/>
                  <a:pt x="3000" y="6624"/>
                </a:cubicBezTo>
                <a:cubicBezTo>
                  <a:pt x="3031" y="6499"/>
                  <a:pt x="3031" y="6342"/>
                  <a:pt x="3062" y="6218"/>
                </a:cubicBezTo>
                <a:cubicBezTo>
                  <a:pt x="3062" y="6156"/>
                  <a:pt x="3093" y="6125"/>
                  <a:pt x="3125" y="6062"/>
                </a:cubicBezTo>
                <a:cubicBezTo>
                  <a:pt x="3187" y="5969"/>
                  <a:pt x="3187" y="5844"/>
                  <a:pt x="3156" y="5719"/>
                </a:cubicBezTo>
                <a:cubicBezTo>
                  <a:pt x="3093" y="5469"/>
                  <a:pt x="3031" y="5219"/>
                  <a:pt x="2968" y="4969"/>
                </a:cubicBezTo>
                <a:cubicBezTo>
                  <a:pt x="2937" y="4781"/>
                  <a:pt x="2937" y="4625"/>
                  <a:pt x="2906" y="4437"/>
                </a:cubicBezTo>
                <a:cubicBezTo>
                  <a:pt x="2875" y="4219"/>
                  <a:pt x="2875" y="4000"/>
                  <a:pt x="2781" y="3781"/>
                </a:cubicBezTo>
                <a:cubicBezTo>
                  <a:pt x="2781" y="3687"/>
                  <a:pt x="2750" y="3594"/>
                  <a:pt x="2718" y="3500"/>
                </a:cubicBezTo>
                <a:lnTo>
                  <a:pt x="2718" y="3469"/>
                </a:lnTo>
                <a:cubicBezTo>
                  <a:pt x="2656" y="3531"/>
                  <a:pt x="2593" y="3594"/>
                  <a:pt x="2562" y="3687"/>
                </a:cubicBezTo>
                <a:cubicBezTo>
                  <a:pt x="2531" y="3750"/>
                  <a:pt x="2531" y="3812"/>
                  <a:pt x="2531" y="3875"/>
                </a:cubicBezTo>
                <a:cubicBezTo>
                  <a:pt x="2500" y="4094"/>
                  <a:pt x="2468" y="4344"/>
                  <a:pt x="2531" y="4562"/>
                </a:cubicBezTo>
                <a:cubicBezTo>
                  <a:pt x="2593" y="4750"/>
                  <a:pt x="2625" y="4937"/>
                  <a:pt x="2687" y="5125"/>
                </a:cubicBezTo>
                <a:cubicBezTo>
                  <a:pt x="2812" y="5500"/>
                  <a:pt x="2906" y="5906"/>
                  <a:pt x="2906" y="6311"/>
                </a:cubicBezTo>
                <a:cubicBezTo>
                  <a:pt x="2906" y="6436"/>
                  <a:pt x="2875" y="6593"/>
                  <a:pt x="2843" y="6749"/>
                </a:cubicBezTo>
                <a:cubicBezTo>
                  <a:pt x="2812" y="6905"/>
                  <a:pt x="2781" y="7061"/>
                  <a:pt x="2750" y="7249"/>
                </a:cubicBezTo>
                <a:cubicBezTo>
                  <a:pt x="2718" y="7343"/>
                  <a:pt x="2687" y="7436"/>
                  <a:pt x="2656" y="7561"/>
                </a:cubicBezTo>
                <a:cubicBezTo>
                  <a:pt x="2562" y="7874"/>
                  <a:pt x="2468" y="8186"/>
                  <a:pt x="2500" y="8530"/>
                </a:cubicBezTo>
                <a:cubicBezTo>
                  <a:pt x="2500" y="8811"/>
                  <a:pt x="2531" y="9093"/>
                  <a:pt x="2500" y="9405"/>
                </a:cubicBezTo>
                <a:cubicBezTo>
                  <a:pt x="2500" y="9530"/>
                  <a:pt x="2500" y="9686"/>
                  <a:pt x="2468" y="9843"/>
                </a:cubicBezTo>
                <a:cubicBezTo>
                  <a:pt x="2406" y="10124"/>
                  <a:pt x="2343" y="10405"/>
                  <a:pt x="2281" y="10686"/>
                </a:cubicBezTo>
                <a:cubicBezTo>
                  <a:pt x="2250" y="10936"/>
                  <a:pt x="2187" y="11155"/>
                  <a:pt x="2156" y="11405"/>
                </a:cubicBezTo>
                <a:cubicBezTo>
                  <a:pt x="2156" y="11561"/>
                  <a:pt x="2125" y="11749"/>
                  <a:pt x="2187" y="11905"/>
                </a:cubicBezTo>
                <a:cubicBezTo>
                  <a:pt x="2218" y="11968"/>
                  <a:pt x="2250" y="12061"/>
                  <a:pt x="2250" y="12155"/>
                </a:cubicBezTo>
                <a:cubicBezTo>
                  <a:pt x="2281" y="12249"/>
                  <a:pt x="2250" y="12311"/>
                  <a:pt x="2125" y="12311"/>
                </a:cubicBezTo>
                <a:lnTo>
                  <a:pt x="2093" y="12311"/>
                </a:lnTo>
                <a:cubicBezTo>
                  <a:pt x="1937" y="12343"/>
                  <a:pt x="1875" y="12249"/>
                  <a:pt x="1875" y="12124"/>
                </a:cubicBezTo>
                <a:cubicBezTo>
                  <a:pt x="1843" y="11843"/>
                  <a:pt x="1875" y="11561"/>
                  <a:pt x="1843" y="11249"/>
                </a:cubicBezTo>
                <a:cubicBezTo>
                  <a:pt x="1843" y="10936"/>
                  <a:pt x="1843" y="10624"/>
                  <a:pt x="1812" y="10311"/>
                </a:cubicBezTo>
                <a:cubicBezTo>
                  <a:pt x="1812" y="10155"/>
                  <a:pt x="1812" y="10030"/>
                  <a:pt x="1812" y="9874"/>
                </a:cubicBezTo>
                <a:cubicBezTo>
                  <a:pt x="1781" y="9530"/>
                  <a:pt x="1812" y="9186"/>
                  <a:pt x="1812" y="8811"/>
                </a:cubicBezTo>
                <a:cubicBezTo>
                  <a:pt x="1843" y="8655"/>
                  <a:pt x="1812" y="8467"/>
                  <a:pt x="1812" y="8280"/>
                </a:cubicBezTo>
                <a:cubicBezTo>
                  <a:pt x="1812" y="8061"/>
                  <a:pt x="1843" y="7874"/>
                  <a:pt x="1843" y="7655"/>
                </a:cubicBezTo>
                <a:cubicBezTo>
                  <a:pt x="1812" y="7499"/>
                  <a:pt x="1812" y="7343"/>
                  <a:pt x="1781" y="7186"/>
                </a:cubicBezTo>
                <a:cubicBezTo>
                  <a:pt x="1781" y="7061"/>
                  <a:pt x="1781" y="6905"/>
                  <a:pt x="1750" y="6749"/>
                </a:cubicBezTo>
                <a:cubicBezTo>
                  <a:pt x="1750" y="6686"/>
                  <a:pt x="1750" y="6624"/>
                  <a:pt x="1719" y="6561"/>
                </a:cubicBezTo>
                <a:cubicBezTo>
                  <a:pt x="1719" y="6593"/>
                  <a:pt x="1719" y="6593"/>
                  <a:pt x="1719" y="6624"/>
                </a:cubicBezTo>
                <a:cubicBezTo>
                  <a:pt x="1688" y="6686"/>
                  <a:pt x="1688" y="6780"/>
                  <a:pt x="1688" y="6874"/>
                </a:cubicBezTo>
                <a:cubicBezTo>
                  <a:pt x="1688" y="6999"/>
                  <a:pt x="1657" y="7124"/>
                  <a:pt x="1657" y="7249"/>
                </a:cubicBezTo>
                <a:cubicBezTo>
                  <a:pt x="1657" y="7405"/>
                  <a:pt x="1626" y="7561"/>
                  <a:pt x="1626" y="7686"/>
                </a:cubicBezTo>
                <a:cubicBezTo>
                  <a:pt x="1626" y="7968"/>
                  <a:pt x="1626" y="8218"/>
                  <a:pt x="1626" y="8467"/>
                </a:cubicBezTo>
                <a:cubicBezTo>
                  <a:pt x="1626" y="8749"/>
                  <a:pt x="1657" y="9030"/>
                  <a:pt x="1657" y="9311"/>
                </a:cubicBezTo>
                <a:cubicBezTo>
                  <a:pt x="1657" y="9499"/>
                  <a:pt x="1657" y="9718"/>
                  <a:pt x="1657" y="9936"/>
                </a:cubicBezTo>
                <a:cubicBezTo>
                  <a:pt x="1657" y="10155"/>
                  <a:pt x="1626" y="10374"/>
                  <a:pt x="1626" y="10593"/>
                </a:cubicBezTo>
                <a:cubicBezTo>
                  <a:pt x="1594" y="10874"/>
                  <a:pt x="1594" y="11124"/>
                  <a:pt x="1594" y="11405"/>
                </a:cubicBezTo>
                <a:cubicBezTo>
                  <a:pt x="1594" y="11624"/>
                  <a:pt x="1594" y="11811"/>
                  <a:pt x="1594" y="12030"/>
                </a:cubicBezTo>
                <a:cubicBezTo>
                  <a:pt x="1594" y="12093"/>
                  <a:pt x="1594" y="12155"/>
                  <a:pt x="1563" y="12218"/>
                </a:cubicBezTo>
                <a:cubicBezTo>
                  <a:pt x="1563" y="12280"/>
                  <a:pt x="1501" y="12311"/>
                  <a:pt x="1438" y="12311"/>
                </a:cubicBezTo>
                <a:cubicBezTo>
                  <a:pt x="1376" y="12311"/>
                  <a:pt x="1313" y="12311"/>
                  <a:pt x="1251" y="12280"/>
                </a:cubicBezTo>
                <a:cubicBezTo>
                  <a:pt x="1188" y="12280"/>
                  <a:pt x="1188" y="12249"/>
                  <a:pt x="1188" y="12186"/>
                </a:cubicBezTo>
                <a:cubicBezTo>
                  <a:pt x="1188" y="12124"/>
                  <a:pt x="1219" y="12030"/>
                  <a:pt x="1251" y="11968"/>
                </a:cubicBezTo>
                <a:cubicBezTo>
                  <a:pt x="1282" y="11843"/>
                  <a:pt x="1313" y="11718"/>
                  <a:pt x="1313" y="11593"/>
                </a:cubicBezTo>
                <a:cubicBezTo>
                  <a:pt x="1282" y="11405"/>
                  <a:pt x="1251" y="11218"/>
                  <a:pt x="1219" y="11030"/>
                </a:cubicBezTo>
                <a:cubicBezTo>
                  <a:pt x="1188" y="10780"/>
                  <a:pt x="1126" y="10530"/>
                  <a:pt x="1094" y="10311"/>
                </a:cubicBezTo>
                <a:cubicBezTo>
                  <a:pt x="1032" y="10093"/>
                  <a:pt x="1001" y="9905"/>
                  <a:pt x="969" y="9718"/>
                </a:cubicBezTo>
                <a:cubicBezTo>
                  <a:pt x="938" y="9468"/>
                  <a:pt x="907" y="9249"/>
                  <a:pt x="938" y="9030"/>
                </a:cubicBezTo>
                <a:cubicBezTo>
                  <a:pt x="938" y="8749"/>
                  <a:pt x="969" y="8467"/>
                  <a:pt x="938" y="8218"/>
                </a:cubicBezTo>
                <a:cubicBezTo>
                  <a:pt x="938" y="8093"/>
                  <a:pt x="907" y="7968"/>
                  <a:pt x="876" y="7842"/>
                </a:cubicBezTo>
                <a:cubicBezTo>
                  <a:pt x="844" y="7718"/>
                  <a:pt x="813" y="7593"/>
                  <a:pt x="782" y="7499"/>
                </a:cubicBezTo>
                <a:cubicBezTo>
                  <a:pt x="751" y="7405"/>
                  <a:pt x="719" y="7343"/>
                  <a:pt x="719" y="7280"/>
                </a:cubicBezTo>
                <a:cubicBezTo>
                  <a:pt x="657" y="7093"/>
                  <a:pt x="626" y="6905"/>
                  <a:pt x="594" y="6749"/>
                </a:cubicBezTo>
                <a:cubicBezTo>
                  <a:pt x="563" y="6530"/>
                  <a:pt x="532" y="6342"/>
                  <a:pt x="563" y="6125"/>
                </a:cubicBezTo>
                <a:cubicBezTo>
                  <a:pt x="563" y="5875"/>
                  <a:pt x="594" y="5625"/>
                  <a:pt x="688" y="5375"/>
                </a:cubicBezTo>
                <a:cubicBezTo>
                  <a:pt x="751" y="5187"/>
                  <a:pt x="813" y="5000"/>
                  <a:pt x="876" y="4812"/>
                </a:cubicBezTo>
                <a:cubicBezTo>
                  <a:pt x="938" y="4531"/>
                  <a:pt x="969" y="4219"/>
                  <a:pt x="938" y="3906"/>
                </a:cubicBezTo>
                <a:cubicBezTo>
                  <a:pt x="907" y="3750"/>
                  <a:pt x="844" y="3594"/>
                  <a:pt x="751" y="3469"/>
                </a:cubicBezTo>
                <a:cubicBezTo>
                  <a:pt x="719" y="3562"/>
                  <a:pt x="688" y="3687"/>
                  <a:pt x="657" y="3781"/>
                </a:cubicBezTo>
                <a:cubicBezTo>
                  <a:pt x="626" y="3937"/>
                  <a:pt x="594" y="4062"/>
                  <a:pt x="594" y="4187"/>
                </a:cubicBezTo>
                <a:cubicBezTo>
                  <a:pt x="563" y="4344"/>
                  <a:pt x="532" y="4500"/>
                  <a:pt x="532" y="4656"/>
                </a:cubicBezTo>
                <a:cubicBezTo>
                  <a:pt x="501" y="4844"/>
                  <a:pt x="469" y="5000"/>
                  <a:pt x="438" y="5187"/>
                </a:cubicBezTo>
                <a:cubicBezTo>
                  <a:pt x="376" y="5406"/>
                  <a:pt x="313" y="5594"/>
                  <a:pt x="282" y="5812"/>
                </a:cubicBezTo>
                <a:cubicBezTo>
                  <a:pt x="251" y="5906"/>
                  <a:pt x="282" y="5969"/>
                  <a:pt x="313" y="6031"/>
                </a:cubicBezTo>
                <a:cubicBezTo>
                  <a:pt x="407" y="6186"/>
                  <a:pt x="438" y="6342"/>
                  <a:pt x="438" y="6530"/>
                </a:cubicBezTo>
                <a:cubicBezTo>
                  <a:pt x="438" y="6561"/>
                  <a:pt x="438" y="6624"/>
                  <a:pt x="438" y="6655"/>
                </a:cubicBezTo>
                <a:cubicBezTo>
                  <a:pt x="438" y="6686"/>
                  <a:pt x="438" y="6686"/>
                  <a:pt x="407" y="6718"/>
                </a:cubicBezTo>
                <a:cubicBezTo>
                  <a:pt x="407" y="6686"/>
                  <a:pt x="376" y="6686"/>
                  <a:pt x="376" y="6686"/>
                </a:cubicBezTo>
                <a:cubicBezTo>
                  <a:pt x="344" y="6624"/>
                  <a:pt x="344" y="6593"/>
                  <a:pt x="313" y="6561"/>
                </a:cubicBezTo>
                <a:cubicBezTo>
                  <a:pt x="313" y="6530"/>
                  <a:pt x="313" y="6530"/>
                  <a:pt x="282" y="6499"/>
                </a:cubicBezTo>
                <a:cubicBezTo>
                  <a:pt x="282" y="6530"/>
                  <a:pt x="251" y="6530"/>
                  <a:pt x="282" y="6561"/>
                </a:cubicBezTo>
                <a:cubicBezTo>
                  <a:pt x="282" y="6624"/>
                  <a:pt x="313" y="6718"/>
                  <a:pt x="344" y="6780"/>
                </a:cubicBezTo>
                <a:cubicBezTo>
                  <a:pt x="344" y="6811"/>
                  <a:pt x="376" y="6843"/>
                  <a:pt x="376" y="6843"/>
                </a:cubicBezTo>
                <a:cubicBezTo>
                  <a:pt x="376" y="6874"/>
                  <a:pt x="376" y="6905"/>
                  <a:pt x="376" y="6905"/>
                </a:cubicBezTo>
                <a:cubicBezTo>
                  <a:pt x="344" y="6905"/>
                  <a:pt x="313" y="6905"/>
                  <a:pt x="313" y="6905"/>
                </a:cubicBezTo>
                <a:cubicBezTo>
                  <a:pt x="282" y="6874"/>
                  <a:pt x="251" y="6843"/>
                  <a:pt x="219" y="6780"/>
                </a:cubicBezTo>
                <a:cubicBezTo>
                  <a:pt x="94" y="6624"/>
                  <a:pt x="32" y="6436"/>
                  <a:pt x="32" y="6249"/>
                </a:cubicBezTo>
                <a:cubicBezTo>
                  <a:pt x="32" y="6031"/>
                  <a:pt x="0" y="5812"/>
                  <a:pt x="0" y="5594"/>
                </a:cubicBezTo>
                <a:cubicBezTo>
                  <a:pt x="0" y="5312"/>
                  <a:pt x="32" y="5031"/>
                  <a:pt x="32" y="4750"/>
                </a:cubicBezTo>
                <a:cubicBezTo>
                  <a:pt x="32" y="4531"/>
                  <a:pt x="94" y="4344"/>
                  <a:pt x="157" y="4125"/>
                </a:cubicBezTo>
                <a:cubicBezTo>
                  <a:pt x="188" y="4031"/>
                  <a:pt x="188" y="3937"/>
                  <a:pt x="219" y="3812"/>
                </a:cubicBezTo>
                <a:cubicBezTo>
                  <a:pt x="219" y="3531"/>
                  <a:pt x="251" y="3281"/>
                  <a:pt x="251" y="3000"/>
                </a:cubicBezTo>
                <a:cubicBezTo>
                  <a:pt x="282" y="2844"/>
                  <a:pt x="313" y="2687"/>
                  <a:pt x="344" y="2531"/>
                </a:cubicBezTo>
                <a:cubicBezTo>
                  <a:pt x="376" y="2312"/>
                  <a:pt x="501" y="2156"/>
                  <a:pt x="751" y="2094"/>
                </a:cubicBezTo>
                <a:cubicBezTo>
                  <a:pt x="876" y="2062"/>
                  <a:pt x="1032" y="2031"/>
                  <a:pt x="1188" y="1969"/>
                </a:cubicBezTo>
                <a:cubicBezTo>
                  <a:pt x="1251" y="1906"/>
                  <a:pt x="1282" y="1875"/>
                  <a:pt x="1344" y="1812"/>
                </a:cubicBezTo>
                <a:cubicBezTo>
                  <a:pt x="1313" y="1781"/>
                  <a:pt x="1251" y="1750"/>
                  <a:pt x="1219" y="1719"/>
                </a:cubicBezTo>
                <a:cubicBezTo>
                  <a:pt x="1063" y="1625"/>
                  <a:pt x="969" y="1469"/>
                  <a:pt x="969" y="1250"/>
                </a:cubicBezTo>
                <a:cubicBezTo>
                  <a:pt x="1001" y="1000"/>
                  <a:pt x="1032" y="750"/>
                  <a:pt x="1126" y="500"/>
                </a:cubicBezTo>
                <a:cubicBezTo>
                  <a:pt x="1157" y="344"/>
                  <a:pt x="1219" y="219"/>
                  <a:pt x="1376" y="125"/>
                </a:cubicBezTo>
                <a:cubicBezTo>
                  <a:pt x="1501" y="31"/>
                  <a:pt x="1657" y="0"/>
                  <a:pt x="1812" y="62"/>
                </a:cubicBezTo>
                <a:cubicBezTo>
                  <a:pt x="1843" y="94"/>
                  <a:pt x="1875" y="62"/>
                  <a:pt x="1906" y="62"/>
                </a:cubicBezTo>
                <a:cubicBezTo>
                  <a:pt x="2062" y="62"/>
                  <a:pt x="2156" y="125"/>
                  <a:pt x="2250" y="219"/>
                </a:cubicBezTo>
                <a:cubicBezTo>
                  <a:pt x="2312" y="344"/>
                  <a:pt x="2343" y="437"/>
                  <a:pt x="2375" y="562"/>
                </a:cubicBezTo>
                <a:cubicBezTo>
                  <a:pt x="2437" y="812"/>
                  <a:pt x="2468" y="1031"/>
                  <a:pt x="2468" y="1250"/>
                </a:cubicBezTo>
                <a:cubicBezTo>
                  <a:pt x="2500" y="1500"/>
                  <a:pt x="2343" y="1687"/>
                  <a:pt x="2156" y="1781"/>
                </a:cubicBezTo>
                <a:cubicBezTo>
                  <a:pt x="2125" y="1781"/>
                  <a:pt x="2125" y="1812"/>
                  <a:pt x="2093" y="18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Freeform 2">
            <a:extLst>
              <a:ext uri="{FF2B5EF4-FFF2-40B4-BE49-F238E27FC236}">
                <a16:creationId xmlns:a16="http://schemas.microsoft.com/office/drawing/2014/main" id="{A5F1C886-E7CA-4DB6-A3AD-A4A3BEA1C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80" y="3825918"/>
            <a:ext cx="549143" cy="1454399"/>
          </a:xfrm>
          <a:custGeom>
            <a:avLst/>
            <a:gdLst>
              <a:gd name="T0" fmla="*/ 4312 w 4313"/>
              <a:gd name="T1" fmla="*/ 7218 h 13469"/>
              <a:gd name="T2" fmla="*/ 3937 w 4313"/>
              <a:gd name="T3" fmla="*/ 7843 h 13469"/>
              <a:gd name="T4" fmla="*/ 4062 w 4313"/>
              <a:gd name="T5" fmla="*/ 7374 h 13469"/>
              <a:gd name="T6" fmla="*/ 3937 w 4313"/>
              <a:gd name="T7" fmla="*/ 7281 h 13469"/>
              <a:gd name="T8" fmla="*/ 3874 w 4313"/>
              <a:gd name="T9" fmla="*/ 7624 h 13469"/>
              <a:gd name="T10" fmla="*/ 3843 w 4313"/>
              <a:gd name="T11" fmla="*/ 6968 h 13469"/>
              <a:gd name="T12" fmla="*/ 3593 w 4313"/>
              <a:gd name="T13" fmla="*/ 5594 h 13469"/>
              <a:gd name="T14" fmla="*/ 3312 w 4313"/>
              <a:gd name="T15" fmla="*/ 4250 h 13469"/>
              <a:gd name="T16" fmla="*/ 3280 w 4313"/>
              <a:gd name="T17" fmla="*/ 4094 h 13469"/>
              <a:gd name="T18" fmla="*/ 3187 w 4313"/>
              <a:gd name="T19" fmla="*/ 5750 h 13469"/>
              <a:gd name="T20" fmla="*/ 3218 w 4313"/>
              <a:gd name="T21" fmla="*/ 8249 h 13469"/>
              <a:gd name="T22" fmla="*/ 3124 w 4313"/>
              <a:gd name="T23" fmla="*/ 10624 h 13469"/>
              <a:gd name="T24" fmla="*/ 2718 w 4313"/>
              <a:gd name="T25" fmla="*/ 12218 h 13469"/>
              <a:gd name="T26" fmla="*/ 2874 w 4313"/>
              <a:gd name="T27" fmla="*/ 13249 h 13469"/>
              <a:gd name="T28" fmla="*/ 2343 w 4313"/>
              <a:gd name="T29" fmla="*/ 13312 h 13469"/>
              <a:gd name="T30" fmla="*/ 2280 w 4313"/>
              <a:gd name="T31" fmla="*/ 12468 h 13469"/>
              <a:gd name="T32" fmla="*/ 2280 w 4313"/>
              <a:gd name="T33" fmla="*/ 10218 h 13469"/>
              <a:gd name="T34" fmla="*/ 2249 w 4313"/>
              <a:gd name="T35" fmla="*/ 8812 h 13469"/>
              <a:gd name="T36" fmla="*/ 2156 w 4313"/>
              <a:gd name="T37" fmla="*/ 8030 h 13469"/>
              <a:gd name="T38" fmla="*/ 2000 w 4313"/>
              <a:gd name="T39" fmla="*/ 9874 h 13469"/>
              <a:gd name="T40" fmla="*/ 2063 w 4313"/>
              <a:gd name="T41" fmla="*/ 12468 h 13469"/>
              <a:gd name="T42" fmla="*/ 1938 w 4313"/>
              <a:gd name="T43" fmla="*/ 13406 h 13469"/>
              <a:gd name="T44" fmla="*/ 1438 w 4313"/>
              <a:gd name="T45" fmla="*/ 13218 h 13469"/>
              <a:gd name="T46" fmla="*/ 1594 w 4313"/>
              <a:gd name="T47" fmla="*/ 12187 h 13469"/>
              <a:gd name="T48" fmla="*/ 1250 w 4313"/>
              <a:gd name="T49" fmla="*/ 10843 h 13469"/>
              <a:gd name="T50" fmla="*/ 1219 w 4313"/>
              <a:gd name="T51" fmla="*/ 8843 h 13469"/>
              <a:gd name="T52" fmla="*/ 1031 w 4313"/>
              <a:gd name="T53" fmla="*/ 6719 h 13469"/>
              <a:gd name="T54" fmla="*/ 1156 w 4313"/>
              <a:gd name="T55" fmla="*/ 5094 h 13469"/>
              <a:gd name="T56" fmla="*/ 1063 w 4313"/>
              <a:gd name="T57" fmla="*/ 4063 h 13469"/>
              <a:gd name="T58" fmla="*/ 1000 w 4313"/>
              <a:gd name="T59" fmla="*/ 4344 h 13469"/>
              <a:gd name="T60" fmla="*/ 688 w 4313"/>
              <a:gd name="T61" fmla="*/ 5813 h 13469"/>
              <a:gd name="T62" fmla="*/ 500 w 4313"/>
              <a:gd name="T63" fmla="*/ 6812 h 13469"/>
              <a:gd name="T64" fmla="*/ 469 w 4313"/>
              <a:gd name="T65" fmla="*/ 7624 h 13469"/>
              <a:gd name="T66" fmla="*/ 406 w 4313"/>
              <a:gd name="T67" fmla="*/ 7281 h 13469"/>
              <a:gd name="T68" fmla="*/ 281 w 4313"/>
              <a:gd name="T69" fmla="*/ 7499 h 13469"/>
              <a:gd name="T70" fmla="*/ 313 w 4313"/>
              <a:gd name="T71" fmla="*/ 7843 h 13469"/>
              <a:gd name="T72" fmla="*/ 94 w 4313"/>
              <a:gd name="T73" fmla="*/ 6313 h 13469"/>
              <a:gd name="T74" fmla="*/ 250 w 4313"/>
              <a:gd name="T75" fmla="*/ 4219 h 13469"/>
              <a:gd name="T76" fmla="*/ 938 w 4313"/>
              <a:gd name="T77" fmla="*/ 2469 h 13469"/>
              <a:gd name="T78" fmla="*/ 1781 w 4313"/>
              <a:gd name="T79" fmla="*/ 1719 h 13469"/>
              <a:gd name="T80" fmla="*/ 1500 w 4313"/>
              <a:gd name="T81" fmla="*/ 1157 h 13469"/>
              <a:gd name="T82" fmla="*/ 1438 w 4313"/>
              <a:gd name="T83" fmla="*/ 657 h 13469"/>
              <a:gd name="T84" fmla="*/ 1719 w 4313"/>
              <a:gd name="T85" fmla="*/ 250 h 13469"/>
              <a:gd name="T86" fmla="*/ 2655 w 4313"/>
              <a:gd name="T87" fmla="*/ 219 h 13469"/>
              <a:gd name="T88" fmla="*/ 2843 w 4313"/>
              <a:gd name="T89" fmla="*/ 969 h 13469"/>
              <a:gd name="T90" fmla="*/ 2780 w 4313"/>
              <a:gd name="T91" fmla="*/ 1375 h 13469"/>
              <a:gd name="T92" fmla="*/ 2562 w 4313"/>
              <a:gd name="T93" fmla="*/ 1719 h 13469"/>
              <a:gd name="T94" fmla="*/ 3280 w 4313"/>
              <a:gd name="T95" fmla="*/ 2407 h 13469"/>
              <a:gd name="T96" fmla="*/ 4030 w 4313"/>
              <a:gd name="T97" fmla="*/ 3844 h 13469"/>
              <a:gd name="T98" fmla="*/ 4218 w 4313"/>
              <a:gd name="T99" fmla="*/ 6563 h 1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313" h="13469">
                <a:moveTo>
                  <a:pt x="4280" y="6812"/>
                </a:moveTo>
                <a:lnTo>
                  <a:pt x="4280" y="6812"/>
                </a:lnTo>
                <a:cubicBezTo>
                  <a:pt x="4312" y="6968"/>
                  <a:pt x="4312" y="7093"/>
                  <a:pt x="4312" y="7218"/>
                </a:cubicBezTo>
                <a:cubicBezTo>
                  <a:pt x="4280" y="7406"/>
                  <a:pt x="4218" y="7593"/>
                  <a:pt x="4124" y="7718"/>
                </a:cubicBezTo>
                <a:cubicBezTo>
                  <a:pt x="4093" y="7781"/>
                  <a:pt x="4062" y="7812"/>
                  <a:pt x="4030" y="7843"/>
                </a:cubicBezTo>
                <a:cubicBezTo>
                  <a:pt x="3999" y="7843"/>
                  <a:pt x="3968" y="7874"/>
                  <a:pt x="3937" y="7843"/>
                </a:cubicBezTo>
                <a:cubicBezTo>
                  <a:pt x="3905" y="7812"/>
                  <a:pt x="3905" y="7781"/>
                  <a:pt x="3937" y="7749"/>
                </a:cubicBezTo>
                <a:cubicBezTo>
                  <a:pt x="3968" y="7687"/>
                  <a:pt x="3999" y="7593"/>
                  <a:pt x="4030" y="7531"/>
                </a:cubicBezTo>
                <a:cubicBezTo>
                  <a:pt x="4062" y="7468"/>
                  <a:pt x="4062" y="7406"/>
                  <a:pt x="4062" y="7374"/>
                </a:cubicBezTo>
                <a:cubicBezTo>
                  <a:pt x="4062" y="7343"/>
                  <a:pt x="4062" y="7312"/>
                  <a:pt x="4062" y="7281"/>
                </a:cubicBezTo>
                <a:cubicBezTo>
                  <a:pt x="4062" y="7249"/>
                  <a:pt x="4030" y="7218"/>
                  <a:pt x="3999" y="7218"/>
                </a:cubicBezTo>
                <a:cubicBezTo>
                  <a:pt x="3968" y="7218"/>
                  <a:pt x="3968" y="7249"/>
                  <a:pt x="3937" y="7281"/>
                </a:cubicBezTo>
                <a:cubicBezTo>
                  <a:pt x="3937" y="7312"/>
                  <a:pt x="3937" y="7312"/>
                  <a:pt x="3937" y="7343"/>
                </a:cubicBezTo>
                <a:cubicBezTo>
                  <a:pt x="3937" y="7406"/>
                  <a:pt x="3937" y="7468"/>
                  <a:pt x="3937" y="7531"/>
                </a:cubicBezTo>
                <a:cubicBezTo>
                  <a:pt x="3937" y="7562"/>
                  <a:pt x="3905" y="7593"/>
                  <a:pt x="3874" y="7624"/>
                </a:cubicBezTo>
                <a:cubicBezTo>
                  <a:pt x="3874" y="7593"/>
                  <a:pt x="3843" y="7593"/>
                  <a:pt x="3843" y="7562"/>
                </a:cubicBezTo>
                <a:cubicBezTo>
                  <a:pt x="3812" y="7499"/>
                  <a:pt x="3812" y="7406"/>
                  <a:pt x="3812" y="7343"/>
                </a:cubicBezTo>
                <a:cubicBezTo>
                  <a:pt x="3812" y="7218"/>
                  <a:pt x="3812" y="7093"/>
                  <a:pt x="3843" y="6968"/>
                </a:cubicBezTo>
                <a:cubicBezTo>
                  <a:pt x="3843" y="6812"/>
                  <a:pt x="3843" y="6688"/>
                  <a:pt x="3812" y="6532"/>
                </a:cubicBezTo>
                <a:cubicBezTo>
                  <a:pt x="3749" y="6344"/>
                  <a:pt x="3718" y="6188"/>
                  <a:pt x="3687" y="6000"/>
                </a:cubicBezTo>
                <a:cubicBezTo>
                  <a:pt x="3655" y="5875"/>
                  <a:pt x="3624" y="5719"/>
                  <a:pt x="3593" y="5594"/>
                </a:cubicBezTo>
                <a:cubicBezTo>
                  <a:pt x="3562" y="5469"/>
                  <a:pt x="3530" y="5375"/>
                  <a:pt x="3499" y="5250"/>
                </a:cubicBezTo>
                <a:cubicBezTo>
                  <a:pt x="3437" y="5063"/>
                  <a:pt x="3374" y="4875"/>
                  <a:pt x="3343" y="4688"/>
                </a:cubicBezTo>
                <a:cubicBezTo>
                  <a:pt x="3312" y="4563"/>
                  <a:pt x="3343" y="4407"/>
                  <a:pt x="3312" y="4250"/>
                </a:cubicBezTo>
                <a:cubicBezTo>
                  <a:pt x="3312" y="4188"/>
                  <a:pt x="3312" y="4157"/>
                  <a:pt x="3312" y="4094"/>
                </a:cubicBezTo>
                <a:cubicBezTo>
                  <a:pt x="3312" y="4094"/>
                  <a:pt x="3312" y="4094"/>
                  <a:pt x="3280" y="4063"/>
                </a:cubicBezTo>
                <a:cubicBezTo>
                  <a:pt x="3280" y="4094"/>
                  <a:pt x="3280" y="4094"/>
                  <a:pt x="3280" y="4094"/>
                </a:cubicBezTo>
                <a:cubicBezTo>
                  <a:pt x="3249" y="4219"/>
                  <a:pt x="3249" y="4344"/>
                  <a:pt x="3249" y="4469"/>
                </a:cubicBezTo>
                <a:cubicBezTo>
                  <a:pt x="3218" y="4657"/>
                  <a:pt x="3218" y="4844"/>
                  <a:pt x="3187" y="5063"/>
                </a:cubicBezTo>
                <a:cubicBezTo>
                  <a:pt x="3155" y="5282"/>
                  <a:pt x="3124" y="5500"/>
                  <a:pt x="3187" y="5750"/>
                </a:cubicBezTo>
                <a:cubicBezTo>
                  <a:pt x="3218" y="5938"/>
                  <a:pt x="3249" y="6125"/>
                  <a:pt x="3280" y="6313"/>
                </a:cubicBezTo>
                <a:cubicBezTo>
                  <a:pt x="3312" y="6749"/>
                  <a:pt x="3343" y="7156"/>
                  <a:pt x="3312" y="7593"/>
                </a:cubicBezTo>
                <a:cubicBezTo>
                  <a:pt x="3280" y="7812"/>
                  <a:pt x="3249" y="8030"/>
                  <a:pt x="3218" y="8249"/>
                </a:cubicBezTo>
                <a:cubicBezTo>
                  <a:pt x="3187" y="8562"/>
                  <a:pt x="3093" y="8874"/>
                  <a:pt x="3093" y="9187"/>
                </a:cubicBezTo>
                <a:cubicBezTo>
                  <a:pt x="3093" y="9406"/>
                  <a:pt x="3124" y="9624"/>
                  <a:pt x="3155" y="9843"/>
                </a:cubicBezTo>
                <a:cubicBezTo>
                  <a:pt x="3155" y="10093"/>
                  <a:pt x="3187" y="10374"/>
                  <a:pt x="3124" y="10624"/>
                </a:cubicBezTo>
                <a:cubicBezTo>
                  <a:pt x="3093" y="10812"/>
                  <a:pt x="3062" y="11031"/>
                  <a:pt x="2999" y="11218"/>
                </a:cubicBezTo>
                <a:cubicBezTo>
                  <a:pt x="2968" y="11343"/>
                  <a:pt x="2905" y="11468"/>
                  <a:pt x="2874" y="11593"/>
                </a:cubicBezTo>
                <a:cubicBezTo>
                  <a:pt x="2780" y="11781"/>
                  <a:pt x="2749" y="11999"/>
                  <a:pt x="2718" y="12218"/>
                </a:cubicBezTo>
                <a:cubicBezTo>
                  <a:pt x="2718" y="12281"/>
                  <a:pt x="2718" y="12343"/>
                  <a:pt x="2718" y="12406"/>
                </a:cubicBezTo>
                <a:cubicBezTo>
                  <a:pt x="2687" y="12624"/>
                  <a:pt x="2718" y="12812"/>
                  <a:pt x="2812" y="12999"/>
                </a:cubicBezTo>
                <a:cubicBezTo>
                  <a:pt x="2843" y="13093"/>
                  <a:pt x="2874" y="13156"/>
                  <a:pt x="2874" y="13249"/>
                </a:cubicBezTo>
                <a:cubicBezTo>
                  <a:pt x="2905" y="13343"/>
                  <a:pt x="2874" y="13406"/>
                  <a:pt x="2780" y="13437"/>
                </a:cubicBezTo>
                <a:cubicBezTo>
                  <a:pt x="2718" y="13437"/>
                  <a:pt x="2624" y="13468"/>
                  <a:pt x="2562" y="13468"/>
                </a:cubicBezTo>
                <a:cubicBezTo>
                  <a:pt x="2468" y="13468"/>
                  <a:pt x="2374" y="13406"/>
                  <a:pt x="2343" y="13312"/>
                </a:cubicBezTo>
                <a:cubicBezTo>
                  <a:pt x="2312" y="13218"/>
                  <a:pt x="2312" y="13124"/>
                  <a:pt x="2312" y="13062"/>
                </a:cubicBezTo>
                <a:cubicBezTo>
                  <a:pt x="2280" y="12937"/>
                  <a:pt x="2280" y="12812"/>
                  <a:pt x="2280" y="12687"/>
                </a:cubicBezTo>
                <a:cubicBezTo>
                  <a:pt x="2280" y="12624"/>
                  <a:pt x="2280" y="12562"/>
                  <a:pt x="2280" y="12468"/>
                </a:cubicBezTo>
                <a:cubicBezTo>
                  <a:pt x="2280" y="12093"/>
                  <a:pt x="2312" y="11718"/>
                  <a:pt x="2312" y="11312"/>
                </a:cubicBezTo>
                <a:cubicBezTo>
                  <a:pt x="2312" y="11093"/>
                  <a:pt x="2280" y="10843"/>
                  <a:pt x="2249" y="10624"/>
                </a:cubicBezTo>
                <a:cubicBezTo>
                  <a:pt x="2249" y="10499"/>
                  <a:pt x="2249" y="10343"/>
                  <a:pt x="2280" y="10218"/>
                </a:cubicBezTo>
                <a:cubicBezTo>
                  <a:pt x="2280" y="10062"/>
                  <a:pt x="2343" y="9874"/>
                  <a:pt x="2343" y="9718"/>
                </a:cubicBezTo>
                <a:cubicBezTo>
                  <a:pt x="2374" y="9562"/>
                  <a:pt x="2343" y="9437"/>
                  <a:pt x="2312" y="9312"/>
                </a:cubicBezTo>
                <a:cubicBezTo>
                  <a:pt x="2280" y="9124"/>
                  <a:pt x="2249" y="8968"/>
                  <a:pt x="2249" y="8812"/>
                </a:cubicBezTo>
                <a:cubicBezTo>
                  <a:pt x="2187" y="8437"/>
                  <a:pt x="2187" y="8062"/>
                  <a:pt x="2187" y="7687"/>
                </a:cubicBezTo>
                <a:cubicBezTo>
                  <a:pt x="2187" y="7656"/>
                  <a:pt x="2187" y="7624"/>
                  <a:pt x="2156" y="7593"/>
                </a:cubicBezTo>
                <a:cubicBezTo>
                  <a:pt x="2156" y="7749"/>
                  <a:pt x="2156" y="7906"/>
                  <a:pt x="2156" y="8030"/>
                </a:cubicBezTo>
                <a:cubicBezTo>
                  <a:pt x="2125" y="8281"/>
                  <a:pt x="2125" y="8562"/>
                  <a:pt x="2094" y="8812"/>
                </a:cubicBezTo>
                <a:cubicBezTo>
                  <a:pt x="2094" y="8968"/>
                  <a:pt x="2063" y="9093"/>
                  <a:pt x="2031" y="9249"/>
                </a:cubicBezTo>
                <a:cubicBezTo>
                  <a:pt x="1969" y="9468"/>
                  <a:pt x="1969" y="9656"/>
                  <a:pt x="2000" y="9874"/>
                </a:cubicBezTo>
                <a:cubicBezTo>
                  <a:pt x="2063" y="10124"/>
                  <a:pt x="2094" y="10406"/>
                  <a:pt x="2063" y="10687"/>
                </a:cubicBezTo>
                <a:cubicBezTo>
                  <a:pt x="2063" y="10874"/>
                  <a:pt x="2031" y="11062"/>
                  <a:pt x="2031" y="11281"/>
                </a:cubicBezTo>
                <a:cubicBezTo>
                  <a:pt x="2031" y="11687"/>
                  <a:pt x="2031" y="12062"/>
                  <a:pt x="2063" y="12468"/>
                </a:cubicBezTo>
                <a:cubicBezTo>
                  <a:pt x="2063" y="12624"/>
                  <a:pt x="2063" y="12781"/>
                  <a:pt x="2031" y="12906"/>
                </a:cubicBezTo>
                <a:cubicBezTo>
                  <a:pt x="2031" y="13031"/>
                  <a:pt x="2031" y="13124"/>
                  <a:pt x="2000" y="13218"/>
                </a:cubicBezTo>
                <a:cubicBezTo>
                  <a:pt x="2000" y="13281"/>
                  <a:pt x="1969" y="13343"/>
                  <a:pt x="1938" y="13406"/>
                </a:cubicBezTo>
                <a:cubicBezTo>
                  <a:pt x="1906" y="13468"/>
                  <a:pt x="1844" y="13468"/>
                  <a:pt x="1781" y="13468"/>
                </a:cubicBezTo>
                <a:cubicBezTo>
                  <a:pt x="1688" y="13468"/>
                  <a:pt x="1625" y="13437"/>
                  <a:pt x="1531" y="13406"/>
                </a:cubicBezTo>
                <a:cubicBezTo>
                  <a:pt x="1438" y="13374"/>
                  <a:pt x="1438" y="13312"/>
                  <a:pt x="1438" y="13218"/>
                </a:cubicBezTo>
                <a:cubicBezTo>
                  <a:pt x="1500" y="13124"/>
                  <a:pt x="1531" y="13031"/>
                  <a:pt x="1563" y="12906"/>
                </a:cubicBezTo>
                <a:cubicBezTo>
                  <a:pt x="1625" y="12781"/>
                  <a:pt x="1625" y="12687"/>
                  <a:pt x="1625" y="12562"/>
                </a:cubicBezTo>
                <a:cubicBezTo>
                  <a:pt x="1625" y="12437"/>
                  <a:pt x="1625" y="12312"/>
                  <a:pt x="1594" y="12187"/>
                </a:cubicBezTo>
                <a:cubicBezTo>
                  <a:pt x="1594" y="12062"/>
                  <a:pt x="1563" y="11937"/>
                  <a:pt x="1531" y="11843"/>
                </a:cubicBezTo>
                <a:cubicBezTo>
                  <a:pt x="1500" y="11687"/>
                  <a:pt x="1438" y="11562"/>
                  <a:pt x="1406" y="11437"/>
                </a:cubicBezTo>
                <a:cubicBezTo>
                  <a:pt x="1344" y="11249"/>
                  <a:pt x="1281" y="11062"/>
                  <a:pt x="1250" y="10843"/>
                </a:cubicBezTo>
                <a:cubicBezTo>
                  <a:pt x="1188" y="10593"/>
                  <a:pt x="1156" y="10343"/>
                  <a:pt x="1188" y="10062"/>
                </a:cubicBezTo>
                <a:cubicBezTo>
                  <a:pt x="1188" y="9906"/>
                  <a:pt x="1188" y="9718"/>
                  <a:pt x="1219" y="9530"/>
                </a:cubicBezTo>
                <a:cubicBezTo>
                  <a:pt x="1250" y="9312"/>
                  <a:pt x="1250" y="9093"/>
                  <a:pt x="1219" y="8843"/>
                </a:cubicBezTo>
                <a:cubicBezTo>
                  <a:pt x="1188" y="8656"/>
                  <a:pt x="1156" y="8468"/>
                  <a:pt x="1125" y="8249"/>
                </a:cubicBezTo>
                <a:cubicBezTo>
                  <a:pt x="1063" y="7874"/>
                  <a:pt x="1000" y="7468"/>
                  <a:pt x="1000" y="7062"/>
                </a:cubicBezTo>
                <a:cubicBezTo>
                  <a:pt x="1000" y="6937"/>
                  <a:pt x="1031" y="6843"/>
                  <a:pt x="1031" y="6719"/>
                </a:cubicBezTo>
                <a:cubicBezTo>
                  <a:pt x="1031" y="6532"/>
                  <a:pt x="1063" y="6375"/>
                  <a:pt x="1094" y="6188"/>
                </a:cubicBezTo>
                <a:cubicBezTo>
                  <a:pt x="1094" y="6032"/>
                  <a:pt x="1125" y="5875"/>
                  <a:pt x="1156" y="5719"/>
                </a:cubicBezTo>
                <a:cubicBezTo>
                  <a:pt x="1188" y="5500"/>
                  <a:pt x="1188" y="5313"/>
                  <a:pt x="1156" y="5094"/>
                </a:cubicBezTo>
                <a:cubicBezTo>
                  <a:pt x="1125" y="4938"/>
                  <a:pt x="1125" y="4782"/>
                  <a:pt x="1094" y="4594"/>
                </a:cubicBezTo>
                <a:cubicBezTo>
                  <a:pt x="1094" y="4469"/>
                  <a:pt x="1094" y="4344"/>
                  <a:pt x="1094" y="4219"/>
                </a:cubicBezTo>
                <a:cubicBezTo>
                  <a:pt x="1063" y="4157"/>
                  <a:pt x="1063" y="4125"/>
                  <a:pt x="1063" y="4063"/>
                </a:cubicBezTo>
                <a:lnTo>
                  <a:pt x="1031" y="4063"/>
                </a:lnTo>
                <a:cubicBezTo>
                  <a:pt x="1031" y="4094"/>
                  <a:pt x="1000" y="4125"/>
                  <a:pt x="1000" y="4157"/>
                </a:cubicBezTo>
                <a:cubicBezTo>
                  <a:pt x="1000" y="4219"/>
                  <a:pt x="1000" y="4282"/>
                  <a:pt x="1000" y="4344"/>
                </a:cubicBezTo>
                <a:cubicBezTo>
                  <a:pt x="1031" y="4500"/>
                  <a:pt x="1000" y="4657"/>
                  <a:pt x="969" y="4813"/>
                </a:cubicBezTo>
                <a:cubicBezTo>
                  <a:pt x="906" y="5000"/>
                  <a:pt x="844" y="5188"/>
                  <a:pt x="781" y="5375"/>
                </a:cubicBezTo>
                <a:cubicBezTo>
                  <a:pt x="750" y="5532"/>
                  <a:pt x="719" y="5657"/>
                  <a:pt x="688" y="5813"/>
                </a:cubicBezTo>
                <a:cubicBezTo>
                  <a:pt x="656" y="5938"/>
                  <a:pt x="625" y="6063"/>
                  <a:pt x="625" y="6219"/>
                </a:cubicBezTo>
                <a:cubicBezTo>
                  <a:pt x="563" y="6375"/>
                  <a:pt x="531" y="6563"/>
                  <a:pt x="500" y="6719"/>
                </a:cubicBezTo>
                <a:cubicBezTo>
                  <a:pt x="500" y="6749"/>
                  <a:pt x="500" y="6781"/>
                  <a:pt x="500" y="6812"/>
                </a:cubicBezTo>
                <a:cubicBezTo>
                  <a:pt x="500" y="6968"/>
                  <a:pt x="531" y="7156"/>
                  <a:pt x="531" y="7312"/>
                </a:cubicBezTo>
                <a:cubicBezTo>
                  <a:pt x="531" y="7406"/>
                  <a:pt x="531" y="7468"/>
                  <a:pt x="500" y="7531"/>
                </a:cubicBezTo>
                <a:cubicBezTo>
                  <a:pt x="500" y="7562"/>
                  <a:pt x="469" y="7593"/>
                  <a:pt x="469" y="7624"/>
                </a:cubicBezTo>
                <a:cubicBezTo>
                  <a:pt x="438" y="7593"/>
                  <a:pt x="406" y="7562"/>
                  <a:pt x="406" y="7531"/>
                </a:cubicBezTo>
                <a:cubicBezTo>
                  <a:pt x="406" y="7499"/>
                  <a:pt x="406" y="7437"/>
                  <a:pt x="406" y="7406"/>
                </a:cubicBezTo>
                <a:cubicBezTo>
                  <a:pt x="406" y="7343"/>
                  <a:pt x="406" y="7312"/>
                  <a:pt x="406" y="7281"/>
                </a:cubicBezTo>
                <a:cubicBezTo>
                  <a:pt x="375" y="7249"/>
                  <a:pt x="375" y="7218"/>
                  <a:pt x="344" y="7218"/>
                </a:cubicBezTo>
                <a:cubicBezTo>
                  <a:pt x="281" y="7218"/>
                  <a:pt x="281" y="7249"/>
                  <a:pt x="281" y="7281"/>
                </a:cubicBezTo>
                <a:cubicBezTo>
                  <a:pt x="281" y="7343"/>
                  <a:pt x="250" y="7437"/>
                  <a:pt x="281" y="7499"/>
                </a:cubicBezTo>
                <a:cubicBezTo>
                  <a:pt x="313" y="7593"/>
                  <a:pt x="375" y="7656"/>
                  <a:pt x="406" y="7749"/>
                </a:cubicBezTo>
                <a:cubicBezTo>
                  <a:pt x="438" y="7781"/>
                  <a:pt x="438" y="7812"/>
                  <a:pt x="406" y="7843"/>
                </a:cubicBezTo>
                <a:cubicBezTo>
                  <a:pt x="375" y="7874"/>
                  <a:pt x="344" y="7874"/>
                  <a:pt x="313" y="7843"/>
                </a:cubicBezTo>
                <a:cubicBezTo>
                  <a:pt x="219" y="7749"/>
                  <a:pt x="156" y="7624"/>
                  <a:pt x="94" y="7499"/>
                </a:cubicBezTo>
                <a:cubicBezTo>
                  <a:pt x="0" y="7281"/>
                  <a:pt x="0" y="7062"/>
                  <a:pt x="63" y="6843"/>
                </a:cubicBezTo>
                <a:cubicBezTo>
                  <a:pt x="94" y="6657"/>
                  <a:pt x="94" y="6500"/>
                  <a:pt x="94" y="6313"/>
                </a:cubicBezTo>
                <a:cubicBezTo>
                  <a:pt x="94" y="5907"/>
                  <a:pt x="125" y="5532"/>
                  <a:pt x="125" y="5125"/>
                </a:cubicBezTo>
                <a:cubicBezTo>
                  <a:pt x="125" y="4938"/>
                  <a:pt x="156" y="4750"/>
                  <a:pt x="156" y="4594"/>
                </a:cubicBezTo>
                <a:cubicBezTo>
                  <a:pt x="187" y="4469"/>
                  <a:pt x="219" y="4344"/>
                  <a:pt x="250" y="4219"/>
                </a:cubicBezTo>
                <a:cubicBezTo>
                  <a:pt x="281" y="4125"/>
                  <a:pt x="313" y="4000"/>
                  <a:pt x="313" y="3875"/>
                </a:cubicBezTo>
                <a:cubicBezTo>
                  <a:pt x="281" y="3594"/>
                  <a:pt x="313" y="3344"/>
                  <a:pt x="406" y="3063"/>
                </a:cubicBezTo>
                <a:cubicBezTo>
                  <a:pt x="469" y="2782"/>
                  <a:pt x="656" y="2594"/>
                  <a:pt x="938" y="2469"/>
                </a:cubicBezTo>
                <a:cubicBezTo>
                  <a:pt x="1125" y="2344"/>
                  <a:pt x="1313" y="2281"/>
                  <a:pt x="1500" y="2157"/>
                </a:cubicBezTo>
                <a:cubicBezTo>
                  <a:pt x="1625" y="2094"/>
                  <a:pt x="1719" y="2000"/>
                  <a:pt x="1781" y="1907"/>
                </a:cubicBezTo>
                <a:cubicBezTo>
                  <a:pt x="1813" y="1844"/>
                  <a:pt x="1813" y="1781"/>
                  <a:pt x="1781" y="1719"/>
                </a:cubicBezTo>
                <a:cubicBezTo>
                  <a:pt x="1719" y="1625"/>
                  <a:pt x="1688" y="1563"/>
                  <a:pt x="1656" y="1469"/>
                </a:cubicBezTo>
                <a:cubicBezTo>
                  <a:pt x="1656" y="1469"/>
                  <a:pt x="1656" y="1438"/>
                  <a:pt x="1625" y="1438"/>
                </a:cubicBezTo>
                <a:cubicBezTo>
                  <a:pt x="1531" y="1375"/>
                  <a:pt x="1500" y="1250"/>
                  <a:pt x="1500" y="1157"/>
                </a:cubicBezTo>
                <a:cubicBezTo>
                  <a:pt x="1469" y="1094"/>
                  <a:pt x="1469" y="1063"/>
                  <a:pt x="1500" y="1000"/>
                </a:cubicBezTo>
                <a:cubicBezTo>
                  <a:pt x="1531" y="1000"/>
                  <a:pt x="1500" y="1000"/>
                  <a:pt x="1500" y="969"/>
                </a:cubicBezTo>
                <a:cubicBezTo>
                  <a:pt x="1500" y="875"/>
                  <a:pt x="1438" y="750"/>
                  <a:pt x="1438" y="657"/>
                </a:cubicBezTo>
                <a:cubicBezTo>
                  <a:pt x="1438" y="563"/>
                  <a:pt x="1469" y="469"/>
                  <a:pt x="1500" y="375"/>
                </a:cubicBezTo>
                <a:cubicBezTo>
                  <a:pt x="1500" y="344"/>
                  <a:pt x="1531" y="344"/>
                  <a:pt x="1531" y="344"/>
                </a:cubicBezTo>
                <a:cubicBezTo>
                  <a:pt x="1625" y="313"/>
                  <a:pt x="1656" y="282"/>
                  <a:pt x="1719" y="250"/>
                </a:cubicBezTo>
                <a:cubicBezTo>
                  <a:pt x="1813" y="157"/>
                  <a:pt x="1875" y="63"/>
                  <a:pt x="2031" y="32"/>
                </a:cubicBezTo>
                <a:cubicBezTo>
                  <a:pt x="2218" y="0"/>
                  <a:pt x="2405" y="0"/>
                  <a:pt x="2593" y="157"/>
                </a:cubicBezTo>
                <a:cubicBezTo>
                  <a:pt x="2624" y="157"/>
                  <a:pt x="2624" y="188"/>
                  <a:pt x="2655" y="219"/>
                </a:cubicBezTo>
                <a:cubicBezTo>
                  <a:pt x="2687" y="250"/>
                  <a:pt x="2718" y="282"/>
                  <a:pt x="2749" y="313"/>
                </a:cubicBezTo>
                <a:cubicBezTo>
                  <a:pt x="2812" y="407"/>
                  <a:pt x="2874" y="469"/>
                  <a:pt x="2874" y="563"/>
                </a:cubicBezTo>
                <a:cubicBezTo>
                  <a:pt x="2905" y="719"/>
                  <a:pt x="2874" y="844"/>
                  <a:pt x="2843" y="969"/>
                </a:cubicBezTo>
                <a:cubicBezTo>
                  <a:pt x="2812" y="1000"/>
                  <a:pt x="2843" y="1000"/>
                  <a:pt x="2843" y="1032"/>
                </a:cubicBezTo>
                <a:cubicBezTo>
                  <a:pt x="2843" y="1094"/>
                  <a:pt x="2843" y="1125"/>
                  <a:pt x="2843" y="1188"/>
                </a:cubicBezTo>
                <a:cubicBezTo>
                  <a:pt x="2843" y="1250"/>
                  <a:pt x="2812" y="1313"/>
                  <a:pt x="2780" y="1375"/>
                </a:cubicBezTo>
                <a:lnTo>
                  <a:pt x="2780" y="1407"/>
                </a:lnTo>
                <a:cubicBezTo>
                  <a:pt x="2687" y="1438"/>
                  <a:pt x="2687" y="1500"/>
                  <a:pt x="2655" y="1563"/>
                </a:cubicBezTo>
                <a:cubicBezTo>
                  <a:pt x="2624" y="1625"/>
                  <a:pt x="2593" y="1657"/>
                  <a:pt x="2562" y="1719"/>
                </a:cubicBezTo>
                <a:cubicBezTo>
                  <a:pt x="2530" y="1781"/>
                  <a:pt x="2530" y="1813"/>
                  <a:pt x="2562" y="1875"/>
                </a:cubicBezTo>
                <a:cubicBezTo>
                  <a:pt x="2624" y="1969"/>
                  <a:pt x="2687" y="2063"/>
                  <a:pt x="2780" y="2125"/>
                </a:cubicBezTo>
                <a:cubicBezTo>
                  <a:pt x="2937" y="2250"/>
                  <a:pt x="3124" y="2313"/>
                  <a:pt x="3280" y="2407"/>
                </a:cubicBezTo>
                <a:cubicBezTo>
                  <a:pt x="3499" y="2500"/>
                  <a:pt x="3687" y="2625"/>
                  <a:pt x="3812" y="2813"/>
                </a:cubicBezTo>
                <a:cubicBezTo>
                  <a:pt x="3905" y="2938"/>
                  <a:pt x="3937" y="3063"/>
                  <a:pt x="3968" y="3219"/>
                </a:cubicBezTo>
                <a:cubicBezTo>
                  <a:pt x="4030" y="3438"/>
                  <a:pt x="4030" y="3625"/>
                  <a:pt x="4030" y="3844"/>
                </a:cubicBezTo>
                <a:cubicBezTo>
                  <a:pt x="4030" y="4000"/>
                  <a:pt x="4030" y="4125"/>
                  <a:pt x="4093" y="4250"/>
                </a:cubicBezTo>
                <a:cubicBezTo>
                  <a:pt x="4155" y="4407"/>
                  <a:pt x="4187" y="4594"/>
                  <a:pt x="4187" y="4750"/>
                </a:cubicBezTo>
                <a:cubicBezTo>
                  <a:pt x="4218" y="5344"/>
                  <a:pt x="4249" y="5969"/>
                  <a:pt x="4218" y="6563"/>
                </a:cubicBezTo>
                <a:cubicBezTo>
                  <a:pt x="4218" y="6594"/>
                  <a:pt x="4249" y="6657"/>
                  <a:pt x="4249" y="6688"/>
                </a:cubicBezTo>
                <a:cubicBezTo>
                  <a:pt x="4249" y="6719"/>
                  <a:pt x="4249" y="6781"/>
                  <a:pt x="4280" y="68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BB21FB-BCA6-40C5-90F1-883FF744E785}"/>
              </a:ext>
            </a:extLst>
          </p:cNvPr>
          <p:cNvSpPr txBox="1"/>
          <p:nvPr/>
        </p:nvSpPr>
        <p:spPr>
          <a:xfrm>
            <a:off x="3942522" y="2854751"/>
            <a:ext cx="18641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i="0" u="none" strike="noStrike" baseline="0" dirty="0">
                <a:solidFill>
                  <a:schemeClr val="bg2"/>
                </a:solidFill>
                <a:latin typeface="+mj-lt"/>
              </a:rPr>
              <a:t>Neither parent </a:t>
            </a:r>
            <a:br>
              <a:rPr lang="en-GB" sz="1600" b="1" i="0" u="none" strike="noStrike" baseline="0" dirty="0">
                <a:solidFill>
                  <a:schemeClr val="bg2"/>
                </a:solidFill>
                <a:latin typeface="+mj-lt"/>
              </a:rPr>
            </a:br>
            <a:r>
              <a:rPr lang="en-GB" sz="1600" b="1" i="0" u="none" strike="noStrike" baseline="0" dirty="0">
                <a:solidFill>
                  <a:schemeClr val="bg2"/>
                </a:solidFill>
                <a:latin typeface="+mj-lt"/>
              </a:rPr>
              <a:t>with ACH:</a:t>
            </a:r>
          </a:p>
          <a:p>
            <a:pPr algn="ctr"/>
            <a:r>
              <a:rPr lang="en-GB" sz="1600" dirty="0">
                <a:solidFill>
                  <a:schemeClr val="bg2"/>
                </a:solidFill>
                <a:latin typeface="+mj-lt"/>
              </a:rPr>
              <a:t>83.3%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1FC7FC-7E0A-4AAD-917F-3A5B91D8B2D2}"/>
              </a:ext>
            </a:extLst>
          </p:cNvPr>
          <p:cNvSpPr txBox="1"/>
          <p:nvPr/>
        </p:nvSpPr>
        <p:spPr>
          <a:xfrm>
            <a:off x="1725309" y="3347193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N=108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74E830F-63B0-E20B-721F-8B6B94C9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91414"/>
              </p:ext>
            </p:extLst>
          </p:nvPr>
        </p:nvGraphicFramePr>
        <p:xfrm>
          <a:off x="6440558" y="2814041"/>
          <a:ext cx="4932931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732">
                  <a:extLst>
                    <a:ext uri="{9D8B030D-6E8A-4147-A177-3AD203B41FA5}">
                      <a16:colId xmlns:a16="http://schemas.microsoft.com/office/drawing/2014/main" val="912186762"/>
                    </a:ext>
                  </a:extLst>
                </a:gridCol>
                <a:gridCol w="1372199">
                  <a:extLst>
                    <a:ext uri="{9D8B030D-6E8A-4147-A177-3AD203B41FA5}">
                      <a16:colId xmlns:a16="http://schemas.microsoft.com/office/drawing/2014/main" val="261174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Diagnosis*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 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584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 diagnosis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108 (100)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6510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Prenatal genetic diagnosis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16 (14.8)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5396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Prenatal diagnosis of shortened bones on ultrasound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51 (47.2)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192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Radiological diagnosis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60 (55.6)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1705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Postnatal genetic diagnosis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88 (81.5)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1833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02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Craniofacial 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CT, computed tomography; ENT, ear, nose, and throat; IQR, interquartile range; MRI, magnetic resonance imaging.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3E15C4F-1129-4BBC-AE28-9A2966AA95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1030086"/>
              </p:ext>
            </p:extLst>
          </p:nvPr>
        </p:nvGraphicFramePr>
        <p:xfrm>
          <a:off x="763229" y="1476112"/>
          <a:ext cx="6601282" cy="392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6127EDB-A449-43F7-AE6C-B4672DEFE49E}"/>
              </a:ext>
            </a:extLst>
          </p:cNvPr>
          <p:cNvSpPr txBox="1"/>
          <p:nvPr/>
        </p:nvSpPr>
        <p:spPr>
          <a:xfrm rot="16200000">
            <a:off x="-573249" y="3080805"/>
            <a:ext cx="2488104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Patients (%)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085C1F2-23F7-41DD-9C27-F4476E27DBF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Most investigations occurred before the age of 4 years old</a:t>
            </a:r>
          </a:p>
        </p:txBody>
      </p:sp>
      <p:graphicFrame>
        <p:nvGraphicFramePr>
          <p:cNvPr id="15" name="Table 8">
            <a:extLst>
              <a:ext uri="{FF2B5EF4-FFF2-40B4-BE49-F238E27FC236}">
                <a16:creationId xmlns:a16="http://schemas.microsoft.com/office/drawing/2014/main" id="{9555BDFE-0466-46BB-9161-4EDD87335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002751"/>
              </p:ext>
            </p:extLst>
          </p:nvPr>
        </p:nvGraphicFramePr>
        <p:xfrm>
          <a:off x="273404" y="4931291"/>
          <a:ext cx="7156476" cy="5498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3982">
                  <a:extLst>
                    <a:ext uri="{9D8B030D-6E8A-4147-A177-3AD203B41FA5}">
                      <a16:colId xmlns:a16="http://schemas.microsoft.com/office/drawing/2014/main" val="1763955236"/>
                    </a:ext>
                  </a:extLst>
                </a:gridCol>
                <a:gridCol w="1319337">
                  <a:extLst>
                    <a:ext uri="{9D8B030D-6E8A-4147-A177-3AD203B41FA5}">
                      <a16:colId xmlns:a16="http://schemas.microsoft.com/office/drawing/2014/main" val="1777613762"/>
                    </a:ext>
                  </a:extLst>
                </a:gridCol>
                <a:gridCol w="1709930">
                  <a:extLst>
                    <a:ext uri="{9D8B030D-6E8A-4147-A177-3AD203B41FA5}">
                      <a16:colId xmlns:a16="http://schemas.microsoft.com/office/drawing/2014/main" val="3813364018"/>
                    </a:ext>
                  </a:extLst>
                </a:gridCol>
                <a:gridCol w="1406135">
                  <a:extLst>
                    <a:ext uri="{9D8B030D-6E8A-4147-A177-3AD203B41FA5}">
                      <a16:colId xmlns:a16="http://schemas.microsoft.com/office/drawing/2014/main" val="2943742473"/>
                    </a:ext>
                  </a:extLst>
                </a:gridCol>
                <a:gridCol w="1597092">
                  <a:extLst>
                    <a:ext uri="{9D8B030D-6E8A-4147-A177-3AD203B41FA5}">
                      <a16:colId xmlns:a16="http://schemas.microsoft.com/office/drawing/2014/main" val="331676244"/>
                    </a:ext>
                  </a:extLst>
                </a:gridCol>
              </a:tblGrid>
              <a:tr h="5498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    Median age </a:t>
                      </a:r>
                      <a:br>
                        <a:rPr lang="en-GB" sz="900" b="1" dirty="0"/>
                      </a:br>
                      <a:r>
                        <a:rPr lang="en-GB" sz="900" b="1" dirty="0"/>
                        <a:t>(IQR) at initial investigation:</a:t>
                      </a: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0 year 2 months</a:t>
                      </a:r>
                    </a:p>
                    <a:p>
                      <a:pPr algn="ctr"/>
                      <a:r>
                        <a:rPr lang="en-GB" sz="900" dirty="0"/>
                        <a:t>(0 years 4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 year 1 month</a:t>
                      </a:r>
                    </a:p>
                    <a:p>
                      <a:pPr algn="ctr"/>
                      <a:r>
                        <a:rPr lang="en-GB" sz="900" dirty="0"/>
                        <a:t>(3 years 5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0 years 8 months</a:t>
                      </a:r>
                    </a:p>
                    <a:p>
                      <a:pPr algn="ctr"/>
                      <a:r>
                        <a:rPr lang="en-GB" sz="900" dirty="0"/>
                        <a:t>(2 years 10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 year 0 months</a:t>
                      </a:r>
                    </a:p>
                    <a:p>
                      <a:pPr algn="ctr"/>
                      <a:r>
                        <a:rPr lang="en-GB" sz="900" dirty="0"/>
                        <a:t>(2 years 7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52089"/>
                  </a:ext>
                </a:extLst>
              </a:tr>
            </a:tbl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483B0898-64F8-2CF4-9217-D60B736FE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5450066"/>
              </p:ext>
            </p:extLst>
          </p:nvPr>
        </p:nvGraphicFramePr>
        <p:xfrm>
          <a:off x="7273635" y="1509429"/>
          <a:ext cx="4232269" cy="3439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Left Bracket 22">
            <a:extLst>
              <a:ext uri="{FF2B5EF4-FFF2-40B4-BE49-F238E27FC236}">
                <a16:creationId xmlns:a16="http://schemas.microsoft.com/office/drawing/2014/main" id="{22B184E4-9479-D799-8C95-766A668071B6}"/>
              </a:ext>
            </a:extLst>
          </p:cNvPr>
          <p:cNvSpPr/>
          <p:nvPr/>
        </p:nvSpPr>
        <p:spPr>
          <a:xfrm rot="5400000">
            <a:off x="4187354" y="-1204470"/>
            <a:ext cx="56025" cy="573381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A50FB7-6901-FCE3-0F36-7C19EF762869}"/>
              </a:ext>
            </a:extLst>
          </p:cNvPr>
          <p:cNvSpPr txBox="1"/>
          <p:nvPr/>
        </p:nvSpPr>
        <p:spPr>
          <a:xfrm flipH="1">
            <a:off x="1348455" y="1331973"/>
            <a:ext cx="5925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Investigations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CEA8ED8D-9925-60E0-E6F2-74F183FC8827}"/>
              </a:ext>
            </a:extLst>
          </p:cNvPr>
          <p:cNvSpPr/>
          <p:nvPr/>
        </p:nvSpPr>
        <p:spPr>
          <a:xfrm rot="5400000">
            <a:off x="9540393" y="-69840"/>
            <a:ext cx="56025" cy="346455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F3F48A-0103-08E8-7643-EFE3F18B9415}"/>
              </a:ext>
            </a:extLst>
          </p:cNvPr>
          <p:cNvSpPr txBox="1"/>
          <p:nvPr/>
        </p:nvSpPr>
        <p:spPr>
          <a:xfrm flipH="1">
            <a:off x="7849984" y="1331973"/>
            <a:ext cx="3464557" cy="286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Complications</a:t>
            </a:r>
          </a:p>
        </p:txBody>
      </p:sp>
    </p:spTree>
    <p:extLst>
      <p:ext uri="{BB962C8B-B14F-4D97-AF65-F5344CB8AC3E}">
        <p14:creationId xmlns:p14="http://schemas.microsoft.com/office/powerpoint/2010/main" val="317742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8678A234-6830-5BB1-3279-E31D9C4278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327410"/>
              </p:ext>
            </p:extLst>
          </p:nvPr>
        </p:nvGraphicFramePr>
        <p:xfrm>
          <a:off x="2498269" y="5017731"/>
          <a:ext cx="607284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55550">
                  <a:extLst>
                    <a:ext uri="{9D8B030D-6E8A-4147-A177-3AD203B41FA5}">
                      <a16:colId xmlns:a16="http://schemas.microsoft.com/office/drawing/2014/main" val="1777613762"/>
                    </a:ext>
                  </a:extLst>
                </a:gridCol>
                <a:gridCol w="1023458">
                  <a:extLst>
                    <a:ext uri="{9D8B030D-6E8A-4147-A177-3AD203B41FA5}">
                      <a16:colId xmlns:a16="http://schemas.microsoft.com/office/drawing/2014/main" val="3813364018"/>
                    </a:ext>
                  </a:extLst>
                </a:gridCol>
                <a:gridCol w="1023458">
                  <a:extLst>
                    <a:ext uri="{9D8B030D-6E8A-4147-A177-3AD203B41FA5}">
                      <a16:colId xmlns:a16="http://schemas.microsoft.com/office/drawing/2014/main" val="2943742473"/>
                    </a:ext>
                  </a:extLst>
                </a:gridCol>
                <a:gridCol w="1023458">
                  <a:extLst>
                    <a:ext uri="{9D8B030D-6E8A-4147-A177-3AD203B41FA5}">
                      <a16:colId xmlns:a16="http://schemas.microsoft.com/office/drawing/2014/main" val="331676244"/>
                    </a:ext>
                  </a:extLst>
                </a:gridCol>
                <a:gridCol w="984478">
                  <a:extLst>
                    <a:ext uri="{9D8B030D-6E8A-4147-A177-3AD203B41FA5}">
                      <a16:colId xmlns:a16="http://schemas.microsoft.com/office/drawing/2014/main" val="2872182329"/>
                    </a:ext>
                  </a:extLst>
                </a:gridCol>
                <a:gridCol w="1062438">
                  <a:extLst>
                    <a:ext uri="{9D8B030D-6E8A-4147-A177-3AD203B41FA5}">
                      <a16:colId xmlns:a16="http://schemas.microsoft.com/office/drawing/2014/main" val="2455939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2 years 6 months</a:t>
                      </a:r>
                    </a:p>
                    <a:p>
                      <a:pPr algn="ctr"/>
                      <a:r>
                        <a:rPr lang="en-GB" sz="900" dirty="0"/>
                        <a:t>(2 years 8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N/A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2 years 8 months</a:t>
                      </a:r>
                    </a:p>
                    <a:p>
                      <a:pPr algn="ctr"/>
                      <a:r>
                        <a:rPr lang="en-GB" sz="900" dirty="0"/>
                        <a:t>(2 years 2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 year 0 months</a:t>
                      </a:r>
                    </a:p>
                    <a:p>
                      <a:pPr algn="ctr"/>
                      <a:r>
                        <a:rPr lang="en-GB" sz="900" dirty="0"/>
                        <a:t>(2 years 6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2 years 9 months</a:t>
                      </a:r>
                    </a:p>
                    <a:p>
                      <a:pPr algn="ctr"/>
                      <a:r>
                        <a:rPr lang="en-GB" sz="900" dirty="0"/>
                        <a:t>(2 years 4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 year 7 months</a:t>
                      </a:r>
                    </a:p>
                    <a:p>
                      <a:pPr algn="ctr"/>
                      <a:r>
                        <a:rPr lang="en-GB" sz="900" dirty="0"/>
                        <a:t>(2 years 6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5208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 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*Grommets </a:t>
            </a:r>
          </a:p>
          <a:p>
            <a:r>
              <a:rPr lang="en-GB" dirty="0"/>
              <a:t>CT, computed tomography; ENT, ear, nose, and throat; IQR, interquartile range; MRI, magnetic resonance imaging; N/A, not applicable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085C1F2-23F7-41DD-9C27-F4476E27DBF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Most participants had at least one polysomnography test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3E15C4F-1129-4BBC-AE28-9A2966AA95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6469655"/>
              </p:ext>
            </p:extLst>
          </p:nvPr>
        </p:nvGraphicFramePr>
        <p:xfrm>
          <a:off x="762985" y="1470885"/>
          <a:ext cx="1323901" cy="3970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Table 8">
            <a:extLst>
              <a:ext uri="{FF2B5EF4-FFF2-40B4-BE49-F238E27FC236}">
                <a16:creationId xmlns:a16="http://schemas.microsoft.com/office/drawing/2014/main" id="{9555BDFE-0466-46BB-9161-4EDD87335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527668"/>
              </p:ext>
            </p:extLst>
          </p:nvPr>
        </p:nvGraphicFramePr>
        <p:xfrm>
          <a:off x="212033" y="4956795"/>
          <a:ext cx="1950889" cy="502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70889">
                  <a:extLst>
                    <a:ext uri="{9D8B030D-6E8A-4147-A177-3AD203B41FA5}">
                      <a16:colId xmlns:a16="http://schemas.microsoft.com/office/drawing/2014/main" val="176395523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872182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Median age (IQR) at initial investigation:</a:t>
                      </a: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0 years 8 months</a:t>
                      </a:r>
                    </a:p>
                    <a:p>
                      <a:pPr algn="ctr"/>
                      <a:r>
                        <a:rPr lang="en-GB" sz="900" dirty="0"/>
                        <a:t>(1 year 4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52089"/>
                  </a:ext>
                </a:extLst>
              </a:tr>
            </a:tbl>
          </a:graphicData>
        </a:graphic>
      </p:graphicFrame>
      <p:sp>
        <p:nvSpPr>
          <p:cNvPr id="22" name="Left Bracket 21">
            <a:extLst>
              <a:ext uri="{FF2B5EF4-FFF2-40B4-BE49-F238E27FC236}">
                <a16:creationId xmlns:a16="http://schemas.microsoft.com/office/drawing/2014/main" id="{8CBB094A-0462-347F-26C0-DB9766D6E1B9}"/>
              </a:ext>
            </a:extLst>
          </p:cNvPr>
          <p:cNvSpPr/>
          <p:nvPr/>
        </p:nvSpPr>
        <p:spPr>
          <a:xfrm rot="5400000">
            <a:off x="1571423" y="1286205"/>
            <a:ext cx="74179" cy="75645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1F9568-B48D-57CC-6A2D-502625CC0F78}"/>
              </a:ext>
            </a:extLst>
          </p:cNvPr>
          <p:cNvSpPr txBox="1"/>
          <p:nvPr/>
        </p:nvSpPr>
        <p:spPr>
          <a:xfrm flipH="1">
            <a:off x="1008458" y="1332611"/>
            <a:ext cx="1217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Investigations</a:t>
            </a: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1C7F8E6B-BF75-3DE5-F06C-3463AD703C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408056"/>
              </p:ext>
            </p:extLst>
          </p:nvPr>
        </p:nvGraphicFramePr>
        <p:xfrm>
          <a:off x="2079722" y="1496143"/>
          <a:ext cx="6403375" cy="387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Left Bracket 25">
            <a:extLst>
              <a:ext uri="{FF2B5EF4-FFF2-40B4-BE49-F238E27FC236}">
                <a16:creationId xmlns:a16="http://schemas.microsoft.com/office/drawing/2014/main" id="{8F260E23-5B50-DEA6-A36D-3D5E275BABC9}"/>
              </a:ext>
            </a:extLst>
          </p:cNvPr>
          <p:cNvSpPr/>
          <p:nvPr/>
        </p:nvSpPr>
        <p:spPr>
          <a:xfrm rot="5400000">
            <a:off x="5495815" y="-1197747"/>
            <a:ext cx="74178" cy="572436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CD0FE9-3161-AE45-A0DA-BBE1956F402D}"/>
              </a:ext>
            </a:extLst>
          </p:cNvPr>
          <p:cNvSpPr txBox="1"/>
          <p:nvPr/>
        </p:nvSpPr>
        <p:spPr>
          <a:xfrm flipH="1">
            <a:off x="2873399" y="1332611"/>
            <a:ext cx="5319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Interventions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3FBEC2FA-D7F8-D066-42FF-D1F0FB78E0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099124"/>
              </p:ext>
            </p:extLst>
          </p:nvPr>
        </p:nvGraphicFramePr>
        <p:xfrm>
          <a:off x="8483097" y="1538984"/>
          <a:ext cx="2727455" cy="3533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2" name="Left Bracket 31">
            <a:extLst>
              <a:ext uri="{FF2B5EF4-FFF2-40B4-BE49-F238E27FC236}">
                <a16:creationId xmlns:a16="http://schemas.microsoft.com/office/drawing/2014/main" id="{5D3BE783-56BB-6906-2FB8-969A192580A3}"/>
              </a:ext>
            </a:extLst>
          </p:cNvPr>
          <p:cNvSpPr/>
          <p:nvPr/>
        </p:nvSpPr>
        <p:spPr>
          <a:xfrm rot="5400000">
            <a:off x="10167589" y="551827"/>
            <a:ext cx="74181" cy="222521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1AB281-4F06-64EA-A67A-041EC2706D27}"/>
              </a:ext>
            </a:extLst>
          </p:cNvPr>
          <p:cNvSpPr txBox="1"/>
          <p:nvPr/>
        </p:nvSpPr>
        <p:spPr>
          <a:xfrm flipH="1">
            <a:off x="9013878" y="1332611"/>
            <a:ext cx="245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Complications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3BEAD1-8571-CFA6-BB2B-41E8C9C82A0F}"/>
              </a:ext>
            </a:extLst>
          </p:cNvPr>
          <p:cNvSpPr txBox="1"/>
          <p:nvPr/>
        </p:nvSpPr>
        <p:spPr>
          <a:xfrm rot="16200000">
            <a:off x="-573249" y="3080805"/>
            <a:ext cx="2488104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Patients (%)</a:t>
            </a:r>
          </a:p>
        </p:txBody>
      </p:sp>
    </p:spTree>
    <p:extLst>
      <p:ext uri="{BB962C8B-B14F-4D97-AF65-F5344CB8AC3E}">
        <p14:creationId xmlns:p14="http://schemas.microsoft.com/office/powerpoint/2010/main" val="326645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03A-FAEE-4547-88ED-02E43F7E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1191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Orthopaedic 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36FCF-E914-46BC-BE82-7545F0F3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CT, computed tomography; ENT, ear, nose, and throat; IQR, interquartile range; MRI, magnetic resonance imaging.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3E15C4F-1129-4BBC-AE28-9A2966AA95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4465953"/>
              </p:ext>
            </p:extLst>
          </p:nvPr>
        </p:nvGraphicFramePr>
        <p:xfrm>
          <a:off x="761882" y="1526695"/>
          <a:ext cx="2425685" cy="362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085C1F2-23F7-41DD-9C27-F4476E27DBF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Orthopaedic interventions tend to occur in older children</a:t>
            </a:r>
          </a:p>
        </p:txBody>
      </p:sp>
      <p:graphicFrame>
        <p:nvGraphicFramePr>
          <p:cNvPr id="15" name="Table 8">
            <a:extLst>
              <a:ext uri="{FF2B5EF4-FFF2-40B4-BE49-F238E27FC236}">
                <a16:creationId xmlns:a16="http://schemas.microsoft.com/office/drawing/2014/main" id="{9555BDFE-0466-46BB-9161-4EDD87335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393626"/>
              </p:ext>
            </p:extLst>
          </p:nvPr>
        </p:nvGraphicFramePr>
        <p:xfrm>
          <a:off x="185398" y="4955665"/>
          <a:ext cx="3132926" cy="502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0926">
                  <a:extLst>
                    <a:ext uri="{9D8B030D-6E8A-4147-A177-3AD203B41FA5}">
                      <a16:colId xmlns:a16="http://schemas.microsoft.com/office/drawing/2014/main" val="1763955236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45593944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315667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Median age (IQR) at initial investigation:</a:t>
                      </a:r>
                    </a:p>
                  </a:txBody>
                  <a:tcPr marL="36000" marR="3600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6 years 8 months</a:t>
                      </a:r>
                    </a:p>
                    <a:p>
                      <a:pPr algn="ctr"/>
                      <a:r>
                        <a:rPr lang="en-GB" sz="900" dirty="0"/>
                        <a:t>(6 years 7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 year 6 months</a:t>
                      </a:r>
                    </a:p>
                    <a:p>
                      <a:pPr algn="ctr"/>
                      <a:r>
                        <a:rPr lang="en-GB" sz="900" dirty="0"/>
                        <a:t>(1 year 4 months)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52089"/>
                  </a:ext>
                </a:extLst>
              </a:tr>
            </a:tbl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32D2CD76-1AC0-BE52-90D6-80E6F40D55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4606489"/>
              </p:ext>
            </p:extLst>
          </p:nvPr>
        </p:nvGraphicFramePr>
        <p:xfrm>
          <a:off x="3196445" y="1582400"/>
          <a:ext cx="4121931" cy="3862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Table 8">
            <a:extLst>
              <a:ext uri="{FF2B5EF4-FFF2-40B4-BE49-F238E27FC236}">
                <a16:creationId xmlns:a16="http://schemas.microsoft.com/office/drawing/2014/main" id="{92D50335-A958-2160-1FFB-AD450754BF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78890"/>
              </p:ext>
            </p:extLst>
          </p:nvPr>
        </p:nvGraphicFramePr>
        <p:xfrm>
          <a:off x="3537634" y="5037415"/>
          <a:ext cx="3805680" cy="3749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8560">
                  <a:extLst>
                    <a:ext uri="{9D8B030D-6E8A-4147-A177-3AD203B41FA5}">
                      <a16:colId xmlns:a16="http://schemas.microsoft.com/office/drawing/2014/main" val="2315667616"/>
                    </a:ext>
                  </a:extLst>
                </a:gridCol>
                <a:gridCol w="1268560">
                  <a:extLst>
                    <a:ext uri="{9D8B030D-6E8A-4147-A177-3AD203B41FA5}">
                      <a16:colId xmlns:a16="http://schemas.microsoft.com/office/drawing/2014/main" val="1442597863"/>
                    </a:ext>
                  </a:extLst>
                </a:gridCol>
                <a:gridCol w="1268560">
                  <a:extLst>
                    <a:ext uri="{9D8B030D-6E8A-4147-A177-3AD203B41FA5}">
                      <a16:colId xmlns:a16="http://schemas.microsoft.com/office/drawing/2014/main" val="2604911735"/>
                    </a:ext>
                  </a:extLst>
                </a:gridCol>
              </a:tblGrid>
              <a:tr h="374933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8 years 7 months</a:t>
                      </a:r>
                    </a:p>
                    <a:p>
                      <a:pPr algn="ctr"/>
                      <a:r>
                        <a:rPr lang="en-GB" sz="900" dirty="0"/>
                        <a:t>(3 years 7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2 years 9 months</a:t>
                      </a:r>
                    </a:p>
                    <a:p>
                      <a:pPr algn="ctr"/>
                      <a:r>
                        <a:rPr lang="en-GB" sz="900" dirty="0"/>
                        <a:t>(3 years 8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13 years 0 months</a:t>
                      </a:r>
                    </a:p>
                    <a:p>
                      <a:pPr algn="ctr"/>
                      <a:r>
                        <a:rPr lang="en-GB" sz="900" dirty="0"/>
                        <a:t>(2 years 10 months)</a:t>
                      </a:r>
                    </a:p>
                  </a:txBody>
                  <a:tcPr marL="0" marR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052089"/>
                  </a:ext>
                </a:extLst>
              </a:tr>
            </a:tbl>
          </a:graphicData>
        </a:graphic>
      </p:graphicFrame>
      <p:sp>
        <p:nvSpPr>
          <p:cNvPr id="35" name="Left Bracket 34">
            <a:extLst>
              <a:ext uri="{FF2B5EF4-FFF2-40B4-BE49-F238E27FC236}">
                <a16:creationId xmlns:a16="http://schemas.microsoft.com/office/drawing/2014/main" id="{92787647-1C4B-A6D8-31E5-4F77C5798B56}"/>
              </a:ext>
            </a:extLst>
          </p:cNvPr>
          <p:cNvSpPr/>
          <p:nvPr/>
        </p:nvSpPr>
        <p:spPr>
          <a:xfrm rot="5400000">
            <a:off x="5413292" y="-99337"/>
            <a:ext cx="73937" cy="354699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B6C1BE-3126-F4D2-616A-8D44B28F2D48}"/>
              </a:ext>
            </a:extLst>
          </p:cNvPr>
          <p:cNvSpPr txBox="1"/>
          <p:nvPr/>
        </p:nvSpPr>
        <p:spPr>
          <a:xfrm flipH="1">
            <a:off x="4311552" y="1337932"/>
            <a:ext cx="2372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Interventions</a:t>
            </a:r>
          </a:p>
        </p:txBody>
      </p:sp>
      <p:sp>
        <p:nvSpPr>
          <p:cNvPr id="37" name="Left Bracket 36">
            <a:extLst>
              <a:ext uri="{FF2B5EF4-FFF2-40B4-BE49-F238E27FC236}">
                <a16:creationId xmlns:a16="http://schemas.microsoft.com/office/drawing/2014/main" id="{CF3E7F04-8FA5-480C-FBCF-F2584B420097}"/>
              </a:ext>
            </a:extLst>
          </p:cNvPr>
          <p:cNvSpPr/>
          <p:nvPr/>
        </p:nvSpPr>
        <p:spPr>
          <a:xfrm rot="5400000">
            <a:off x="2147053" y="761495"/>
            <a:ext cx="83944" cy="181532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06956F-F22D-246B-D33F-31E866F8A03C}"/>
              </a:ext>
            </a:extLst>
          </p:cNvPr>
          <p:cNvSpPr txBox="1"/>
          <p:nvPr/>
        </p:nvSpPr>
        <p:spPr>
          <a:xfrm flipH="1">
            <a:off x="1281360" y="1329618"/>
            <a:ext cx="1815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Investigations</a:t>
            </a:r>
          </a:p>
        </p:txBody>
      </p:sp>
      <p:graphicFrame>
        <p:nvGraphicFramePr>
          <p:cNvPr id="39" name="Chart 38">
            <a:extLst>
              <a:ext uri="{FF2B5EF4-FFF2-40B4-BE49-F238E27FC236}">
                <a16:creationId xmlns:a16="http://schemas.microsoft.com/office/drawing/2014/main" id="{322FAEBB-0E57-95A5-23D9-127466108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9953336"/>
              </p:ext>
            </p:extLst>
          </p:nvPr>
        </p:nvGraphicFramePr>
        <p:xfrm>
          <a:off x="7223760" y="1541970"/>
          <a:ext cx="4282086" cy="3539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0" name="Left Bracket 39">
            <a:extLst>
              <a:ext uri="{FF2B5EF4-FFF2-40B4-BE49-F238E27FC236}">
                <a16:creationId xmlns:a16="http://schemas.microsoft.com/office/drawing/2014/main" id="{C8F7FBE3-92EE-42AF-D477-E8E29B645B3A}"/>
              </a:ext>
            </a:extLst>
          </p:cNvPr>
          <p:cNvSpPr/>
          <p:nvPr/>
        </p:nvSpPr>
        <p:spPr>
          <a:xfrm rot="5400000">
            <a:off x="9462035" y="-144119"/>
            <a:ext cx="79480" cy="363102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F9CFB7-5FD6-E2BA-145A-FCA4B7F26934}"/>
              </a:ext>
            </a:extLst>
          </p:cNvPr>
          <p:cNvSpPr txBox="1"/>
          <p:nvPr/>
        </p:nvSpPr>
        <p:spPr>
          <a:xfrm flipH="1">
            <a:off x="8321053" y="1338499"/>
            <a:ext cx="248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Complications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6F74A0-994C-1200-261C-38CADABB7448}"/>
              </a:ext>
            </a:extLst>
          </p:cNvPr>
          <p:cNvSpPr txBox="1"/>
          <p:nvPr/>
        </p:nvSpPr>
        <p:spPr>
          <a:xfrm rot="16200000">
            <a:off x="-573249" y="3080805"/>
            <a:ext cx="2488104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Patients (%)</a:t>
            </a:r>
          </a:p>
        </p:txBody>
      </p:sp>
    </p:spTree>
    <p:extLst>
      <p:ext uri="{BB962C8B-B14F-4D97-AF65-F5344CB8AC3E}">
        <p14:creationId xmlns:p14="http://schemas.microsoft.com/office/powerpoint/2010/main" val="385250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D725A-4138-457B-9832-67F51E976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4EE35-B50C-4FCA-B4D4-7C57DC795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10792702" cy="4076596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Of the participants who were over the age of 12 by the end of the study period (n=39), </a:t>
            </a:r>
            <a:br>
              <a:rPr lang="en-GB" b="1" dirty="0"/>
            </a:br>
            <a:r>
              <a:rPr lang="en-GB" b="1" dirty="0"/>
              <a:t>10 were obese</a:t>
            </a:r>
          </a:p>
          <a:p>
            <a:r>
              <a:rPr lang="en-GB" dirty="0"/>
              <a:t>3 were referred to a dietician </a:t>
            </a:r>
          </a:p>
          <a:p>
            <a:r>
              <a:rPr lang="en-GB" dirty="0"/>
              <a:t>0 were referred to a weight management </a:t>
            </a:r>
            <a:br>
              <a:rPr lang="en-GB" dirty="0"/>
            </a:br>
            <a:r>
              <a:rPr lang="en-GB" dirty="0"/>
              <a:t>clinic or were prescribed medication</a:t>
            </a:r>
          </a:p>
          <a:p>
            <a:r>
              <a:rPr lang="en-GB" dirty="0"/>
              <a:t>Only 1 participant had documented obesity</a:t>
            </a:r>
            <a:br>
              <a:rPr lang="en-GB" dirty="0"/>
            </a:br>
            <a:r>
              <a:rPr lang="en-GB" dirty="0"/>
              <a:t>resolution by the end of the study period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44641-E930-44D9-AE96-01B347B50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2873" y="2098272"/>
            <a:ext cx="4743802" cy="206062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GB" sz="1600" dirty="0"/>
              <a:t>Growth data collected included:* </a:t>
            </a:r>
          </a:p>
          <a:p>
            <a:pPr lvl="1"/>
            <a:r>
              <a:rPr lang="en-GB" sz="1400" dirty="0"/>
              <a:t>Height and weight approximately every </a:t>
            </a:r>
            <a:br>
              <a:rPr lang="en-GB" sz="1400" dirty="0"/>
            </a:br>
            <a:r>
              <a:rPr lang="en-GB" sz="1400" dirty="0"/>
              <a:t>3 months in the first year of life</a:t>
            </a:r>
          </a:p>
          <a:p>
            <a:pPr lvl="1"/>
            <a:r>
              <a:rPr lang="en-GB" sz="1400" dirty="0"/>
              <a:t>Then annually, with reference centiles from local ACH-specific growth charts</a:t>
            </a:r>
          </a:p>
          <a:p>
            <a:r>
              <a:rPr lang="en-GB" sz="1600" dirty="0"/>
              <a:t>BMI was recorded annually from 2 years of age until the end of the study period</a:t>
            </a:r>
          </a:p>
          <a:p>
            <a:endParaRPr lang="en-GB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877A8-4D16-49F5-A3B0-61AD266B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*Growth data from children born preterm were excluded until 2 years of chronological age.</a:t>
            </a:r>
          </a:p>
          <a:p>
            <a:r>
              <a:rPr lang="en-GB" dirty="0"/>
              <a:t>ACH, achondroplasia; BMI, body mass index.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3ACB097-7E03-4272-94F2-DC43F58EBBA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Obesity tended to occur in later childhood and adolescence</a:t>
            </a:r>
          </a:p>
        </p:txBody>
      </p:sp>
    </p:spTree>
    <p:extLst>
      <p:ext uri="{BB962C8B-B14F-4D97-AF65-F5344CB8AC3E}">
        <p14:creationId xmlns:p14="http://schemas.microsoft.com/office/powerpoint/2010/main" val="199944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BEB2-D995-459B-B6BB-D0CC05EFA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1DAD3-A2EF-41DA-B745-B5824EC1E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mortality rate in this cohort was 1 in 54 (2%)</a:t>
            </a:r>
          </a:p>
          <a:p>
            <a:r>
              <a:rPr lang="en-GB" dirty="0"/>
              <a:t>Both deaths were sudden and unexpected </a:t>
            </a:r>
          </a:p>
          <a:p>
            <a:r>
              <a:rPr lang="en-GB" dirty="0"/>
              <a:t>Both deaths occurred in children under the age of 18 months with severe </a:t>
            </a:r>
            <a:br>
              <a:rPr lang="en-GB" dirty="0"/>
            </a:br>
            <a:r>
              <a:rPr lang="en-GB" dirty="0"/>
              <a:t>craniocervical stenosis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B95DA-D60C-4F8B-891D-03817ACB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BDF2A9-D857-40DD-9A16-042AA6E5202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 rate of death in children with ACH is high</a:t>
            </a:r>
          </a:p>
        </p:txBody>
      </p:sp>
    </p:spTree>
    <p:extLst>
      <p:ext uri="{BB962C8B-B14F-4D97-AF65-F5344CB8AC3E}">
        <p14:creationId xmlns:p14="http://schemas.microsoft.com/office/powerpoint/2010/main" val="5857758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5619</TotalTime>
  <Words>1272</Words>
  <Application>Microsoft Office PowerPoint</Application>
  <PresentationFormat>Widescreen</PresentationFormat>
  <Paragraphs>143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Arial Narrow</vt:lpstr>
      <vt:lpstr>1_Office Theme</vt:lpstr>
      <vt:lpstr>Medical Complications in Children With Achondroplasia</vt:lpstr>
      <vt:lpstr>Background</vt:lpstr>
      <vt:lpstr>Study Design</vt:lpstr>
      <vt:lpstr>Participant Characteristics</vt:lpstr>
      <vt:lpstr>Craniofacial Results</vt:lpstr>
      <vt:lpstr>ENT Results</vt:lpstr>
      <vt:lpstr>Orthopaedic Results</vt:lpstr>
      <vt:lpstr>Obesity</vt:lpstr>
      <vt:lpstr>Mortality</vt:lpstr>
      <vt:lpstr>Recommendations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Sarah Turner</cp:lastModifiedBy>
  <cp:revision>238</cp:revision>
  <dcterms:created xsi:type="dcterms:W3CDTF">2021-09-21T16:24:04Z</dcterms:created>
  <dcterms:modified xsi:type="dcterms:W3CDTF">2022-07-01T11:09:00Z</dcterms:modified>
</cp:coreProperties>
</file>