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70" r:id="rId5"/>
    <p:sldId id="260" r:id="rId6"/>
    <p:sldId id="263" r:id="rId7"/>
    <p:sldId id="267" r:id="rId8"/>
    <p:sldId id="269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06" userDrawn="1">
          <p15:clr>
            <a:srgbClr val="A4A3A4"/>
          </p15:clr>
        </p15:guide>
        <p15:guide id="2" pos="4248" userDrawn="1">
          <p15:clr>
            <a:srgbClr val="A4A3A4"/>
          </p15:clr>
        </p15:guide>
        <p15:guide id="3" orient="horz" pos="2636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A322"/>
    <a:srgbClr val="0077B9"/>
    <a:srgbClr val="EF5E20"/>
    <a:srgbClr val="B41A9D"/>
    <a:srgbClr val="009B2F"/>
    <a:srgbClr val="FFFFFF"/>
    <a:srgbClr val="2E75B6"/>
    <a:srgbClr val="9DC3E6"/>
    <a:srgbClr val="002060"/>
    <a:srgbClr val="7F8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50" autoAdjust="0"/>
    <p:restoredTop sz="94601" autoAdjust="0"/>
  </p:normalViewPr>
  <p:slideViewPr>
    <p:cSldViewPr snapToGrid="0">
      <p:cViewPr varScale="1">
        <p:scale>
          <a:sx n="108" d="100"/>
          <a:sy n="108" d="100"/>
        </p:scale>
        <p:origin x="528" y="102"/>
      </p:cViewPr>
      <p:guideLst>
        <p:guide orient="horz" pos="3906"/>
        <p:guide pos="4248"/>
        <p:guide orient="horz" pos="263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00947563387579"/>
          <c:y val="1.6151126624982925E-2"/>
          <c:w val="0.26661011835582932"/>
          <c:h val="0.889356609147183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Healthcare practitioners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Sheet1!$A$2:$A$48</c:f>
              <c:strCache>
                <c:ptCount val="47"/>
                <c:pt idx="0">
                  <c:v>Birth weight</c:v>
                </c:pt>
                <c:pt idx="1">
                  <c:v>Weight</c:v>
                </c:pt>
                <c:pt idx="2">
                  <c:v>History of hydrocephalus</c:v>
                </c:pt>
                <c:pt idx="3">
                  <c:v>Wheelchair use</c:v>
                </c:pt>
                <c:pt idx="4">
                  <c:v>History of growth hormone</c:v>
                </c:pt>
                <c:pt idx="5">
                  <c:v>Hearing deficiency</c:v>
                </c:pt>
                <c:pt idx="6">
                  <c:v>Sleep apnoea (obstructive and central)</c:v>
                </c:pt>
                <c:pt idx="7">
                  <c:v>Hip and elbox flexion</c:v>
                </c:pt>
                <c:pt idx="8">
                  <c:v>Mobility</c:v>
                </c:pt>
                <c:pt idx="9">
                  <c:v>Surgical intervention (ENT)</c:v>
                </c:pt>
                <c:pt idx="10">
                  <c:v>Cardiovascular (in adults)</c:v>
                </c:pt>
                <c:pt idx="11">
                  <c:v>Functional impact</c:v>
                </c:pt>
                <c:pt idx="12">
                  <c:v>Parental heights</c:v>
                </c:pt>
                <c:pt idx="13">
                  <c:v>Reflexes</c:v>
                </c:pt>
                <c:pt idx="14">
                  <c:v>Device use (cast, brace)</c:v>
                </c:pt>
                <c:pt idx="15">
                  <c:v>Range of motion (upper and lower limbs)</c:v>
                </c:pt>
                <c:pt idx="16">
                  <c:v>Professional autonomy (employment)</c:v>
                </c:pt>
                <c:pt idx="17">
                  <c:v>Educational (adaptations in school environment)</c:v>
                </c:pt>
                <c:pt idx="18">
                  <c:v>Psychological evaluation</c:v>
                </c:pt>
                <c:pt idx="19">
                  <c:v>Body mass index</c:v>
                </c:pt>
                <c:pt idx="20">
                  <c:v>Craniofacial ENT</c:v>
                </c:pt>
                <c:pt idx="21">
                  <c:v>Limb deformities</c:v>
                </c:pt>
                <c:pt idx="22">
                  <c:v>Pathogenic vairant (de novo/inherited)</c:v>
                </c:pt>
                <c:pt idx="23">
                  <c:v>Family history of ACH</c:v>
                </c:pt>
                <c:pt idx="24">
                  <c:v>Standardised development milestone charts</c:v>
                </c:pt>
                <c:pt idx="25">
                  <c:v>Age of milestone achievement</c:v>
                </c:pt>
                <c:pt idx="26">
                  <c:v>Polysomnography</c:v>
                </c:pt>
                <c:pt idx="27">
                  <c:v>X-Rays</c:v>
                </c:pt>
                <c:pt idx="28">
                  <c:v>Personal autonomy (hygiene)</c:v>
                </c:pt>
                <c:pt idx="29">
                  <c:v>Birth length</c:v>
                </c:pt>
                <c:pt idx="30">
                  <c:v>Physiotherapy</c:v>
                </c:pt>
                <c:pt idx="31">
                  <c:v>Limb lengthening (upper and lower)</c:v>
                </c:pt>
                <c:pt idx="32">
                  <c:v>Neurosurgery (hydrocephalus, FMS)</c:v>
                </c:pt>
                <c:pt idx="33">
                  <c:v>Social autonomy</c:v>
                </c:pt>
                <c:pt idx="34">
                  <c:v>Head circumference</c:v>
                </c:pt>
                <c:pt idx="35">
                  <c:v>Neurological impairments</c:v>
                </c:pt>
                <c:pt idx="36">
                  <c:v>Mobility aid use</c:v>
                </c:pt>
                <c:pt idx="37">
                  <c:v>Spinal deformities/scoliosis</c:v>
                </c:pt>
                <c:pt idx="38">
                  <c:v>Pain (joint/knee/back)</c:v>
                </c:pt>
                <c:pt idx="39">
                  <c:v>Seated height</c:v>
                </c:pt>
                <c:pt idx="40">
                  <c:v>Motor development</c:v>
                </c:pt>
                <c:pt idx="41">
                  <c:v>MRI (brain and spine)</c:v>
                </c:pt>
                <c:pt idx="42">
                  <c:v>Arm span</c:v>
                </c:pt>
                <c:pt idx="43">
                  <c:v>Quality of life</c:v>
                </c:pt>
                <c:pt idx="44">
                  <c:v>FMS</c:v>
                </c:pt>
                <c:pt idx="45">
                  <c:v>Sleep studies/polysomnography</c:v>
                </c:pt>
                <c:pt idx="46">
                  <c:v>Height</c:v>
                </c:pt>
              </c:strCache>
            </c:strRef>
          </c:cat>
          <c:val>
            <c:numRef>
              <c:f>Sheet1!$B$2:$B$48</c:f>
              <c:numCache>
                <c:formatCode>General</c:formatCode>
                <c:ptCount val="47"/>
                <c:pt idx="1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3</c:v>
                </c:pt>
                <c:pt idx="20">
                  <c:v>3</c:v>
                </c:pt>
                <c:pt idx="21">
                  <c:v>3</c:v>
                </c:pt>
                <c:pt idx="22">
                  <c:v>4</c:v>
                </c:pt>
                <c:pt idx="23">
                  <c:v>3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4</c:v>
                </c:pt>
                <c:pt idx="28">
                  <c:v>3</c:v>
                </c:pt>
                <c:pt idx="29">
                  <c:v>4</c:v>
                </c:pt>
                <c:pt idx="30">
                  <c:v>4</c:v>
                </c:pt>
                <c:pt idx="31">
                  <c:v>4</c:v>
                </c:pt>
                <c:pt idx="32">
                  <c:v>5</c:v>
                </c:pt>
                <c:pt idx="33">
                  <c:v>4</c:v>
                </c:pt>
                <c:pt idx="34">
                  <c:v>7</c:v>
                </c:pt>
                <c:pt idx="35">
                  <c:v>9</c:v>
                </c:pt>
                <c:pt idx="36">
                  <c:v>9</c:v>
                </c:pt>
                <c:pt idx="37">
                  <c:v>8</c:v>
                </c:pt>
                <c:pt idx="38">
                  <c:v>8</c:v>
                </c:pt>
                <c:pt idx="39">
                  <c:v>11</c:v>
                </c:pt>
                <c:pt idx="40">
                  <c:v>11</c:v>
                </c:pt>
                <c:pt idx="41">
                  <c:v>11</c:v>
                </c:pt>
                <c:pt idx="42">
                  <c:v>13</c:v>
                </c:pt>
                <c:pt idx="43">
                  <c:v>13</c:v>
                </c:pt>
                <c:pt idx="44">
                  <c:v>14</c:v>
                </c:pt>
                <c:pt idx="45">
                  <c:v>17</c:v>
                </c:pt>
                <c:pt idx="4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ED-4798-8B50-9BDEAF73BA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Advocacy organisation representative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Sheet1!$A$2:$A$48</c:f>
              <c:strCache>
                <c:ptCount val="47"/>
                <c:pt idx="0">
                  <c:v>Birth weight</c:v>
                </c:pt>
                <c:pt idx="1">
                  <c:v>Weight</c:v>
                </c:pt>
                <c:pt idx="2">
                  <c:v>History of hydrocephalus</c:v>
                </c:pt>
                <c:pt idx="3">
                  <c:v>Wheelchair use</c:v>
                </c:pt>
                <c:pt idx="4">
                  <c:v>History of growth hormone</c:v>
                </c:pt>
                <c:pt idx="5">
                  <c:v>Hearing deficiency</c:v>
                </c:pt>
                <c:pt idx="6">
                  <c:v>Sleep apnoea (obstructive and central)</c:v>
                </c:pt>
                <c:pt idx="7">
                  <c:v>Hip and elbox flexion</c:v>
                </c:pt>
                <c:pt idx="8">
                  <c:v>Mobility</c:v>
                </c:pt>
                <c:pt idx="9">
                  <c:v>Surgical intervention (ENT)</c:v>
                </c:pt>
                <c:pt idx="10">
                  <c:v>Cardiovascular (in adults)</c:v>
                </c:pt>
                <c:pt idx="11">
                  <c:v>Functional impact</c:v>
                </c:pt>
                <c:pt idx="12">
                  <c:v>Parental heights</c:v>
                </c:pt>
                <c:pt idx="13">
                  <c:v>Reflexes</c:v>
                </c:pt>
                <c:pt idx="14">
                  <c:v>Device use (cast, brace)</c:v>
                </c:pt>
                <c:pt idx="15">
                  <c:v>Range of motion (upper and lower limbs)</c:v>
                </c:pt>
                <c:pt idx="16">
                  <c:v>Professional autonomy (employment)</c:v>
                </c:pt>
                <c:pt idx="17">
                  <c:v>Educational (adaptations in school environment)</c:v>
                </c:pt>
                <c:pt idx="18">
                  <c:v>Psychological evaluation</c:v>
                </c:pt>
                <c:pt idx="19">
                  <c:v>Body mass index</c:v>
                </c:pt>
                <c:pt idx="20">
                  <c:v>Craniofacial ENT</c:v>
                </c:pt>
                <c:pt idx="21">
                  <c:v>Limb deformities</c:v>
                </c:pt>
                <c:pt idx="22">
                  <c:v>Pathogenic vairant (de novo/inherited)</c:v>
                </c:pt>
                <c:pt idx="23">
                  <c:v>Family history of ACH</c:v>
                </c:pt>
                <c:pt idx="24">
                  <c:v>Standardised development milestone charts</c:v>
                </c:pt>
                <c:pt idx="25">
                  <c:v>Age of milestone achievement</c:v>
                </c:pt>
                <c:pt idx="26">
                  <c:v>Polysomnography</c:v>
                </c:pt>
                <c:pt idx="27">
                  <c:v>X-Rays</c:v>
                </c:pt>
                <c:pt idx="28">
                  <c:v>Personal autonomy (hygiene)</c:v>
                </c:pt>
                <c:pt idx="29">
                  <c:v>Birth length</c:v>
                </c:pt>
                <c:pt idx="30">
                  <c:v>Physiotherapy</c:v>
                </c:pt>
                <c:pt idx="31">
                  <c:v>Limb lengthening (upper and lower)</c:v>
                </c:pt>
                <c:pt idx="32">
                  <c:v>Neurosurgery (hydrocephalus, FMS)</c:v>
                </c:pt>
                <c:pt idx="33">
                  <c:v>Social autonomy</c:v>
                </c:pt>
                <c:pt idx="34">
                  <c:v>Head circumference</c:v>
                </c:pt>
                <c:pt idx="35">
                  <c:v>Neurological impairments</c:v>
                </c:pt>
                <c:pt idx="36">
                  <c:v>Mobility aid use</c:v>
                </c:pt>
                <c:pt idx="37">
                  <c:v>Spinal deformities/scoliosis</c:v>
                </c:pt>
                <c:pt idx="38">
                  <c:v>Pain (joint/knee/back)</c:v>
                </c:pt>
                <c:pt idx="39">
                  <c:v>Seated height</c:v>
                </c:pt>
                <c:pt idx="40">
                  <c:v>Motor development</c:v>
                </c:pt>
                <c:pt idx="41">
                  <c:v>MRI (brain and spine)</c:v>
                </c:pt>
                <c:pt idx="42">
                  <c:v>Arm span</c:v>
                </c:pt>
                <c:pt idx="43">
                  <c:v>Quality of life</c:v>
                </c:pt>
                <c:pt idx="44">
                  <c:v>FMS</c:v>
                </c:pt>
                <c:pt idx="45">
                  <c:v>Sleep studies/polysomnography</c:v>
                </c:pt>
                <c:pt idx="46">
                  <c:v>Height</c:v>
                </c:pt>
              </c:strCache>
            </c:strRef>
          </c:cat>
          <c:val>
            <c:numRef>
              <c:f>Sheet1!$C$2:$C$48</c:f>
              <c:numCache>
                <c:formatCode>General</c:formatCode>
                <c:ptCount val="47"/>
                <c:pt idx="0">
                  <c:v>1</c:v>
                </c:pt>
                <c:pt idx="3">
                  <c:v>1</c:v>
                </c:pt>
                <c:pt idx="8">
                  <c:v>1</c:v>
                </c:pt>
                <c:pt idx="14">
                  <c:v>1</c:v>
                </c:pt>
                <c:pt idx="16">
                  <c:v>1</c:v>
                </c:pt>
                <c:pt idx="17">
                  <c:v>1</c:v>
                </c:pt>
                <c:pt idx="23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3">
                  <c:v>1</c:v>
                </c:pt>
                <c:pt idx="37">
                  <c:v>1</c:v>
                </c:pt>
                <c:pt idx="3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ED-4798-8B50-9BDEAF73B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94692303"/>
        <c:axId val="1494691823"/>
      </c:barChart>
      <c:catAx>
        <c:axId val="14946923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691823"/>
        <c:crosses val="autoZero"/>
        <c:auto val="1"/>
        <c:lblAlgn val="ctr"/>
        <c:lblOffset val="100"/>
        <c:noMultiLvlLbl val="0"/>
      </c:catAx>
      <c:valAx>
        <c:axId val="1494691823"/>
        <c:scaling>
          <c:orientation val="minMax"/>
          <c:max val="25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692303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475037521307542"/>
          <c:y val="0.62557831644389861"/>
          <c:w val="0.28118023425134414"/>
          <c:h val="6.6456678722778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963" y="1449388"/>
            <a:ext cx="3564000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4000" y="1449388"/>
            <a:ext cx="3564000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51547615-1ECB-BD3C-3CEE-BA3EA3F1FCF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293038" y="1449388"/>
            <a:ext cx="3564000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61792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1" userDrawn="1">
          <p15:clr>
            <a:srgbClr val="FBAE40"/>
          </p15:clr>
        </p15:guide>
        <p15:guide id="2" pos="7469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963" y="1449388"/>
            <a:ext cx="3564000" cy="406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4000" y="1449388"/>
            <a:ext cx="3564000" cy="406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51547615-1ECB-BD3C-3CEE-BA3EA3F1FCF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293038" y="1449388"/>
            <a:ext cx="3564000" cy="406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8F984EC2-A719-21F6-A2BF-FDA7A1FEE94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04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1" userDrawn="1">
          <p15:clr>
            <a:srgbClr val="FBAE40"/>
          </p15:clr>
        </p15:guide>
        <p15:guide id="2" pos="7469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8" r:id="rId11"/>
    <p:sldLayoutId id="2147483679" r:id="rId12"/>
    <p:sldLayoutId id="2147483670" r:id="rId13"/>
    <p:sldLayoutId id="2147483671" r:id="rId14"/>
    <p:sldLayoutId id="2147483672" r:id="rId15"/>
    <p:sldLayoutId id="2147483677" r:id="rId16"/>
    <p:sldLayoutId id="2147483673" r:id="rId17"/>
    <p:sldLayoutId id="2147483674" r:id="rId18"/>
    <p:sldLayoutId id="2147483675" r:id="rId1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Real‑World Evidence in Achondroplasia:</a:t>
            </a:r>
            <a:br>
              <a:rPr lang="en-GB" dirty="0"/>
            </a:br>
            <a:r>
              <a:rPr lang="en-GB" dirty="0"/>
              <a:t>Considerations for a Standardized Data Set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/>
              <a:t>Adapted from: Alanay</a:t>
            </a:r>
            <a:r>
              <a:rPr lang="en-GB" dirty="0"/>
              <a:t> Y, Mohnike K, </a:t>
            </a:r>
            <a:r>
              <a:rPr lang="en-GB" dirty="0" err="1"/>
              <a:t>NilssonO</a:t>
            </a:r>
            <a:r>
              <a:rPr lang="en-GB" dirty="0"/>
              <a:t>, Alves I, </a:t>
            </a:r>
            <a:r>
              <a:rPr lang="en-GB" dirty="0" err="1"/>
              <a:t>AlSayed</a:t>
            </a:r>
            <a:r>
              <a:rPr lang="en-GB" dirty="0"/>
              <a:t> M, </a:t>
            </a:r>
            <a:r>
              <a:rPr lang="en-GB" dirty="0" err="1"/>
              <a:t>Appelman</a:t>
            </a:r>
            <a:r>
              <a:rPr lang="en-GB" dirty="0"/>
              <a:t>‑Dijkstra NM, </a:t>
            </a:r>
            <a:br>
              <a:rPr lang="en-GB" dirty="0"/>
            </a:br>
            <a:r>
              <a:rPr lang="en-GB" dirty="0" err="1"/>
              <a:t>Baujat</a:t>
            </a:r>
            <a:r>
              <a:rPr lang="en-GB" dirty="0"/>
              <a:t> G, Ben‑</a:t>
            </a:r>
            <a:r>
              <a:rPr lang="en-GB" dirty="0" err="1"/>
              <a:t>Omran</a:t>
            </a:r>
            <a:r>
              <a:rPr lang="en-GB" dirty="0"/>
              <a:t> T, </a:t>
            </a:r>
            <a:r>
              <a:rPr lang="en-GB" dirty="0" err="1"/>
              <a:t>Breyer</a:t>
            </a:r>
            <a:r>
              <a:rPr lang="en-GB" dirty="0"/>
              <a:t> S, Cormier‑</a:t>
            </a:r>
            <a:r>
              <a:rPr lang="en-GB" dirty="0" err="1"/>
              <a:t>Daire</a:t>
            </a:r>
            <a:r>
              <a:rPr lang="en-GB" dirty="0"/>
              <a:t> V, </a:t>
            </a:r>
            <a:r>
              <a:rPr lang="en-GB" dirty="0" err="1"/>
              <a:t>Axél</a:t>
            </a:r>
            <a:r>
              <a:rPr lang="en-GB" dirty="0"/>
              <a:t> </a:t>
            </a:r>
            <a:r>
              <a:rPr lang="en-GB" dirty="0" err="1"/>
              <a:t>Gregersen</a:t>
            </a:r>
            <a:r>
              <a:rPr lang="en-GB" dirty="0"/>
              <a:t> P, </a:t>
            </a:r>
            <a:br>
              <a:rPr lang="en-GB" dirty="0"/>
            </a:br>
            <a:r>
              <a:rPr lang="en-GB" dirty="0"/>
              <a:t>Guillén‑Navarro E, </a:t>
            </a:r>
            <a:r>
              <a:rPr lang="en-GB" dirty="0" err="1"/>
              <a:t>Högler</a:t>
            </a:r>
            <a:r>
              <a:rPr lang="en-GB" dirty="0"/>
              <a:t> W, </a:t>
            </a:r>
            <a:r>
              <a:rPr lang="en-GB" dirty="0" err="1"/>
              <a:t>Maghnie</a:t>
            </a:r>
            <a:r>
              <a:rPr lang="en-GB" dirty="0"/>
              <a:t> M, Mukherjee S, Cohen S, </a:t>
            </a:r>
            <a:r>
              <a:rPr lang="en-GB" dirty="0" err="1"/>
              <a:t>Pimenta</a:t>
            </a:r>
            <a:r>
              <a:rPr lang="en-GB" dirty="0"/>
              <a:t> J, </a:t>
            </a:r>
            <a:br>
              <a:rPr lang="en-GB" dirty="0"/>
            </a:br>
            <a:r>
              <a:rPr lang="en-GB" dirty="0" err="1"/>
              <a:t>Selicorni</a:t>
            </a:r>
            <a:r>
              <a:rPr lang="en-GB" dirty="0"/>
              <a:t> A, Semler JO, </a:t>
            </a:r>
            <a:r>
              <a:rPr lang="en-GB" dirty="0" err="1"/>
              <a:t>Sigaudy</a:t>
            </a:r>
            <a:r>
              <a:rPr lang="en-GB" dirty="0"/>
              <a:t> S, </a:t>
            </a:r>
            <a:r>
              <a:rPr lang="en-GB" dirty="0" err="1"/>
              <a:t>Popkov</a:t>
            </a:r>
            <a:r>
              <a:rPr lang="en-GB" dirty="0"/>
              <a:t> D, Sabir I, </a:t>
            </a:r>
            <a:r>
              <a:rPr lang="en-GB" dirty="0" err="1"/>
              <a:t>Noval</a:t>
            </a:r>
            <a:r>
              <a:rPr lang="en-GB" dirty="0"/>
              <a:t> S, Sessa M, Irving M</a:t>
            </a:r>
          </a:p>
          <a:p>
            <a:r>
              <a:rPr lang="en-GB" dirty="0" err="1"/>
              <a:t>Orphanet</a:t>
            </a:r>
            <a:r>
              <a:rPr lang="en-GB" dirty="0"/>
              <a:t> J Rare Dis 2023;18:166</a:t>
            </a:r>
            <a:br>
              <a:rPr lang="en-GB" dirty="0"/>
            </a:br>
            <a:r>
              <a:rPr lang="en-GB" dirty="0"/>
              <a:t>doi.org/10.1186/s13023-023-02755-w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0E7503-0067-C603-1DC0-2512477B07B6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</a:t>
            </a: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EU-ACH-00846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08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/23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2B8BC9-B9E5-0C24-2701-59300278D7DD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F4F8E1-B148-F1F0-8C75-B195AEF27F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D1273-841A-78C5-01DF-FF3BEC92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C7B84-1FC0-5457-D020-6E07FEC01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ACH is a rare, multifaceted condition</a:t>
            </a:r>
          </a:p>
          <a:p>
            <a:r>
              <a:rPr lang="en-GB" dirty="0"/>
              <a:t>Long-term, high-quality data are needed to understand it</a:t>
            </a:r>
          </a:p>
          <a:p>
            <a:r>
              <a:rPr lang="en-GB" dirty="0"/>
              <a:t>Registries to collect predefined data across the lifespan will provide contemporaneous prospective and longitudinal information </a:t>
            </a:r>
          </a:p>
          <a:p>
            <a:r>
              <a:rPr lang="en-GB" dirty="0"/>
              <a:t>This will be useful to improve clinical decision-making and management</a:t>
            </a:r>
          </a:p>
          <a:p>
            <a:r>
              <a:rPr lang="en-GB" dirty="0"/>
              <a:t>It should be feasible to collect a minimum dataset and country-specific criteria </a:t>
            </a:r>
          </a:p>
          <a:p>
            <a:r>
              <a:rPr lang="en-GB" dirty="0"/>
              <a:t>Pooling data across countries will allow comparison of clinical outcomes associated with ACH and different therapeutic approaches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48977-B84A-1A02-DE46-AC76F5D7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 err="1"/>
              <a:t>Alanay</a:t>
            </a:r>
            <a:r>
              <a:rPr lang="en-GB" dirty="0"/>
              <a:t> Y, et al. </a:t>
            </a:r>
            <a:r>
              <a:rPr lang="en-GB" dirty="0" err="1"/>
              <a:t>Orphanet</a:t>
            </a:r>
            <a:r>
              <a:rPr lang="en-GB" dirty="0"/>
              <a:t> J Rare Dis 2023;18:166.</a:t>
            </a:r>
          </a:p>
        </p:txBody>
      </p:sp>
    </p:spTree>
    <p:extLst>
      <p:ext uri="{BB962C8B-B14F-4D97-AF65-F5344CB8AC3E}">
        <p14:creationId xmlns:p14="http://schemas.microsoft.com/office/powerpoint/2010/main" val="262176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D1273-841A-78C5-01DF-FF3BEC92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C7B84-1FC0-5457-D020-6E07FEC01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/>
              <a:t>RWE </a:t>
            </a:r>
            <a:r>
              <a:rPr lang="en-GB" dirty="0"/>
              <a:t>plays an increasing role in clinical decision-making and is used to monitor safety </a:t>
            </a:r>
          </a:p>
          <a:p>
            <a:pPr lvl="1"/>
            <a:r>
              <a:rPr lang="en-GB" dirty="0"/>
              <a:t>It is also being used to support regulatory decisions</a:t>
            </a:r>
          </a:p>
          <a:p>
            <a:r>
              <a:rPr lang="en-GB" dirty="0"/>
              <a:t>However, of 793 rare disease registries across 36 countries in the </a:t>
            </a:r>
            <a:r>
              <a:rPr lang="en-GB" dirty="0" err="1"/>
              <a:t>Orphanet</a:t>
            </a:r>
            <a:r>
              <a:rPr lang="en-GB" dirty="0"/>
              <a:t> Network, </a:t>
            </a:r>
            <a:br>
              <a:rPr lang="en-GB" dirty="0"/>
            </a:br>
            <a:r>
              <a:rPr lang="en-GB" dirty="0"/>
              <a:t>none is specific to ACH</a:t>
            </a:r>
          </a:p>
          <a:p>
            <a:r>
              <a:rPr lang="en-GB" dirty="0"/>
              <a:t>Elsewhere, </a:t>
            </a:r>
            <a:r>
              <a:rPr lang="en-GB" dirty="0" err="1"/>
              <a:t>ReACH</a:t>
            </a:r>
            <a:r>
              <a:rPr lang="en-GB" dirty="0"/>
              <a:t> is collecting data in the Czech Republic, and CLARITY in the US</a:t>
            </a:r>
          </a:p>
          <a:p>
            <a:pPr lvl="1"/>
            <a:r>
              <a:rPr lang="en-GB" dirty="0"/>
              <a:t>But their datasets are difficult to pool due to differences in data standards and items captured</a:t>
            </a:r>
          </a:p>
          <a:p>
            <a:r>
              <a:rPr lang="en-GB" dirty="0"/>
              <a:t>A prospective, shared, international resource would improve understanding of ACH </a:t>
            </a:r>
          </a:p>
          <a:p>
            <a:pPr lvl="1"/>
            <a:r>
              <a:rPr lang="en-GB" dirty="0"/>
              <a:t>Including natural history, quality of life, and related outcomes</a:t>
            </a:r>
          </a:p>
          <a:p>
            <a:pPr lvl="1"/>
            <a:r>
              <a:rPr lang="en-GB" dirty="0"/>
              <a:t>Such a resource should follow the principles of findability, accessibility, interoperability, and reuse of digital assets</a:t>
            </a:r>
          </a:p>
          <a:p>
            <a:pPr lvl="1"/>
            <a:r>
              <a:rPr lang="en-GB" dirty="0"/>
              <a:t>It should also capture long-term, high-quality data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48977-B84A-1A02-DE46-AC76F5D7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</a:t>
            </a:r>
            <a:r>
              <a:rPr lang="en-GB" dirty="0" err="1"/>
              <a:t>ReACH</a:t>
            </a:r>
            <a:r>
              <a:rPr lang="en-GB" dirty="0"/>
              <a:t>, Registry of Achondroplasia; RWE, real-world evidence.</a:t>
            </a:r>
          </a:p>
          <a:p>
            <a:r>
              <a:rPr lang="en-GB" dirty="0" err="1"/>
              <a:t>Alanay</a:t>
            </a:r>
            <a:r>
              <a:rPr lang="en-GB" dirty="0"/>
              <a:t> Y, et al. </a:t>
            </a:r>
            <a:r>
              <a:rPr lang="en-GB" dirty="0" err="1"/>
              <a:t>Orphanet</a:t>
            </a:r>
            <a:r>
              <a:rPr lang="en-GB" dirty="0"/>
              <a:t> J Rare Dis 2023;18:166.</a:t>
            </a:r>
          </a:p>
        </p:txBody>
      </p:sp>
    </p:spTree>
    <p:extLst>
      <p:ext uri="{BB962C8B-B14F-4D97-AF65-F5344CB8AC3E}">
        <p14:creationId xmlns:p14="http://schemas.microsoft.com/office/powerpoint/2010/main" val="1107618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D1273-841A-78C5-01DF-FF3BEC92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C7B84-1FC0-5457-D020-6E07FEC01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An EMEA ACH Steering Committee meeting was held </a:t>
            </a:r>
          </a:p>
          <a:p>
            <a:pPr lvl="1"/>
            <a:r>
              <a:rPr lang="en-GB" dirty="0"/>
              <a:t>To assess what RWE on ACH is currently being collected in the region</a:t>
            </a:r>
          </a:p>
          <a:p>
            <a:pPr lvl="1"/>
            <a:r>
              <a:rPr lang="en-GB" dirty="0"/>
              <a:t>To identify parameters considered essential for a comprehensive resource </a:t>
            </a:r>
          </a:p>
          <a:p>
            <a:pPr lvl="1"/>
            <a:r>
              <a:rPr lang="en-GB" dirty="0"/>
              <a:t>To recommend a pragmatic set of essential parameters</a:t>
            </a:r>
          </a:p>
          <a:p>
            <a:pPr lvl="1"/>
            <a:r>
              <a:rPr lang="en-GB" dirty="0"/>
              <a:t>To emphasise the need for input from advocacy organization representatives</a:t>
            </a:r>
          </a:p>
          <a:p>
            <a:r>
              <a:rPr lang="en-GB" dirty="0"/>
              <a:t>A 4-part engagement process was set up, including virtual meetings and review</a:t>
            </a:r>
          </a:p>
          <a:p>
            <a:r>
              <a:rPr lang="en-GB" dirty="0"/>
              <a:t>A list of variables was drafted that were considered the most useful for studying ACH natural history and treatment outcomes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48977-B84A-1A02-DE46-AC76F5D7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EMEA, Europe, Middle East, and Africa.</a:t>
            </a:r>
          </a:p>
          <a:p>
            <a:r>
              <a:rPr lang="en-GB" dirty="0" err="1"/>
              <a:t>Alanay</a:t>
            </a:r>
            <a:r>
              <a:rPr lang="en-GB" dirty="0"/>
              <a:t> Y, et al. </a:t>
            </a:r>
            <a:r>
              <a:rPr lang="en-GB" dirty="0" err="1"/>
              <a:t>Orphanet</a:t>
            </a:r>
            <a:r>
              <a:rPr lang="en-GB" dirty="0"/>
              <a:t> J Rare Dis 2023;18:166.</a:t>
            </a:r>
          </a:p>
        </p:txBody>
      </p:sp>
    </p:spTree>
    <p:extLst>
      <p:ext uri="{BB962C8B-B14F-4D97-AF65-F5344CB8AC3E}">
        <p14:creationId xmlns:p14="http://schemas.microsoft.com/office/powerpoint/2010/main" val="172292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FD48A-5B0A-BA27-1590-51727ED0F95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5562599"/>
            <a:ext cx="12192000" cy="642849"/>
          </a:xfrm>
        </p:spPr>
        <p:txBody>
          <a:bodyPr/>
          <a:lstStyle/>
          <a:p>
            <a:r>
              <a:rPr lang="en-GB"/>
              <a:t>Whereas many commonalities exist in the RWE collected, the exact elements, frequency, </a:t>
            </a:r>
            <a:br>
              <a:rPr lang="en-GB"/>
            </a:br>
            <a:r>
              <a:rPr lang="en-GB"/>
              <a:t>collection, and storage methods vary across sites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5D0F68-90F8-44E6-FEAE-890CFB501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/>
          </a:bodyPr>
          <a:lstStyle/>
          <a:p>
            <a:r>
              <a:rPr lang="en-GB" dirty="0"/>
              <a:t>ACH Information Being Collected Across the EMEA Region</a:t>
            </a:r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784BCE70-EBA1-C2A4-15E2-F2D22AF2168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3365799"/>
              </p:ext>
            </p:extLst>
          </p:nvPr>
        </p:nvGraphicFramePr>
        <p:xfrm>
          <a:off x="4055632" y="1449388"/>
          <a:ext cx="367527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000">
                  <a:extLst>
                    <a:ext uri="{9D8B030D-6E8A-4147-A177-3AD203B41FA5}">
                      <a16:colId xmlns:a16="http://schemas.microsoft.com/office/drawing/2014/main" val="2098107424"/>
                    </a:ext>
                  </a:extLst>
                </a:gridCol>
                <a:gridCol w="687270">
                  <a:extLst>
                    <a:ext uri="{9D8B030D-6E8A-4147-A177-3AD203B41FA5}">
                      <a16:colId xmlns:a16="http://schemas.microsoft.com/office/drawing/2014/main" val="2264182038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Parameter</a:t>
                      </a:r>
                      <a:endParaRPr lang="en-GB" sz="12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Centres</a:t>
                      </a:r>
                      <a:endParaRPr lang="en-GB" sz="12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0741334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Pain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0617035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X-rays including bone age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2132145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Birth parameters/measurements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5015265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Laboratory tests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98608445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Walking test/mobility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9296742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Psychological problems/psychological issues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292194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Therapy input/therapies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0078895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Neurological issues/ exam /bladder function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5562777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Ear/nose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1079630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Medications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0447255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Diet and food consumption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468636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Age and height of parents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4737004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Teeth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1315433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Denver development (all four domains)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101381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48977-B84A-1A02-DE46-AC76F5D7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4963" y="6180138"/>
            <a:ext cx="9401175" cy="581025"/>
          </a:xfrm>
        </p:spPr>
        <p:txBody>
          <a:bodyPr/>
          <a:lstStyle/>
          <a:p>
            <a:r>
              <a:rPr lang="en-GB" dirty="0"/>
              <a:t>Responses from 11 Steering Committee members from France (n=3), Germany (n=2), Italy (n=2), Saudi Arabia (n=1), Sweden (n=1), Turkey (n=1), UK (n=1). </a:t>
            </a:r>
            <a:br>
              <a:rPr lang="en-GB" dirty="0"/>
            </a:br>
            <a:r>
              <a:rPr lang="en-GB" dirty="0"/>
              <a:t>Free-text responses were provided by the available members of the Steering Committee. Where possible, responses have been grouped. EMEA, Europe, Middle East, and Africa; ENT, ear, nose, and throat; ROM, range of motion; RWE, real-world evidence. </a:t>
            </a:r>
            <a:r>
              <a:rPr lang="en-GB" dirty="0" err="1"/>
              <a:t>Alanay</a:t>
            </a:r>
            <a:r>
              <a:rPr lang="en-GB" dirty="0"/>
              <a:t> Y, et al. </a:t>
            </a:r>
            <a:r>
              <a:rPr lang="en-GB" dirty="0" err="1"/>
              <a:t>Orphanet</a:t>
            </a:r>
            <a:r>
              <a:rPr lang="en-GB" dirty="0"/>
              <a:t> J Rare Dis 2023;18:166.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EA1E6A35-8A7A-0EDB-D202-57F1CEEDAF47}"/>
              </a:ext>
            </a:extLst>
          </p:cNvPr>
          <p:cNvGraphicFramePr>
            <a:graphicFrameLocks noGrp="1"/>
          </p:cNvGraphicFramePr>
          <p:nvPr>
            <p:ph sz="half" idx="12"/>
            <p:extLst>
              <p:ext uri="{D42A27DB-BD31-4B8C-83A1-F6EECF244321}">
                <p14:modId xmlns:p14="http://schemas.microsoft.com/office/powerpoint/2010/main" val="1504439734"/>
              </p:ext>
            </p:extLst>
          </p:nvPr>
        </p:nvGraphicFramePr>
        <p:xfrm>
          <a:off x="7776301" y="1449388"/>
          <a:ext cx="3675270" cy="4032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000">
                  <a:extLst>
                    <a:ext uri="{9D8B030D-6E8A-4147-A177-3AD203B41FA5}">
                      <a16:colId xmlns:a16="http://schemas.microsoft.com/office/drawing/2014/main" val="1415595830"/>
                    </a:ext>
                  </a:extLst>
                </a:gridCol>
                <a:gridCol w="687270">
                  <a:extLst>
                    <a:ext uri="{9D8B030D-6E8A-4147-A177-3AD203B41FA5}">
                      <a16:colId xmlns:a16="http://schemas.microsoft.com/office/drawing/2014/main" val="326529404"/>
                    </a:ext>
                  </a:extLst>
                </a:gridCol>
              </a:tblGrid>
              <a:tr h="249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Parameter</a:t>
                      </a:r>
                      <a:endParaRPr lang="en-GB" sz="12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Centres</a:t>
                      </a:r>
                      <a:endParaRPr lang="en-GB" sz="12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8927445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Home interaction/daily activities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9623574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Administrative data (e.g., name, date of birth)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3423015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Type of medical activity, date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313427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Surveillance test results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132906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Interventions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7332527"/>
                  </a:ext>
                </a:extLst>
              </a:tr>
              <a:tr h="3021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Motor function (gross motor function measure test)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5781356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Use of aids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8118621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Aims of patient and family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0148893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Thorax asymmetry and management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9699819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Neurological examination 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43656966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Fatigue questions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38804688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Referring physician name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27538767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Familial case/not familial case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54569501"/>
                  </a:ext>
                </a:extLst>
              </a:tr>
              <a:tr h="2676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Natural history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8781004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1903B64-354C-5AEE-E2B5-B2EED68D80D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80687297"/>
              </p:ext>
            </p:extLst>
          </p:nvPr>
        </p:nvGraphicFramePr>
        <p:xfrm>
          <a:off x="334963" y="1449388"/>
          <a:ext cx="367527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000">
                  <a:extLst>
                    <a:ext uri="{9D8B030D-6E8A-4147-A177-3AD203B41FA5}">
                      <a16:colId xmlns:a16="http://schemas.microsoft.com/office/drawing/2014/main" val="52897031"/>
                    </a:ext>
                  </a:extLst>
                </a:gridCol>
                <a:gridCol w="687270">
                  <a:extLst>
                    <a:ext uri="{9D8B030D-6E8A-4147-A177-3AD203B41FA5}">
                      <a16:colId xmlns:a16="http://schemas.microsoft.com/office/drawing/2014/main" val="1723309609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Parameter</a:t>
                      </a:r>
                      <a:endParaRPr lang="en-GB" sz="12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b="1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Centres</a:t>
                      </a:r>
                      <a:endParaRPr lang="en-GB" sz="120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960717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Auxologic/growth measurements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2371328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Medical history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3455434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Surgeries procedures (neuro/orthopaedic/ENT)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0425420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Polysomnography etc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47343510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Genetic diagnosis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019091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Physical examination (with functionality)/ function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1897645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MRI/cranial imaging/spine imaging/neuroimaging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3246712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Psychomotor development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58483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Education information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5377299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Hearing problems/test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8489571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Locomotor exam/Joint ROM/deformities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7832322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Physical activities (including sports)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3801584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Prenatal history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1563309"/>
                  </a:ext>
                </a:extLst>
              </a:tr>
              <a:tr h="27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Neonatal history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2349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299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A05337E-696E-4421-F24B-D74144708FFB}"/>
              </a:ext>
            </a:extLst>
          </p:cNvPr>
          <p:cNvSpPr/>
          <p:nvPr/>
        </p:nvSpPr>
        <p:spPr>
          <a:xfrm>
            <a:off x="0" y="0"/>
            <a:ext cx="5953760" cy="1449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F3D36537-DD7C-0B42-6304-633948153A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3538714"/>
              </p:ext>
            </p:extLst>
          </p:nvPr>
        </p:nvGraphicFramePr>
        <p:xfrm>
          <a:off x="695325" y="144504"/>
          <a:ext cx="9933689" cy="692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725228C4-6F82-26A3-7A05-43BC98839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289550"/>
            <a:r>
              <a:rPr lang="en-GB" dirty="0"/>
              <a:t>Selection of Parameters For Prospective Data Collection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48977-B84A-1A02-DE46-AC76F5D7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00" y="6205448"/>
            <a:ext cx="3640162" cy="508048"/>
          </a:xfrm>
        </p:spPr>
        <p:txBody>
          <a:bodyPr/>
          <a:lstStyle/>
          <a:p>
            <a:r>
              <a:rPr lang="en-GB" dirty="0"/>
              <a:t>Figure shows data elements considered of greatest value for an ACH registry by the Steering Committee.</a:t>
            </a:r>
          </a:p>
          <a:p>
            <a:r>
              <a:rPr lang="en-GB" dirty="0"/>
              <a:t>Note: only 1 advocacy representative was present. </a:t>
            </a:r>
          </a:p>
          <a:p>
            <a:r>
              <a:rPr lang="en-GB" dirty="0"/>
              <a:t>ENT, ear, nose, and throat; FMS, foramen magnum stenosis. </a:t>
            </a:r>
          </a:p>
          <a:p>
            <a:r>
              <a:rPr lang="en-GB" dirty="0" err="1"/>
              <a:t>Alanay</a:t>
            </a:r>
            <a:r>
              <a:rPr lang="en-GB" dirty="0"/>
              <a:t> Y, et al. </a:t>
            </a:r>
            <a:r>
              <a:rPr lang="en-GB" dirty="0" err="1"/>
              <a:t>Orphanet</a:t>
            </a:r>
            <a:r>
              <a:rPr lang="en-GB" dirty="0"/>
              <a:t> J Rare Dis 2023;18:166.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0876937-23BD-1F59-299B-61F8A41C562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96000" y="5020735"/>
            <a:ext cx="6096000" cy="642849"/>
          </a:xfrm>
        </p:spPr>
        <p:txBody>
          <a:bodyPr>
            <a:normAutofit fontScale="92500"/>
          </a:bodyPr>
          <a:lstStyle/>
          <a:p>
            <a:r>
              <a:rPr lang="en-GB" dirty="0"/>
              <a:t>Of the 23 items, data on 11 are routinely collected by at least half of HCPs at their clinics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A613B1-3681-1FAC-5537-F64AC538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612052"/>
            <a:ext cx="5400000" cy="2747297"/>
          </a:xfrm>
        </p:spPr>
        <p:txBody>
          <a:bodyPr/>
          <a:lstStyle/>
          <a:p>
            <a:r>
              <a:rPr lang="en-GB" dirty="0"/>
              <a:t>The Steering Committee identified </a:t>
            </a:r>
            <a:br>
              <a:rPr lang="en-GB" dirty="0"/>
            </a:br>
            <a:r>
              <a:rPr lang="en-GB" b="1" dirty="0"/>
              <a:t>65</a:t>
            </a:r>
            <a:r>
              <a:rPr lang="en-GB" dirty="0"/>
              <a:t> items of importance </a:t>
            </a:r>
          </a:p>
          <a:p>
            <a:pPr lvl="1"/>
            <a:r>
              <a:rPr lang="en-GB" dirty="0"/>
              <a:t>Mostly condition-specific, and several collected in routine clinical practice</a:t>
            </a:r>
          </a:p>
          <a:p>
            <a:r>
              <a:rPr lang="en-GB" dirty="0"/>
              <a:t>Of these, </a:t>
            </a:r>
            <a:r>
              <a:rPr lang="en-GB" b="1" dirty="0"/>
              <a:t>23</a:t>
            </a:r>
            <a:r>
              <a:rPr lang="en-GB" dirty="0"/>
              <a:t> were selected as most relevant for a prospective ACH registry</a:t>
            </a:r>
          </a:p>
        </p:txBody>
      </p:sp>
    </p:spTree>
    <p:extLst>
      <p:ext uri="{BB962C8B-B14F-4D97-AF65-F5344CB8AC3E}">
        <p14:creationId xmlns:p14="http://schemas.microsoft.com/office/powerpoint/2010/main" val="2191417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5228C4-6F82-26A3-7A05-43BC98839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Data Elements Recommended For Inclusion in Prospective </a:t>
            </a:r>
            <a:br>
              <a:rPr lang="en-GB" dirty="0"/>
            </a:br>
            <a:r>
              <a:rPr lang="en-GB" dirty="0"/>
              <a:t>ACH Registries According to Age Group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48977-B84A-1A02-DE46-AC76F5D7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r>
              <a:rPr lang="en-GB" dirty="0"/>
              <a:t>Note: decision to perform any investigation or document specific data is at discretion of the treating physician; some data elements collected at baseline only.</a:t>
            </a:r>
          </a:p>
          <a:p>
            <a:r>
              <a:rPr lang="en-GB" dirty="0" err="1"/>
              <a:t>Alanay</a:t>
            </a:r>
            <a:r>
              <a:rPr lang="en-GB" dirty="0"/>
              <a:t> Y, et al. </a:t>
            </a:r>
            <a:r>
              <a:rPr lang="en-GB" dirty="0" err="1"/>
              <a:t>Orphanet</a:t>
            </a:r>
            <a:r>
              <a:rPr lang="en-GB" dirty="0"/>
              <a:t> J Rare Dis 2023;18:166.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7ABD1A9D-39AE-9C41-DA69-4E2B0440880D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337676910"/>
              </p:ext>
            </p:extLst>
          </p:nvPr>
        </p:nvGraphicFramePr>
        <p:xfrm>
          <a:off x="695325" y="1861512"/>
          <a:ext cx="9131117" cy="126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79183">
                  <a:extLst>
                    <a:ext uri="{9D8B030D-6E8A-4147-A177-3AD203B41FA5}">
                      <a16:colId xmlns:a16="http://schemas.microsoft.com/office/drawing/2014/main" val="1032129505"/>
                    </a:ext>
                  </a:extLst>
                </a:gridCol>
                <a:gridCol w="4844294">
                  <a:extLst>
                    <a:ext uri="{9D8B030D-6E8A-4147-A177-3AD203B41FA5}">
                      <a16:colId xmlns:a16="http://schemas.microsoft.com/office/drawing/2014/main" val="1387399305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4052429664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2020372651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3863196248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3458922789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8342468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Patient characteristics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Date of birth; sex; ethnicity; country of birth; country of residence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F6A322"/>
                          </a:solidFill>
                        </a:rPr>
                        <a:t>✓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EF5E20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B41A9D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9B2F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83747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Family history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ACH history; parent age; parental heights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F6A322"/>
                          </a:solidFill>
                        </a:rPr>
                        <a:t>✓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EF5E20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B41A9D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9B2F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29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Employment status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Full-time / part-time / unemployed / retired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EF5E20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B41A9D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9B2F"/>
                          </a:solidFill>
                        </a:rPr>
                        <a:t>✓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144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Education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Mainstream school / special school / adaptations needed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R="90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41659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E5C8BAAA-FB74-F7F8-5DE7-D23E656E0A40}"/>
              </a:ext>
            </a:extLst>
          </p:cNvPr>
          <p:cNvSpPr/>
          <p:nvPr/>
        </p:nvSpPr>
        <p:spPr>
          <a:xfrm>
            <a:off x="695325" y="1449388"/>
            <a:ext cx="5400675" cy="3600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/>
              <a:t>Demographics</a:t>
            </a:r>
          </a:p>
        </p:txBody>
      </p:sp>
      <p:graphicFrame>
        <p:nvGraphicFramePr>
          <p:cNvPr id="24" name="Table 12">
            <a:extLst>
              <a:ext uri="{FF2B5EF4-FFF2-40B4-BE49-F238E27FC236}">
                <a16:creationId xmlns:a16="http://schemas.microsoft.com/office/drawing/2014/main" id="{86B13776-B764-00EC-8FEE-1EA191DA3A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3041279"/>
              </p:ext>
            </p:extLst>
          </p:nvPr>
        </p:nvGraphicFramePr>
        <p:xfrm>
          <a:off x="675737" y="3657297"/>
          <a:ext cx="9131117" cy="2210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79183">
                  <a:extLst>
                    <a:ext uri="{9D8B030D-6E8A-4147-A177-3AD203B41FA5}">
                      <a16:colId xmlns:a16="http://schemas.microsoft.com/office/drawing/2014/main" val="1032129505"/>
                    </a:ext>
                  </a:extLst>
                </a:gridCol>
                <a:gridCol w="4844294">
                  <a:extLst>
                    <a:ext uri="{9D8B030D-6E8A-4147-A177-3AD203B41FA5}">
                      <a16:colId xmlns:a16="http://schemas.microsoft.com/office/drawing/2014/main" val="1387399305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4052429664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2020372651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3863196248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3458922789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834246867"/>
                    </a:ext>
                  </a:extLst>
                </a:gridCol>
              </a:tblGrid>
              <a:tr h="253824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Diagnosis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Pre/post-natal diagnosis; age; method (genetic / clinical / radiology); FGFR3 variant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F6A322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EF5E20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B41A9D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9B2F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837471"/>
                  </a:ext>
                </a:extLst>
              </a:tr>
              <a:tr h="253824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Birth parameters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Gestational age; birth length; birth weight; head circumference; APGAR score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6A322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EF5E20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B41A9D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9B2F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29748"/>
                  </a:ext>
                </a:extLst>
              </a:tr>
              <a:tr h="253824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Neonatal parameters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Delivery (vaginal / C-section); neonatal complications at birth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6A322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EF5E20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B41A9D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rgbClr val="009B2F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14469"/>
                  </a:ext>
                </a:extLst>
              </a:tr>
              <a:tr h="253824">
                <a:tc rowSpan="2">
                  <a:txBody>
                    <a:bodyPr/>
                    <a:lstStyle/>
                    <a:p>
                      <a:r>
                        <a:rPr lang="en-GB" sz="1600" dirty="0" err="1">
                          <a:latin typeface="+mj-lt"/>
                        </a:rPr>
                        <a:t>Auxiological</a:t>
                      </a:r>
                      <a:endParaRPr lang="en-GB" sz="1600" dirty="0">
                        <a:latin typeface="+mj-lt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Body length or height (sitting, standing); body weight; arm span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41659"/>
                  </a:ext>
                </a:extLst>
              </a:tr>
              <a:tr h="253824">
                <a:tc vMerge="1">
                  <a:txBody>
                    <a:bodyPr/>
                    <a:lstStyle/>
                    <a:p>
                      <a:endParaRPr lang="en-GB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Head circumference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B41A9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B2F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067562"/>
                  </a:ext>
                </a:extLst>
              </a:tr>
              <a:tr h="253824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Routine clinical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Physical exam (blood pressure; vital signs; muscle tone; reflexes)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085272"/>
                  </a:ext>
                </a:extLst>
              </a:tr>
              <a:tr h="253824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Reproductive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Puberty (Tanner stage); age at menarche, if applicable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F5E2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7000944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EB516BD1-6899-8ABA-FFC3-F00DAE8ADBDE}"/>
              </a:ext>
            </a:extLst>
          </p:cNvPr>
          <p:cNvSpPr/>
          <p:nvPr/>
        </p:nvSpPr>
        <p:spPr>
          <a:xfrm>
            <a:off x="704850" y="3257865"/>
            <a:ext cx="5400675" cy="3600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/>
              <a:t>Diagnosis, birth, and clinical measurements</a:t>
            </a:r>
          </a:p>
        </p:txBody>
      </p:sp>
      <p:pic>
        <p:nvPicPr>
          <p:cNvPr id="2" name="Graphic 1" descr="Key with solid fill">
            <a:extLst>
              <a:ext uri="{FF2B5EF4-FFF2-40B4-BE49-F238E27FC236}">
                <a16:creationId xmlns:a16="http://schemas.microsoft.com/office/drawing/2014/main" id="{242DDB6A-7615-03F0-C7F3-EC2F718B3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27440" y="1282127"/>
            <a:ext cx="683204" cy="68320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B59E7A6A-E581-6F41-7720-09B71A62FAB3}"/>
              </a:ext>
            </a:extLst>
          </p:cNvPr>
          <p:cNvGrpSpPr/>
          <p:nvPr/>
        </p:nvGrpSpPr>
        <p:grpSpPr>
          <a:xfrm>
            <a:off x="10001526" y="1809482"/>
            <a:ext cx="1890636" cy="1241381"/>
            <a:chOff x="10255028" y="1861512"/>
            <a:chExt cx="1431864" cy="124138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783C993-E67B-23D9-5E3C-4784E289FDA3}"/>
                </a:ext>
              </a:extLst>
            </p:cNvPr>
            <p:cNvSpPr txBox="1"/>
            <p:nvPr/>
          </p:nvSpPr>
          <p:spPr>
            <a:xfrm>
              <a:off x="10255028" y="1861512"/>
              <a:ext cx="12900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F6A322"/>
                  </a:solidFill>
                </a:rPr>
                <a:t>✓</a:t>
              </a:r>
              <a:r>
                <a:rPr lang="en-GB" sz="1400" b="1" dirty="0">
                  <a:solidFill>
                    <a:schemeClr val="accent1"/>
                  </a:solidFill>
                </a:rPr>
                <a:t> </a:t>
              </a:r>
              <a:r>
                <a:rPr lang="en-GB" sz="1400" dirty="0"/>
                <a:t>Once (at entry)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60A0C71-20B9-BDD8-0445-B70F9513A12A}"/>
                </a:ext>
              </a:extLst>
            </p:cNvPr>
            <p:cNvSpPr txBox="1"/>
            <p:nvPr/>
          </p:nvSpPr>
          <p:spPr>
            <a:xfrm>
              <a:off x="10255028" y="2094913"/>
              <a:ext cx="14318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0077B9"/>
                  </a:solidFill>
                </a:rPr>
                <a:t>✓</a:t>
              </a:r>
              <a:r>
                <a:rPr lang="en-GB" sz="1400" b="1" dirty="0">
                  <a:solidFill>
                    <a:schemeClr val="accent5"/>
                  </a:solidFill>
                </a:rPr>
                <a:t> </a:t>
              </a:r>
              <a:r>
                <a:rPr lang="en-GB" sz="1400" dirty="0"/>
                <a:t>Collect in infancy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515131E-71F3-632A-67AA-9BFFC2F74F5E}"/>
                </a:ext>
              </a:extLst>
            </p:cNvPr>
            <p:cNvSpPr txBox="1"/>
            <p:nvPr/>
          </p:nvSpPr>
          <p:spPr>
            <a:xfrm>
              <a:off x="10255028" y="2328314"/>
              <a:ext cx="1312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EF5E20"/>
                  </a:solidFill>
                </a:rPr>
                <a:t>✓</a:t>
              </a:r>
              <a:r>
                <a:rPr lang="en-GB" sz="1400" b="1" dirty="0">
                  <a:solidFill>
                    <a:schemeClr val="accent6"/>
                  </a:solidFill>
                </a:rPr>
                <a:t> </a:t>
              </a:r>
              <a:r>
                <a:rPr lang="en-GB" sz="1400" dirty="0"/>
                <a:t>Early childhood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F6137DA-3936-9C18-82EF-FEA693467AD0}"/>
                </a:ext>
              </a:extLst>
            </p:cNvPr>
            <p:cNvSpPr txBox="1"/>
            <p:nvPr/>
          </p:nvSpPr>
          <p:spPr>
            <a:xfrm>
              <a:off x="10255028" y="2561715"/>
              <a:ext cx="1312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B41A9D"/>
                  </a:solidFill>
                </a:rPr>
                <a:t>✓</a:t>
              </a:r>
              <a:r>
                <a:rPr lang="en-GB" sz="1400" b="1" dirty="0">
                  <a:solidFill>
                    <a:schemeClr val="accent3"/>
                  </a:solidFill>
                </a:rPr>
                <a:t> </a:t>
              </a:r>
              <a:r>
                <a:rPr lang="en-GB" sz="1400" dirty="0"/>
                <a:t>Later childhood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F0DF37D-ADA6-3262-A54E-CC662B7B8E82}"/>
                </a:ext>
              </a:extLst>
            </p:cNvPr>
            <p:cNvSpPr txBox="1"/>
            <p:nvPr/>
          </p:nvSpPr>
          <p:spPr>
            <a:xfrm>
              <a:off x="10255028" y="2795116"/>
              <a:ext cx="13498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009B2F"/>
                  </a:solidFill>
                </a:rPr>
                <a:t>✓</a:t>
              </a:r>
              <a:r>
                <a:rPr lang="en-GB" sz="1400" b="1" dirty="0">
                  <a:solidFill>
                    <a:schemeClr val="accent6"/>
                  </a:solidFill>
                </a:rPr>
                <a:t> </a:t>
              </a:r>
              <a:r>
                <a:rPr lang="en-GB" sz="1400" dirty="0"/>
                <a:t>Collect in adults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6480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5228C4-6F82-26A3-7A05-43BC98839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Data Elements Recommended For Inclusion in Prospective </a:t>
            </a:r>
            <a:br>
              <a:rPr lang="en-GB" dirty="0"/>
            </a:br>
            <a:r>
              <a:rPr lang="en-GB" dirty="0"/>
              <a:t>ACH Registries According to Age Group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48977-B84A-1A02-DE46-AC76F5D7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r>
              <a:rPr lang="en-GB" dirty="0"/>
              <a:t>Note: decision to perform any investigation or document specific data is at discretion of the treating physician; some data elements collected at baseline only.</a:t>
            </a:r>
          </a:p>
          <a:p>
            <a:r>
              <a:rPr lang="en-GB" dirty="0" err="1"/>
              <a:t>Alanay</a:t>
            </a:r>
            <a:r>
              <a:rPr lang="en-GB" dirty="0"/>
              <a:t> Y, et al. </a:t>
            </a:r>
            <a:r>
              <a:rPr lang="en-GB" dirty="0" err="1"/>
              <a:t>Orphanet</a:t>
            </a:r>
            <a:r>
              <a:rPr lang="en-GB" dirty="0"/>
              <a:t> J Rare Dis 2023;18:166.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7ABD1A9D-39AE-9C41-DA69-4E2B0440880D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421843708"/>
              </p:ext>
            </p:extLst>
          </p:nvPr>
        </p:nvGraphicFramePr>
        <p:xfrm>
          <a:off x="695325" y="1861512"/>
          <a:ext cx="9131117" cy="37900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79183">
                  <a:extLst>
                    <a:ext uri="{9D8B030D-6E8A-4147-A177-3AD203B41FA5}">
                      <a16:colId xmlns:a16="http://schemas.microsoft.com/office/drawing/2014/main" val="1032129505"/>
                    </a:ext>
                  </a:extLst>
                </a:gridCol>
                <a:gridCol w="4844294">
                  <a:extLst>
                    <a:ext uri="{9D8B030D-6E8A-4147-A177-3AD203B41FA5}">
                      <a16:colId xmlns:a16="http://schemas.microsoft.com/office/drawing/2014/main" val="1387399305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4052429664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2020372651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3863196248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3458922789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834246867"/>
                    </a:ext>
                  </a:extLst>
                </a:gridCol>
              </a:tblGrid>
              <a:tr h="145480">
                <a:tc rowSpan="6"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Orthopaedics: spinal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Cranial cervical junction compression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837471"/>
                  </a:ext>
                </a:extLst>
              </a:tr>
              <a:tr h="145480">
                <a:tc vMerge="1">
                  <a:txBody>
                    <a:bodyPr/>
                    <a:lstStyle/>
                    <a:p>
                      <a:endParaRPr lang="en-GB" sz="16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Foramen magnum stenosis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EF5E20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B41A9D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9B2F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34400"/>
                  </a:ext>
                </a:extLst>
              </a:tr>
              <a:tr h="145480">
                <a:tc vMerge="1">
                  <a:txBody>
                    <a:bodyPr/>
                    <a:lstStyle/>
                    <a:p>
                      <a:endParaRPr lang="en-GB" sz="16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 err="1">
                          <a:latin typeface="+mj-lt"/>
                        </a:rPr>
                        <a:t>Hyperkyphosis</a:t>
                      </a:r>
                      <a:r>
                        <a:rPr lang="en-GB" sz="1100" i="1" dirty="0">
                          <a:latin typeface="+mj-lt"/>
                        </a:rPr>
                        <a:t>; thoracolumbar kyphosis; kyphosis 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53324"/>
                  </a:ext>
                </a:extLst>
              </a:tr>
              <a:tr h="145480">
                <a:tc vMerge="1">
                  <a:txBody>
                    <a:bodyPr/>
                    <a:lstStyle/>
                    <a:p>
                      <a:endParaRPr lang="en-GB" sz="16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 err="1">
                          <a:latin typeface="+mj-lt"/>
                        </a:rPr>
                        <a:t>Hyperlordosis</a:t>
                      </a:r>
                      <a:endParaRPr lang="en-GB" sz="1100" i="1" dirty="0">
                        <a:latin typeface="+mj-lt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EF5E20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148619"/>
                  </a:ext>
                </a:extLst>
              </a:tr>
              <a:tr h="145480">
                <a:tc vMerge="1">
                  <a:txBody>
                    <a:bodyPr/>
                    <a:lstStyle/>
                    <a:p>
                      <a:endParaRPr lang="en-GB" sz="16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Scoliosis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504493"/>
                  </a:ext>
                </a:extLst>
              </a:tr>
              <a:tr h="145480">
                <a:tc vMerge="1">
                  <a:txBody>
                    <a:bodyPr/>
                    <a:lstStyle/>
                    <a:p>
                      <a:endParaRPr lang="en-GB" sz="1600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Spinal stenosis (symptomatic or </a:t>
                      </a:r>
                      <a:r>
                        <a:rPr lang="en-GB" sz="1100" i="1" dirty="0" err="1">
                          <a:latin typeface="+mj-lt"/>
                        </a:rPr>
                        <a:t>unsymptomatic</a:t>
                      </a:r>
                      <a:r>
                        <a:rPr lang="en-GB" sz="1100" i="1" dirty="0">
                          <a:latin typeface="+mj-lt"/>
                        </a:rPr>
                        <a:t>)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03933"/>
                  </a:ext>
                </a:extLst>
              </a:tr>
              <a:tr h="145480">
                <a:tc rowSpan="3"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Orthopaedics: Limb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Genu varum (or </a:t>
                      </a:r>
                      <a:r>
                        <a:rPr lang="en-GB" sz="1100" i="1" dirty="0" err="1">
                          <a:latin typeface="+mj-lt"/>
                        </a:rPr>
                        <a:t>valgum</a:t>
                      </a:r>
                      <a:r>
                        <a:rPr lang="en-GB" sz="1100" i="1" dirty="0">
                          <a:latin typeface="+mj-lt"/>
                        </a:rPr>
                        <a:t>); ankle varus or valgus deformity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29748"/>
                  </a:ext>
                </a:extLst>
              </a:tr>
              <a:tr h="145480">
                <a:tc vMerge="1">
                  <a:txBody>
                    <a:bodyPr/>
                    <a:lstStyle/>
                    <a:p>
                      <a:endParaRPr lang="en-GB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Limited range of motion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593494"/>
                  </a:ext>
                </a:extLst>
              </a:tr>
              <a:tr h="145480">
                <a:tc vMerge="1">
                  <a:txBody>
                    <a:bodyPr/>
                    <a:lstStyle/>
                    <a:p>
                      <a:endParaRPr lang="en-GB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Locomotor: devices (cast, walking device, brace); wheelchair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086786"/>
                  </a:ext>
                </a:extLst>
              </a:tr>
              <a:tr h="145480">
                <a:tc rowSpan="3"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Neurological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Motor development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dirty="0">
                        <a:solidFill>
                          <a:srgbClr val="009B2F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014469"/>
                  </a:ext>
                </a:extLst>
              </a:tr>
              <a:tr h="145480">
                <a:tc vMerge="1">
                  <a:txBody>
                    <a:bodyPr/>
                    <a:lstStyle/>
                    <a:p>
                      <a:endParaRPr lang="en-GB" sz="1600" dirty="0">
                        <a:latin typeface="+mj-lt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Hydrocephalus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5576007"/>
                  </a:ext>
                </a:extLst>
              </a:tr>
              <a:tr h="145480">
                <a:tc vMerge="1">
                  <a:txBody>
                    <a:bodyPr/>
                    <a:lstStyle/>
                    <a:p>
                      <a:endParaRPr lang="en-GB" sz="1600" dirty="0">
                        <a:latin typeface="+mj-lt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Neurological signs (e.g., bladder, bowel)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841269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E5C8BAAA-FB74-F7F8-5DE7-D23E656E0A40}"/>
              </a:ext>
            </a:extLst>
          </p:cNvPr>
          <p:cNvSpPr/>
          <p:nvPr/>
        </p:nvSpPr>
        <p:spPr>
          <a:xfrm>
            <a:off x="695325" y="1449388"/>
            <a:ext cx="5400675" cy="3600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/>
              <a:t>Medical issues</a:t>
            </a:r>
          </a:p>
        </p:txBody>
      </p:sp>
      <p:pic>
        <p:nvPicPr>
          <p:cNvPr id="27" name="Graphic 26" descr="Key with solid fill">
            <a:extLst>
              <a:ext uri="{FF2B5EF4-FFF2-40B4-BE49-F238E27FC236}">
                <a16:creationId xmlns:a16="http://schemas.microsoft.com/office/drawing/2014/main" id="{28FBD160-1232-DC62-7DB0-B2627D3672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27440" y="1282127"/>
            <a:ext cx="683204" cy="683204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45A0E9EB-832B-66F7-C421-EE52E2B2A6B3}"/>
              </a:ext>
            </a:extLst>
          </p:cNvPr>
          <p:cNvGrpSpPr/>
          <p:nvPr/>
        </p:nvGrpSpPr>
        <p:grpSpPr>
          <a:xfrm>
            <a:off x="10001526" y="1809482"/>
            <a:ext cx="1890636" cy="1241381"/>
            <a:chOff x="10255028" y="1861512"/>
            <a:chExt cx="1431864" cy="124138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43E2AA8-EB26-F322-918C-1CAE0E9F32FA}"/>
                </a:ext>
              </a:extLst>
            </p:cNvPr>
            <p:cNvSpPr txBox="1"/>
            <p:nvPr/>
          </p:nvSpPr>
          <p:spPr>
            <a:xfrm>
              <a:off x="10255028" y="1861512"/>
              <a:ext cx="12900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F6A322"/>
                  </a:solidFill>
                </a:rPr>
                <a:t>✓</a:t>
              </a:r>
              <a:r>
                <a:rPr lang="en-GB" sz="1400" b="1" dirty="0">
                  <a:solidFill>
                    <a:schemeClr val="accent1"/>
                  </a:solidFill>
                </a:rPr>
                <a:t> </a:t>
              </a:r>
              <a:r>
                <a:rPr lang="en-GB" sz="1400" dirty="0"/>
                <a:t>Once (at entry)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9C269FA-FEF5-CF4B-9266-71862BAE648E}"/>
                </a:ext>
              </a:extLst>
            </p:cNvPr>
            <p:cNvSpPr txBox="1"/>
            <p:nvPr/>
          </p:nvSpPr>
          <p:spPr>
            <a:xfrm>
              <a:off x="10255028" y="2094913"/>
              <a:ext cx="14318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0077B9"/>
                  </a:solidFill>
                </a:rPr>
                <a:t>✓</a:t>
              </a:r>
              <a:r>
                <a:rPr lang="en-GB" sz="1400" b="1" dirty="0">
                  <a:solidFill>
                    <a:schemeClr val="accent5"/>
                  </a:solidFill>
                </a:rPr>
                <a:t> </a:t>
              </a:r>
              <a:r>
                <a:rPr lang="en-GB" sz="1400" dirty="0"/>
                <a:t>Collect in infancy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6F5710F-B7E4-7E15-5BA2-5BF6CC7D22B3}"/>
                </a:ext>
              </a:extLst>
            </p:cNvPr>
            <p:cNvSpPr txBox="1"/>
            <p:nvPr/>
          </p:nvSpPr>
          <p:spPr>
            <a:xfrm>
              <a:off x="10255028" y="2328314"/>
              <a:ext cx="1312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EF5E20"/>
                  </a:solidFill>
                </a:rPr>
                <a:t>✓</a:t>
              </a:r>
              <a:r>
                <a:rPr lang="en-GB" sz="1400" b="1" dirty="0">
                  <a:solidFill>
                    <a:schemeClr val="accent6"/>
                  </a:solidFill>
                </a:rPr>
                <a:t> </a:t>
              </a:r>
              <a:r>
                <a:rPr lang="en-GB" sz="1400" dirty="0"/>
                <a:t>Early childhood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83C0D6F-30D7-D02E-21D9-9AA4C1876CCF}"/>
                </a:ext>
              </a:extLst>
            </p:cNvPr>
            <p:cNvSpPr txBox="1"/>
            <p:nvPr/>
          </p:nvSpPr>
          <p:spPr>
            <a:xfrm>
              <a:off x="10255028" y="2561715"/>
              <a:ext cx="1312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B41A9D"/>
                  </a:solidFill>
                </a:rPr>
                <a:t>✓</a:t>
              </a:r>
              <a:r>
                <a:rPr lang="en-GB" sz="1400" b="1" dirty="0">
                  <a:solidFill>
                    <a:schemeClr val="accent3"/>
                  </a:solidFill>
                </a:rPr>
                <a:t> </a:t>
              </a:r>
              <a:r>
                <a:rPr lang="en-GB" sz="1400" dirty="0"/>
                <a:t>Later childhood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A2CA157-9452-5B4A-DA0F-D1E40EC11222}"/>
                </a:ext>
              </a:extLst>
            </p:cNvPr>
            <p:cNvSpPr txBox="1"/>
            <p:nvPr/>
          </p:nvSpPr>
          <p:spPr>
            <a:xfrm>
              <a:off x="10255028" y="2795116"/>
              <a:ext cx="13498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009B2F"/>
                  </a:solidFill>
                </a:rPr>
                <a:t>✓</a:t>
              </a:r>
              <a:r>
                <a:rPr lang="en-GB" sz="1400" b="1" dirty="0">
                  <a:solidFill>
                    <a:schemeClr val="accent6"/>
                  </a:solidFill>
                </a:rPr>
                <a:t> </a:t>
              </a:r>
              <a:r>
                <a:rPr lang="en-GB" sz="1400" dirty="0"/>
                <a:t>Collect in adults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7091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5228C4-6F82-26A3-7A05-43BC98839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>
            <a:normAutofit fontScale="90000"/>
          </a:bodyPr>
          <a:lstStyle/>
          <a:p>
            <a:r>
              <a:rPr lang="en-GB" dirty="0"/>
              <a:t>Data Elements Recommended For Inclusion in Prospective </a:t>
            </a:r>
            <a:br>
              <a:rPr lang="en-GB" dirty="0"/>
            </a:br>
            <a:r>
              <a:rPr lang="en-GB" dirty="0"/>
              <a:t>ACH Registries According to Age Group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48977-B84A-1A02-DE46-AC76F5D7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r>
              <a:rPr lang="en-GB" dirty="0"/>
              <a:t>*Outcomes suspected to be related to ACH treatment, including pharmacological treatment and limb lengthening. </a:t>
            </a:r>
          </a:p>
          <a:p>
            <a:r>
              <a:rPr lang="en-GB" dirty="0"/>
              <a:t>Note: decision to perform any investigation or document specific data is at discretion of the treating physician; some data elements collected at baseline only.</a:t>
            </a:r>
          </a:p>
          <a:p>
            <a:r>
              <a:rPr lang="en-GB" dirty="0"/>
              <a:t>ENT, ear, nose, and throat. </a:t>
            </a:r>
          </a:p>
          <a:p>
            <a:r>
              <a:rPr lang="en-GB" dirty="0" err="1"/>
              <a:t>Alanay</a:t>
            </a:r>
            <a:r>
              <a:rPr lang="en-GB" dirty="0"/>
              <a:t> Y, et al. </a:t>
            </a:r>
            <a:r>
              <a:rPr lang="en-GB" dirty="0" err="1"/>
              <a:t>Orphanet</a:t>
            </a:r>
            <a:r>
              <a:rPr lang="en-GB" dirty="0"/>
              <a:t> J Rare Dis 2023;18:166.</a:t>
            </a:r>
          </a:p>
        </p:txBody>
      </p:sp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7ABD1A9D-39AE-9C41-DA69-4E2B0440880D}"/>
              </a:ext>
            </a:extLst>
          </p:cNvPr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64605770"/>
              </p:ext>
            </p:extLst>
          </p:nvPr>
        </p:nvGraphicFramePr>
        <p:xfrm>
          <a:off x="695325" y="1861512"/>
          <a:ext cx="9131117" cy="3474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79183">
                  <a:extLst>
                    <a:ext uri="{9D8B030D-6E8A-4147-A177-3AD203B41FA5}">
                      <a16:colId xmlns:a16="http://schemas.microsoft.com/office/drawing/2014/main" val="1032129505"/>
                    </a:ext>
                  </a:extLst>
                </a:gridCol>
                <a:gridCol w="4844294">
                  <a:extLst>
                    <a:ext uri="{9D8B030D-6E8A-4147-A177-3AD203B41FA5}">
                      <a16:colId xmlns:a16="http://schemas.microsoft.com/office/drawing/2014/main" val="1387399305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4052429664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2020372651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3863196248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3458922789"/>
                    </a:ext>
                  </a:extLst>
                </a:gridCol>
                <a:gridCol w="361528">
                  <a:extLst>
                    <a:ext uri="{9D8B030D-6E8A-4147-A177-3AD203B41FA5}">
                      <a16:colId xmlns:a16="http://schemas.microsoft.com/office/drawing/2014/main" val="834246867"/>
                    </a:ext>
                  </a:extLst>
                </a:gridCol>
              </a:tblGrid>
              <a:tr h="192363">
                <a:tc rowSpan="4"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Respiratory and ENT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Sleep apnoea / hypopnoea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41659"/>
                  </a:ext>
                </a:extLst>
              </a:tr>
              <a:tr h="192363">
                <a:tc vMerge="1">
                  <a:txBody>
                    <a:bodyPr/>
                    <a:lstStyle/>
                    <a:p>
                      <a:endParaRPr lang="en-GB" sz="1600" dirty="0">
                        <a:latin typeface="+mj-lt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Otitis media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9B2F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280202"/>
                  </a:ext>
                </a:extLst>
              </a:tr>
              <a:tr h="192363">
                <a:tc vMerge="1">
                  <a:txBody>
                    <a:bodyPr/>
                    <a:lstStyle/>
                    <a:p>
                      <a:endParaRPr lang="en-GB" sz="1600" dirty="0">
                        <a:latin typeface="+mj-lt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Hearing disorder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800093"/>
                  </a:ext>
                </a:extLst>
              </a:tr>
              <a:tr h="192363">
                <a:tc vMerge="1">
                  <a:txBody>
                    <a:bodyPr/>
                    <a:lstStyle/>
                    <a:p>
                      <a:endParaRPr lang="en-GB" sz="1600" dirty="0">
                        <a:latin typeface="+mj-lt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Dental overcrowding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F5E2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36513"/>
                  </a:ext>
                </a:extLst>
              </a:tr>
              <a:tr h="19236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Body composition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Body weight (obesity)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F5E2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B41A9D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3366758"/>
                  </a:ext>
                </a:extLst>
              </a:tr>
              <a:tr h="19236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Pain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Pain location; pain scale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30309"/>
                  </a:ext>
                </a:extLst>
              </a:tr>
              <a:tr h="192363">
                <a:tc rowSpan="2"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Quality of life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Relevant questionnaires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0077B9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859931"/>
                  </a:ext>
                </a:extLst>
              </a:tr>
              <a:tr h="192363">
                <a:tc vMerge="1">
                  <a:txBody>
                    <a:bodyPr/>
                    <a:lstStyle/>
                    <a:p>
                      <a:endParaRPr lang="en-GB" dirty="0">
                        <a:latin typeface="+mj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Comorbidities unrelated to ACH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568699"/>
                  </a:ext>
                </a:extLst>
              </a:tr>
              <a:tr h="19236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ACH interventions/surgery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Record when relevant (e.g., breathing device, tonsillectomy)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38414"/>
                  </a:ext>
                </a:extLst>
              </a:tr>
              <a:tr h="19236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Medications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Long-term, pain-related, hormone-related, growth-related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800847"/>
                  </a:ext>
                </a:extLst>
              </a:tr>
              <a:tr h="192363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+mj-lt"/>
                        </a:rPr>
                        <a:t>Treatment outcomes*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i="1" dirty="0">
                          <a:latin typeface="+mj-lt"/>
                        </a:rPr>
                        <a:t>Adverse effects (e.g., fracture, </a:t>
                      </a:r>
                      <a:r>
                        <a:rPr lang="en-GB" sz="1100" i="1" dirty="0" err="1">
                          <a:latin typeface="+mj-lt"/>
                        </a:rPr>
                        <a:t>infecton</a:t>
                      </a:r>
                      <a:r>
                        <a:rPr lang="en-GB" sz="1100" i="1" dirty="0">
                          <a:latin typeface="+mj-lt"/>
                        </a:rPr>
                        <a:t>)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rgbClr val="F6A322"/>
                        </a:solidFill>
                      </a:endParaRP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rgbClr val="0077B9"/>
                          </a:solidFill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F5E2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B41A9D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9B2F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✓</a:t>
                      </a:r>
                    </a:p>
                  </a:txBody>
                  <a:tcPr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215503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E5C8BAAA-FB74-F7F8-5DE7-D23E656E0A40}"/>
              </a:ext>
            </a:extLst>
          </p:cNvPr>
          <p:cNvSpPr/>
          <p:nvPr/>
        </p:nvSpPr>
        <p:spPr>
          <a:xfrm>
            <a:off x="695325" y="1449388"/>
            <a:ext cx="5400675" cy="36009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/>
              <a:t>Medical issues</a:t>
            </a:r>
          </a:p>
        </p:txBody>
      </p:sp>
      <p:pic>
        <p:nvPicPr>
          <p:cNvPr id="2" name="Graphic 1" descr="Key with solid fill">
            <a:extLst>
              <a:ext uri="{FF2B5EF4-FFF2-40B4-BE49-F238E27FC236}">
                <a16:creationId xmlns:a16="http://schemas.microsoft.com/office/drawing/2014/main" id="{33AF2416-43FA-83DB-E2B5-8C6C25C015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27440" y="1282127"/>
            <a:ext cx="683204" cy="683204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729ED187-7CBB-8DD0-8C8E-9278BEBFCBE1}"/>
              </a:ext>
            </a:extLst>
          </p:cNvPr>
          <p:cNvGrpSpPr/>
          <p:nvPr/>
        </p:nvGrpSpPr>
        <p:grpSpPr>
          <a:xfrm>
            <a:off x="10001526" y="1809482"/>
            <a:ext cx="1890636" cy="1241381"/>
            <a:chOff x="10255028" y="1861512"/>
            <a:chExt cx="1431864" cy="124138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1FAC54B-4EA4-C9DD-04C6-C596B4628D57}"/>
                </a:ext>
              </a:extLst>
            </p:cNvPr>
            <p:cNvSpPr txBox="1"/>
            <p:nvPr/>
          </p:nvSpPr>
          <p:spPr>
            <a:xfrm>
              <a:off x="10255028" y="1861512"/>
              <a:ext cx="12900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F6A322"/>
                  </a:solidFill>
                </a:rPr>
                <a:t>✓</a:t>
              </a:r>
              <a:r>
                <a:rPr lang="en-GB" sz="1400" b="1" dirty="0">
                  <a:solidFill>
                    <a:schemeClr val="accent1"/>
                  </a:solidFill>
                </a:rPr>
                <a:t> </a:t>
              </a:r>
              <a:r>
                <a:rPr lang="en-GB" sz="1400" dirty="0"/>
                <a:t>Once (at entry)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14B3000-9A59-7FD0-081C-FC522DB175A1}"/>
                </a:ext>
              </a:extLst>
            </p:cNvPr>
            <p:cNvSpPr txBox="1"/>
            <p:nvPr/>
          </p:nvSpPr>
          <p:spPr>
            <a:xfrm>
              <a:off x="10255028" y="2094913"/>
              <a:ext cx="14318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0077B9"/>
                  </a:solidFill>
                </a:rPr>
                <a:t>✓</a:t>
              </a:r>
              <a:r>
                <a:rPr lang="en-GB" sz="1400" b="1" dirty="0">
                  <a:solidFill>
                    <a:schemeClr val="accent5"/>
                  </a:solidFill>
                </a:rPr>
                <a:t> </a:t>
              </a:r>
              <a:r>
                <a:rPr lang="en-GB" sz="1400" dirty="0"/>
                <a:t>Collect in infancy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BF774E6-FC3E-C46F-55F4-5473C79E2CA5}"/>
                </a:ext>
              </a:extLst>
            </p:cNvPr>
            <p:cNvSpPr txBox="1"/>
            <p:nvPr/>
          </p:nvSpPr>
          <p:spPr>
            <a:xfrm>
              <a:off x="10255028" y="2328314"/>
              <a:ext cx="1312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EF5E20"/>
                  </a:solidFill>
                </a:rPr>
                <a:t>✓</a:t>
              </a:r>
              <a:r>
                <a:rPr lang="en-GB" sz="1400" b="1" dirty="0">
                  <a:solidFill>
                    <a:schemeClr val="accent6"/>
                  </a:solidFill>
                </a:rPr>
                <a:t> </a:t>
              </a:r>
              <a:r>
                <a:rPr lang="en-GB" sz="1400" dirty="0"/>
                <a:t>Early childhood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67A8B9A-FDDD-2D40-EC5A-E37EE9DD6BAF}"/>
                </a:ext>
              </a:extLst>
            </p:cNvPr>
            <p:cNvSpPr txBox="1"/>
            <p:nvPr/>
          </p:nvSpPr>
          <p:spPr>
            <a:xfrm>
              <a:off x="10255028" y="2561715"/>
              <a:ext cx="13122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B41A9D"/>
                  </a:solidFill>
                </a:rPr>
                <a:t>✓</a:t>
              </a:r>
              <a:r>
                <a:rPr lang="en-GB" sz="1400" b="1" dirty="0">
                  <a:solidFill>
                    <a:schemeClr val="accent3"/>
                  </a:solidFill>
                </a:rPr>
                <a:t> </a:t>
              </a:r>
              <a:r>
                <a:rPr lang="en-GB" sz="1400" dirty="0"/>
                <a:t>Later childhood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6FC4F99-C1E9-4BDB-5AE4-14BAAD9EBEB2}"/>
                </a:ext>
              </a:extLst>
            </p:cNvPr>
            <p:cNvSpPr txBox="1"/>
            <p:nvPr/>
          </p:nvSpPr>
          <p:spPr>
            <a:xfrm>
              <a:off x="10255028" y="2795116"/>
              <a:ext cx="13498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rgbClr val="009B2F"/>
                  </a:solidFill>
                </a:rPr>
                <a:t>✓</a:t>
              </a:r>
              <a:r>
                <a:rPr lang="en-GB" sz="1400" b="1" dirty="0">
                  <a:solidFill>
                    <a:schemeClr val="accent6"/>
                  </a:solidFill>
                </a:rPr>
                <a:t> </a:t>
              </a:r>
              <a:r>
                <a:rPr lang="en-GB" sz="1400" dirty="0"/>
                <a:t>Collect in adults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46468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25228C4-6F82-26A3-7A05-43BC98839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Role of RWE in Providing Insights into ACH Natural History, Management, and Treatment Outcomes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48977-B84A-1A02-DE46-AC76F5D78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RCT, randomised controlled trial. </a:t>
            </a:r>
          </a:p>
          <a:p>
            <a:r>
              <a:rPr lang="en-GB" dirty="0" err="1"/>
              <a:t>Alanay</a:t>
            </a:r>
            <a:r>
              <a:rPr lang="en-GB" dirty="0"/>
              <a:t> Y, et al. </a:t>
            </a:r>
            <a:r>
              <a:rPr lang="en-GB" dirty="0" err="1"/>
              <a:t>Orphanet</a:t>
            </a:r>
            <a:r>
              <a:rPr lang="en-GB" dirty="0"/>
              <a:t> J Rare Dis 2023;18:166.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0876937-23BD-1F59-299B-61F8A41C562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challenges of setting up an international registry are substantial, </a:t>
            </a:r>
            <a:br>
              <a:rPr lang="en-GB" dirty="0"/>
            </a:br>
            <a:r>
              <a:rPr lang="en-GB" dirty="0"/>
              <a:t>but the benefits in terms of answering research questions are enormous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66DA828-25CE-2B81-258C-3D1CC01AC4D9}"/>
              </a:ext>
            </a:extLst>
          </p:cNvPr>
          <p:cNvSpPr/>
          <p:nvPr/>
        </p:nvSpPr>
        <p:spPr>
          <a:xfrm>
            <a:off x="704497" y="1669521"/>
            <a:ext cx="5391503" cy="1688330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Robust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Follow throughout individual’s life course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Representative population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Complementary to RCTs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Natural history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D3AE19C-C3AB-0267-7327-6C8A2F9414C2}"/>
              </a:ext>
            </a:extLst>
          </p:cNvPr>
          <p:cNvSpPr/>
          <p:nvPr/>
        </p:nvSpPr>
        <p:spPr>
          <a:xfrm>
            <a:off x="704497" y="1449388"/>
            <a:ext cx="1998133" cy="44026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Opportunities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A22B7B1D-DC18-1BD5-B997-39A81E5312F1}"/>
              </a:ext>
            </a:extLst>
          </p:cNvPr>
          <p:cNvSpPr/>
          <p:nvPr/>
        </p:nvSpPr>
        <p:spPr>
          <a:xfrm>
            <a:off x="6248400" y="1669521"/>
            <a:ext cx="5391503" cy="1688330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Combining data from different sites/countries/regions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Standardising data (when, how)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Quality control (missing data, selection bias)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Level of data collected (granularity)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Funding and administration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Online sharing platform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D2FEE9E-391F-B19A-9112-B31A4455044F}"/>
              </a:ext>
            </a:extLst>
          </p:cNvPr>
          <p:cNvSpPr/>
          <p:nvPr/>
        </p:nvSpPr>
        <p:spPr>
          <a:xfrm>
            <a:off x="6248400" y="1449388"/>
            <a:ext cx="1998133" cy="44026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Challenges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B485110A-5467-060F-B9D2-C22CBD54D340}"/>
              </a:ext>
            </a:extLst>
          </p:cNvPr>
          <p:cNvSpPr/>
          <p:nvPr/>
        </p:nvSpPr>
        <p:spPr>
          <a:xfrm>
            <a:off x="6248400" y="3720282"/>
            <a:ext cx="5391503" cy="1688330"/>
          </a:xfrm>
          <a:prstGeom prst="roundRect">
            <a:avLst>
              <a:gd name="adj" fmla="val 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Multinational registry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Stakeholder involvement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Advocacy organisation representatives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Databank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Sub-studies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B98D883-64D1-DF38-8221-174433DD81D5}"/>
              </a:ext>
            </a:extLst>
          </p:cNvPr>
          <p:cNvSpPr/>
          <p:nvPr/>
        </p:nvSpPr>
        <p:spPr>
          <a:xfrm>
            <a:off x="6248399" y="3500149"/>
            <a:ext cx="2613600" cy="440267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Future optimisation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4657717-A04C-94A9-649D-D63296943D76}"/>
              </a:ext>
            </a:extLst>
          </p:cNvPr>
          <p:cNvSpPr/>
          <p:nvPr/>
        </p:nvSpPr>
        <p:spPr>
          <a:xfrm>
            <a:off x="704497" y="3720282"/>
            <a:ext cx="5391503" cy="1688330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Natural history and clinical manifestations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Treatments and clinical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Quality of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Geographic variations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Pathogenic variants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  <a:latin typeface="+mj-lt"/>
              </a:rPr>
              <a:t>Comorbidities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A54AC64-EBAF-1BE3-9BD2-21F96DEEF583}"/>
              </a:ext>
            </a:extLst>
          </p:cNvPr>
          <p:cNvSpPr/>
          <p:nvPr/>
        </p:nvSpPr>
        <p:spPr>
          <a:xfrm>
            <a:off x="704497" y="3500149"/>
            <a:ext cx="2614436" cy="44026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Research questions</a:t>
            </a:r>
          </a:p>
        </p:txBody>
      </p:sp>
    </p:spTree>
    <p:extLst>
      <p:ext uri="{BB962C8B-B14F-4D97-AF65-F5344CB8AC3E}">
        <p14:creationId xmlns:p14="http://schemas.microsoft.com/office/powerpoint/2010/main" val="27329872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7855</TotalTime>
  <Words>1760</Words>
  <Application>Microsoft Office PowerPoint</Application>
  <PresentationFormat>Widescreen</PresentationFormat>
  <Paragraphs>352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Narrow</vt:lpstr>
      <vt:lpstr>Times New Roman</vt:lpstr>
      <vt:lpstr>1_Office Theme</vt:lpstr>
      <vt:lpstr>Real‑World Evidence in Achondroplasia: Considerations for a Standardized Data Set</vt:lpstr>
      <vt:lpstr>Background</vt:lpstr>
      <vt:lpstr>Methods</vt:lpstr>
      <vt:lpstr>ACH Information Being Collected Across the EMEA Region</vt:lpstr>
      <vt:lpstr>Selection of Parameters For Prospective Data Collection</vt:lpstr>
      <vt:lpstr>Data Elements Recommended For Inclusion in Prospective  ACH Registries According to Age Group </vt:lpstr>
      <vt:lpstr>Data Elements Recommended For Inclusion in Prospective  ACH Registries According to Age Group </vt:lpstr>
      <vt:lpstr>Data Elements Recommended For Inclusion in Prospective  ACH Registries According to Age Group </vt:lpstr>
      <vt:lpstr>Role of RWE in Providing Insights into ACH Natural History, Management, and Treatment Outcomes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ACH_Alanay June23</dc:title>
  <dc:creator>Tim Venables</dc:creator>
  <cp:lastModifiedBy>Praveen Abraham</cp:lastModifiedBy>
  <cp:revision>252</cp:revision>
  <dcterms:created xsi:type="dcterms:W3CDTF">2021-09-21T16:24:04Z</dcterms:created>
  <dcterms:modified xsi:type="dcterms:W3CDTF">2023-08-25T16:28:23Z</dcterms:modified>
</cp:coreProperties>
</file>