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0" r:id="rId2"/>
  </p:sldMasterIdLst>
  <p:notesMasterIdLst>
    <p:notesMasterId r:id="rId25"/>
  </p:notesMasterIdLst>
  <p:handoutMasterIdLst>
    <p:handoutMasterId r:id="rId26"/>
  </p:handoutMasterIdLst>
  <p:sldIdLst>
    <p:sldId id="256" r:id="rId3"/>
    <p:sldId id="257" r:id="rId4"/>
    <p:sldId id="276" r:id="rId5"/>
    <p:sldId id="277" r:id="rId6"/>
    <p:sldId id="471" r:id="rId7"/>
    <p:sldId id="280" r:id="rId8"/>
    <p:sldId id="282" r:id="rId9"/>
    <p:sldId id="285" r:id="rId10"/>
    <p:sldId id="472" r:id="rId11"/>
    <p:sldId id="284" r:id="rId12"/>
    <p:sldId id="286" r:id="rId13"/>
    <p:sldId id="289" r:id="rId14"/>
    <p:sldId id="288" r:id="rId15"/>
    <p:sldId id="290" r:id="rId16"/>
    <p:sldId id="287" r:id="rId17"/>
    <p:sldId id="291" r:id="rId18"/>
    <p:sldId id="469" r:id="rId19"/>
    <p:sldId id="292" r:id="rId20"/>
    <p:sldId id="295" r:id="rId21"/>
    <p:sldId id="296" r:id="rId22"/>
    <p:sldId id="470" r:id="rId23"/>
    <p:sldId id="26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id="{B6018537-0532-4613-B481-95FF782303CA}">
          <p14:sldIdLst>
            <p14:sldId id="256"/>
            <p14:sldId id="257"/>
            <p14:sldId id="276"/>
            <p14:sldId id="277"/>
            <p14:sldId id="471"/>
            <p14:sldId id="280"/>
            <p14:sldId id="282"/>
            <p14:sldId id="285"/>
            <p14:sldId id="472"/>
            <p14:sldId id="284"/>
            <p14:sldId id="286"/>
            <p14:sldId id="289"/>
            <p14:sldId id="288"/>
            <p14:sldId id="290"/>
            <p14:sldId id="287"/>
            <p14:sldId id="291"/>
            <p14:sldId id="469"/>
            <p14:sldId id="292"/>
            <p14:sldId id="295"/>
            <p14:sldId id="296"/>
            <p14:sldId id="470"/>
            <p14:sldId id="261"/>
          </p14:sldIdLst>
        </p14:section>
      </p14:sectionLst>
    </p:ext>
    <p:ext uri="{EFAFB233-063F-42B5-8137-9DF3F51BA10A}">
      <p15:sldGuideLst xmlns:p15="http://schemas.microsoft.com/office/powerpoint/2012/main">
        <p15:guide id="1" pos="7219" userDrawn="1">
          <p15:clr>
            <a:srgbClr val="A4A3A4"/>
          </p15:clr>
        </p15:guide>
        <p15:guide id="2" orient="horz" pos="3067"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29413A-4934-0280-200B-1D7D329410DA}" name="Praveen Abraham" initials="PA" userId="S::Praveen.Abraham@elmgroupltd.com::ec62dcbb-7d88-417f-a160-6b590915953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e Farrow" initials="MF" lastIdx="10" clrIdx="0">
    <p:extLst>
      <p:ext uri="{19B8F6BF-5375-455C-9EA6-DF929625EA0E}">
        <p15:presenceInfo xmlns:p15="http://schemas.microsoft.com/office/powerpoint/2012/main" userId="395651ff28d4452c" providerId="Windows Live"/>
      </p:ext>
    </p:extLst>
  </p:cmAuthor>
  <p:cmAuthor id="2" name="Sarah Turner" initials="ST" lastIdx="3" clrIdx="1">
    <p:extLst>
      <p:ext uri="{19B8F6BF-5375-455C-9EA6-DF929625EA0E}">
        <p15:presenceInfo xmlns:p15="http://schemas.microsoft.com/office/powerpoint/2012/main" userId="Sarah Turner" providerId="None"/>
      </p:ext>
    </p:extLst>
  </p:cmAuthor>
  <p:cmAuthor id="3" name="Tim Venables" initials="TV" lastIdx="2" clrIdx="2">
    <p:extLst>
      <p:ext uri="{19B8F6BF-5375-455C-9EA6-DF929625EA0E}">
        <p15:presenceInfo xmlns:p15="http://schemas.microsoft.com/office/powerpoint/2012/main" userId="S::Tim.Venables@elmgroupltd.com::4da54266-e6ed-48f9-86fc-5a09902e13ea" providerId="AD"/>
      </p:ext>
    </p:extLst>
  </p:cmAuthor>
  <p:cmAuthor id="4" name="Martin Lennon" initials="ML" lastIdx="3" clrIdx="3">
    <p:extLst>
      <p:ext uri="{19B8F6BF-5375-455C-9EA6-DF929625EA0E}">
        <p15:presenceInfo xmlns:p15="http://schemas.microsoft.com/office/powerpoint/2012/main" userId="S::martin@cesasmedical.com::2390e896-01da-47fe-8b97-1d3a7a42dde5" providerId="AD"/>
      </p:ext>
    </p:extLst>
  </p:cmAuthor>
  <p:cmAuthor id="5" name="Martin Lennon" initials="ML [2]" lastIdx="4" clrIdx="4">
    <p:extLst>
      <p:ext uri="{19B8F6BF-5375-455C-9EA6-DF929625EA0E}">
        <p15:presenceInfo xmlns:p15="http://schemas.microsoft.com/office/powerpoint/2012/main" userId="Martin Lennon" providerId="None"/>
      </p:ext>
    </p:extLst>
  </p:cmAuthor>
  <p:cmAuthor id="6" name="Medical writer" initials="PK" lastIdx="11" clrIdx="5">
    <p:extLst>
      <p:ext uri="{19B8F6BF-5375-455C-9EA6-DF929625EA0E}">
        <p15:presenceInfo xmlns:p15="http://schemas.microsoft.com/office/powerpoint/2012/main" userId="Medical writ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0455B"/>
    <a:srgbClr val="CCCCE6"/>
    <a:srgbClr val="E6EED6"/>
    <a:srgbClr val="CCE1E6"/>
    <a:srgbClr val="D3E0EF"/>
    <a:srgbClr val="DEEDE5"/>
    <a:srgbClr val="C7D2DF"/>
    <a:srgbClr val="9999CC"/>
    <a:srgbClr val="CDDD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3684" autoAdjust="0"/>
  </p:normalViewPr>
  <p:slideViewPr>
    <p:cSldViewPr snapToGrid="0">
      <p:cViewPr varScale="1">
        <p:scale>
          <a:sx n="101" d="100"/>
          <a:sy n="101" d="100"/>
        </p:scale>
        <p:origin x="852" y="102"/>
      </p:cViewPr>
      <p:guideLst>
        <p:guide pos="7219"/>
        <p:guide orient="horz" pos="3067"/>
      </p:guideLst>
    </p:cSldViewPr>
  </p:slideViewPr>
  <p:notesTextViewPr>
    <p:cViewPr>
      <p:scale>
        <a:sx n="3" d="2"/>
        <a:sy n="3" d="2"/>
      </p:scale>
      <p:origin x="0" y="0"/>
    </p:cViewPr>
  </p:notesTextViewPr>
  <p:sorterViewPr>
    <p:cViewPr varScale="1">
      <p:scale>
        <a:sx n="100" d="100"/>
        <a:sy n="100" d="100"/>
      </p:scale>
      <p:origin x="0" y="-2268"/>
    </p:cViewPr>
  </p:sorterViewPr>
  <p:notesViewPr>
    <p:cSldViewPr snapToGrid="0">
      <p:cViewPr varScale="1">
        <p:scale>
          <a:sx n="87" d="100"/>
          <a:sy n="87" d="100"/>
        </p:scale>
        <p:origin x="298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E732EA-104D-4B5D-88C7-4E63F4347BB6}" type="datetimeFigureOut">
              <a:rPr lang="fr-FR" smtClean="0"/>
              <a:t>03/02/2022</a:t>
            </a:fld>
            <a:endParaRPr lang="fr-F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100878-B69F-4B06-BAB2-4D90C78A9D88}" type="slidenum">
              <a:rPr lang="fr-FR" smtClean="0"/>
              <a:t>‹#›</a:t>
            </a:fld>
            <a:endParaRPr lang="fr-FR"/>
          </a:p>
        </p:txBody>
      </p:sp>
    </p:spTree>
    <p:extLst>
      <p:ext uri="{BB962C8B-B14F-4D97-AF65-F5344CB8AC3E}">
        <p14:creationId xmlns:p14="http://schemas.microsoft.com/office/powerpoint/2010/main" val="2992338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4C21F4-4976-4A1B-862D-6E0E52C93B76}" type="datetimeFigureOut">
              <a:rPr lang="en-US" smtClean="0"/>
              <a:t>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1E3A30-7A5C-4042-BB65-159CE354FA1B}" type="slidenum">
              <a:rPr lang="en-US" smtClean="0"/>
              <a:t>‹#›</a:t>
            </a:fld>
            <a:endParaRPr lang="en-US"/>
          </a:p>
        </p:txBody>
      </p:sp>
    </p:spTree>
    <p:extLst>
      <p:ext uri="{BB962C8B-B14F-4D97-AF65-F5344CB8AC3E}">
        <p14:creationId xmlns:p14="http://schemas.microsoft.com/office/powerpoint/2010/main" val="3207405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a:t>
            </a:fld>
            <a:endParaRPr lang="en-US"/>
          </a:p>
        </p:txBody>
      </p:sp>
    </p:spTree>
    <p:extLst>
      <p:ext uri="{BB962C8B-B14F-4D97-AF65-F5344CB8AC3E}">
        <p14:creationId xmlns:p14="http://schemas.microsoft.com/office/powerpoint/2010/main" val="2303353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13</a:t>
            </a:fld>
            <a:endParaRPr lang="en-US"/>
          </a:p>
        </p:txBody>
      </p:sp>
    </p:spTree>
    <p:extLst>
      <p:ext uri="{BB962C8B-B14F-4D97-AF65-F5344CB8AC3E}">
        <p14:creationId xmlns:p14="http://schemas.microsoft.com/office/powerpoint/2010/main" val="911560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14</a:t>
            </a:fld>
            <a:endParaRPr lang="en-US"/>
          </a:p>
        </p:txBody>
      </p:sp>
    </p:spTree>
    <p:extLst>
      <p:ext uri="{BB962C8B-B14F-4D97-AF65-F5344CB8AC3E}">
        <p14:creationId xmlns:p14="http://schemas.microsoft.com/office/powerpoint/2010/main" val="3536089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15</a:t>
            </a:fld>
            <a:endParaRPr lang="en-US"/>
          </a:p>
        </p:txBody>
      </p:sp>
    </p:spTree>
    <p:extLst>
      <p:ext uri="{BB962C8B-B14F-4D97-AF65-F5344CB8AC3E}">
        <p14:creationId xmlns:p14="http://schemas.microsoft.com/office/powerpoint/2010/main" val="2722204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16</a:t>
            </a:fld>
            <a:endParaRPr lang="en-US"/>
          </a:p>
        </p:txBody>
      </p:sp>
    </p:spTree>
    <p:extLst>
      <p:ext uri="{BB962C8B-B14F-4D97-AF65-F5344CB8AC3E}">
        <p14:creationId xmlns:p14="http://schemas.microsoft.com/office/powerpoint/2010/main" val="1632861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18</a:t>
            </a:fld>
            <a:endParaRPr lang="en-US"/>
          </a:p>
        </p:txBody>
      </p:sp>
    </p:spTree>
    <p:extLst>
      <p:ext uri="{BB962C8B-B14F-4D97-AF65-F5344CB8AC3E}">
        <p14:creationId xmlns:p14="http://schemas.microsoft.com/office/powerpoint/2010/main" val="4278983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19</a:t>
            </a:fld>
            <a:endParaRPr lang="en-US"/>
          </a:p>
        </p:txBody>
      </p:sp>
    </p:spTree>
    <p:extLst>
      <p:ext uri="{BB962C8B-B14F-4D97-AF65-F5344CB8AC3E}">
        <p14:creationId xmlns:p14="http://schemas.microsoft.com/office/powerpoint/2010/main" val="477804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20</a:t>
            </a:fld>
            <a:endParaRPr lang="en-US"/>
          </a:p>
        </p:txBody>
      </p:sp>
    </p:spTree>
    <p:extLst>
      <p:ext uri="{BB962C8B-B14F-4D97-AF65-F5344CB8AC3E}">
        <p14:creationId xmlns:p14="http://schemas.microsoft.com/office/powerpoint/2010/main" val="2122443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5</a:t>
            </a:fld>
            <a:endParaRPr lang="en-US"/>
          </a:p>
        </p:txBody>
      </p:sp>
    </p:spTree>
    <p:extLst>
      <p:ext uri="{BB962C8B-B14F-4D97-AF65-F5344CB8AC3E}">
        <p14:creationId xmlns:p14="http://schemas.microsoft.com/office/powerpoint/2010/main" val="2227833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6</a:t>
            </a:fld>
            <a:endParaRPr lang="en-US"/>
          </a:p>
        </p:txBody>
      </p:sp>
    </p:spTree>
    <p:extLst>
      <p:ext uri="{BB962C8B-B14F-4D97-AF65-F5344CB8AC3E}">
        <p14:creationId xmlns:p14="http://schemas.microsoft.com/office/powerpoint/2010/main" val="384704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7</a:t>
            </a:fld>
            <a:endParaRPr lang="en-US"/>
          </a:p>
        </p:txBody>
      </p:sp>
    </p:spTree>
    <p:extLst>
      <p:ext uri="{BB962C8B-B14F-4D97-AF65-F5344CB8AC3E}">
        <p14:creationId xmlns:p14="http://schemas.microsoft.com/office/powerpoint/2010/main" val="3666938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8</a:t>
            </a:fld>
            <a:endParaRPr lang="en-US"/>
          </a:p>
        </p:txBody>
      </p:sp>
    </p:spTree>
    <p:extLst>
      <p:ext uri="{BB962C8B-B14F-4D97-AF65-F5344CB8AC3E}">
        <p14:creationId xmlns:p14="http://schemas.microsoft.com/office/powerpoint/2010/main" val="1892058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9</a:t>
            </a:fld>
            <a:endParaRPr lang="en-US"/>
          </a:p>
        </p:txBody>
      </p:sp>
    </p:spTree>
    <p:extLst>
      <p:ext uri="{BB962C8B-B14F-4D97-AF65-F5344CB8AC3E}">
        <p14:creationId xmlns:p14="http://schemas.microsoft.com/office/powerpoint/2010/main" val="726648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10</a:t>
            </a:fld>
            <a:endParaRPr lang="en-US"/>
          </a:p>
        </p:txBody>
      </p:sp>
    </p:spTree>
    <p:extLst>
      <p:ext uri="{BB962C8B-B14F-4D97-AF65-F5344CB8AC3E}">
        <p14:creationId xmlns:p14="http://schemas.microsoft.com/office/powerpoint/2010/main" val="238643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11</a:t>
            </a:fld>
            <a:endParaRPr lang="en-US"/>
          </a:p>
        </p:txBody>
      </p:sp>
    </p:spTree>
    <p:extLst>
      <p:ext uri="{BB962C8B-B14F-4D97-AF65-F5344CB8AC3E}">
        <p14:creationId xmlns:p14="http://schemas.microsoft.com/office/powerpoint/2010/main" val="927907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31E3A30-7A5C-4042-BB65-159CE354FA1B}" type="slidenum">
              <a:rPr lang="en-US" smtClean="0"/>
              <a:t>12</a:t>
            </a:fld>
            <a:endParaRPr lang="en-US"/>
          </a:p>
        </p:txBody>
      </p:sp>
    </p:spTree>
    <p:extLst>
      <p:ext uri="{BB962C8B-B14F-4D97-AF65-F5344CB8AC3E}">
        <p14:creationId xmlns:p14="http://schemas.microsoft.com/office/powerpoint/2010/main" val="2644110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Top Corners Rounded 11">
            <a:extLst>
              <a:ext uri="{FF2B5EF4-FFF2-40B4-BE49-F238E27FC236}">
                <a16:creationId xmlns:a16="http://schemas.microsoft.com/office/drawing/2014/main" id="{3089AC84-D67B-4931-A905-51D5C798DADE}"/>
              </a:ext>
            </a:extLst>
          </p:cNvPr>
          <p:cNvSpPr/>
          <p:nvPr userDrawn="1"/>
        </p:nvSpPr>
        <p:spPr>
          <a:xfrm rot="16200000">
            <a:off x="5240156" y="-271645"/>
            <a:ext cx="1016363" cy="11496676"/>
          </a:xfrm>
          <a:prstGeom prst="round2SameRect">
            <a:avLst>
              <a:gd name="adj1" fmla="val 0"/>
              <a:gd name="adj2" fmla="val 50000"/>
            </a:avLst>
          </a:prstGeom>
          <a:solidFill>
            <a:srgbClr val="1045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27DC2C8-5923-4145-B7BF-377502DCE64D}"/>
              </a:ext>
            </a:extLst>
          </p:cNvPr>
          <p:cNvSpPr/>
          <p:nvPr userDrawn="1"/>
        </p:nvSpPr>
        <p:spPr>
          <a:xfrm>
            <a:off x="0" y="873125"/>
            <a:ext cx="11496675" cy="4669642"/>
          </a:xfrm>
          <a:prstGeom prst="rect">
            <a:avLst/>
          </a:prstGeom>
          <a:solidFill>
            <a:srgbClr val="1045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695325" y="1122363"/>
            <a:ext cx="10801350" cy="158093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marL="0" indent="0" algn="ctr">
              <a:buFont typeface="Arial" panose="020B0604020202020204" pitchFamily="34" charset="0"/>
              <a:buNone/>
              <a:defRPr lang="en-GB" sz="3600" b="1" dirty="0">
                <a:solidFill>
                  <a:schemeClr val="accent6">
                    <a:lumMod val="60000"/>
                    <a:lumOff val="40000"/>
                  </a:schemeClr>
                </a:solidFill>
                <a:ea typeface="MS PGothic" panose="020B0600070205080204" pitchFamily="34" charset="-128"/>
                <a:cs typeface="MS PGothic" charset="0"/>
              </a:defRPr>
            </a:lvl1pPr>
          </a:lstStyle>
          <a:p>
            <a:pPr lvl="0" algn="ctr" fontAlgn="base">
              <a:spcAft>
                <a:spcPct val="0"/>
              </a:spcAft>
            </a:pPr>
            <a:r>
              <a:rPr lang="en-US" noProof="0"/>
              <a:t>Click to edit Master title style</a:t>
            </a:r>
            <a:endParaRPr lang="en-GB" dirty="0"/>
          </a:p>
        </p:txBody>
      </p:sp>
      <p:sp>
        <p:nvSpPr>
          <p:cNvPr id="3" name="Subtitle 2"/>
          <p:cNvSpPr>
            <a:spLocks noGrp="1"/>
          </p:cNvSpPr>
          <p:nvPr>
            <p:ph type="subTitle" idx="1"/>
          </p:nvPr>
        </p:nvSpPr>
        <p:spPr>
          <a:xfrm>
            <a:off x="695325" y="2956142"/>
            <a:ext cx="10801350" cy="23016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ctr">
              <a:buNone/>
              <a:defRPr lang="en-GB" sz="2400" b="0" dirty="0">
                <a:solidFill>
                  <a:schemeClr val="bg1"/>
                </a:solidFill>
                <a:latin typeface="+mj-lt"/>
                <a:cs typeface="Arial" pitchFamily="34" charset="0"/>
              </a:defRPr>
            </a:lvl1pPr>
          </a:lstStyle>
          <a:p>
            <a:pPr marL="228600" lvl="0" indent="-228600" algn="ctr" fontAlgn="base">
              <a:spcBef>
                <a:spcPts val="300"/>
              </a:spcBef>
              <a:spcAft>
                <a:spcPct val="0"/>
              </a:spcAft>
            </a:pPr>
            <a:r>
              <a:rPr lang="en-US" dirty="0"/>
              <a:t>Click to edit Master subtitle style</a:t>
            </a:r>
            <a:endParaRPr lang="en-GB" dirty="0"/>
          </a:p>
        </p:txBody>
      </p:sp>
    </p:spTree>
    <p:extLst>
      <p:ext uri="{BB962C8B-B14F-4D97-AF65-F5344CB8AC3E}">
        <p14:creationId xmlns:p14="http://schemas.microsoft.com/office/powerpoint/2010/main" val="1991978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694800" y="1449388"/>
            <a:ext cx="5315303" cy="37530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199" y="1449388"/>
            <a:ext cx="5315303" cy="37530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9" name="Footer Placeholder 4">
            <a:extLst>
              <a:ext uri="{FF2B5EF4-FFF2-40B4-BE49-F238E27FC236}">
                <a16:creationId xmlns:a16="http://schemas.microsoft.com/office/drawing/2014/main" id="{9E6C735B-8CE9-4E32-A6E8-0BCE73BC1A3E}"/>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31" name="Group 30">
            <a:extLst>
              <a:ext uri="{FF2B5EF4-FFF2-40B4-BE49-F238E27FC236}">
                <a16:creationId xmlns:a16="http://schemas.microsoft.com/office/drawing/2014/main" id="{6F714404-1A1B-4856-98AA-30FE4C3A16D6}"/>
              </a:ext>
            </a:extLst>
          </p:cNvPr>
          <p:cNvGrpSpPr/>
          <p:nvPr userDrawn="1"/>
        </p:nvGrpSpPr>
        <p:grpSpPr>
          <a:xfrm>
            <a:off x="3340" y="5970651"/>
            <a:ext cx="10613774" cy="285727"/>
            <a:chOff x="-79786" y="6149662"/>
            <a:chExt cx="10613774" cy="301238"/>
          </a:xfrm>
        </p:grpSpPr>
        <p:sp>
          <p:nvSpPr>
            <p:cNvPr id="44" name="TextBox 43">
              <a:extLst>
                <a:ext uri="{FF2B5EF4-FFF2-40B4-BE49-F238E27FC236}">
                  <a16:creationId xmlns:a16="http://schemas.microsoft.com/office/drawing/2014/main" id="{44116F72-D124-45C2-A63E-7AE77996CB14}"/>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5" name="TextBox 44">
              <a:extLst>
                <a:ext uri="{FF2B5EF4-FFF2-40B4-BE49-F238E27FC236}">
                  <a16:creationId xmlns:a16="http://schemas.microsoft.com/office/drawing/2014/main" id="{1146F6D9-F3DE-4E1D-AE83-B1E5A8422631}"/>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6" name="TextBox 45">
              <a:extLst>
                <a:ext uri="{FF2B5EF4-FFF2-40B4-BE49-F238E27FC236}">
                  <a16:creationId xmlns:a16="http://schemas.microsoft.com/office/drawing/2014/main" id="{D507DAF2-AC3A-4F09-BF03-33BFE309AEAD}"/>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7" name="TextBox 46">
              <a:extLst>
                <a:ext uri="{FF2B5EF4-FFF2-40B4-BE49-F238E27FC236}">
                  <a16:creationId xmlns:a16="http://schemas.microsoft.com/office/drawing/2014/main" id="{6332FF68-3A3E-4C82-9561-01728321C01E}"/>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8" name="TextBox 47">
              <a:extLst>
                <a:ext uri="{FF2B5EF4-FFF2-40B4-BE49-F238E27FC236}">
                  <a16:creationId xmlns:a16="http://schemas.microsoft.com/office/drawing/2014/main" id="{FE7DD68D-7ABA-4FB6-AAEB-B3995E39348C}"/>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9" name="TextBox 48">
              <a:extLst>
                <a:ext uri="{FF2B5EF4-FFF2-40B4-BE49-F238E27FC236}">
                  <a16:creationId xmlns:a16="http://schemas.microsoft.com/office/drawing/2014/main" id="{7F9A94F8-A4E3-43CF-A595-885DFB975537}"/>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0" name="TextBox 49">
              <a:extLst>
                <a:ext uri="{FF2B5EF4-FFF2-40B4-BE49-F238E27FC236}">
                  <a16:creationId xmlns:a16="http://schemas.microsoft.com/office/drawing/2014/main" id="{9BC9802C-52B9-47D6-A894-31F4F1807501}"/>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1" name="TextBox 50">
              <a:extLst>
                <a:ext uri="{FF2B5EF4-FFF2-40B4-BE49-F238E27FC236}">
                  <a16:creationId xmlns:a16="http://schemas.microsoft.com/office/drawing/2014/main" id="{1D042E14-A99C-420D-A1CF-03AE5E7132FB}"/>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2" name="TextBox 31">
            <a:extLst>
              <a:ext uri="{FF2B5EF4-FFF2-40B4-BE49-F238E27FC236}">
                <a16:creationId xmlns:a16="http://schemas.microsoft.com/office/drawing/2014/main" id="{29357A77-9399-49BB-AA2E-EE4F62B27E00}"/>
              </a:ext>
            </a:extLst>
          </p:cNvPr>
          <p:cNvSpPr txBox="1"/>
          <p:nvPr userDrawn="1"/>
        </p:nvSpPr>
        <p:spPr>
          <a:xfrm>
            <a:off x="0" y="5220000"/>
            <a:ext cx="121680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3" name="Group 32">
            <a:extLst>
              <a:ext uri="{FF2B5EF4-FFF2-40B4-BE49-F238E27FC236}">
                <a16:creationId xmlns:a16="http://schemas.microsoft.com/office/drawing/2014/main" id="{AE507D65-3774-42E2-AA12-117BC1A3D8DD}"/>
              </a:ext>
            </a:extLst>
          </p:cNvPr>
          <p:cNvGrpSpPr/>
          <p:nvPr userDrawn="1"/>
        </p:nvGrpSpPr>
        <p:grpSpPr>
          <a:xfrm>
            <a:off x="0" y="5896688"/>
            <a:ext cx="12192000" cy="146355"/>
            <a:chOff x="0" y="6031245"/>
            <a:chExt cx="12192000" cy="146355"/>
          </a:xfrm>
        </p:grpSpPr>
        <p:cxnSp>
          <p:nvCxnSpPr>
            <p:cNvPr id="35" name="Straight Arrow Connector 34">
              <a:extLst>
                <a:ext uri="{FF2B5EF4-FFF2-40B4-BE49-F238E27FC236}">
                  <a16:creationId xmlns:a16="http://schemas.microsoft.com/office/drawing/2014/main" id="{7A2F33BF-611D-4513-A44C-A5E3EF7B4C2A}"/>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6" name="Isosceles Triangle 35">
              <a:extLst>
                <a:ext uri="{FF2B5EF4-FFF2-40B4-BE49-F238E27FC236}">
                  <a16:creationId xmlns:a16="http://schemas.microsoft.com/office/drawing/2014/main" id="{D08407E9-F5DB-4F7F-9910-5A564660E734}"/>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FB8930F8-98E3-4EAD-AF53-EE58F914526C}"/>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7BFD9A17-E20F-4778-A547-3CFE733382FF}"/>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38600AA7-DFB2-40B7-B7B1-5F9956174A6C}"/>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022D8A5C-1FF6-4E19-A1BB-210104FF8DFE}"/>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BDAF64D8-55A4-420C-9DD5-31420E47B8DF}"/>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664A314A-7A13-40FC-BD7D-5F2AE36E9B60}"/>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1FAE92A1-FB60-40CB-B238-DFEEA200B95D}"/>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4" name="Graphic 33" descr="Hourglass Finished outline">
            <a:extLst>
              <a:ext uri="{FF2B5EF4-FFF2-40B4-BE49-F238E27FC236}">
                <a16:creationId xmlns:a16="http://schemas.microsoft.com/office/drawing/2014/main" id="{78946487-87BD-4EE1-8F5A-E60A24AA31C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8" name="Text Placeholder 6">
            <a:extLst>
              <a:ext uri="{FF2B5EF4-FFF2-40B4-BE49-F238E27FC236}">
                <a16:creationId xmlns:a16="http://schemas.microsoft.com/office/drawing/2014/main" id="{73C02D2E-DD0E-4539-B39D-E4774FB1B944}"/>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82078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Two content unequal L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sz="half" idx="1"/>
          </p:nvPr>
        </p:nvSpPr>
        <p:spPr>
          <a:xfrm>
            <a:off x="694800" y="1449388"/>
            <a:ext cx="8100000" cy="3753047"/>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4" name="Content Placeholder 3"/>
          <p:cNvSpPr>
            <a:spLocks noGrp="1"/>
          </p:cNvSpPr>
          <p:nvPr>
            <p:ph sz="half" idx="2"/>
          </p:nvPr>
        </p:nvSpPr>
        <p:spPr>
          <a:xfrm>
            <a:off x="8975270" y="1449388"/>
            <a:ext cx="2520000" cy="3753047"/>
          </a:xfrm>
        </p:spPr>
        <p:txBody>
          <a:bodyPr/>
          <a:lstStyle>
            <a:lvl3pPr>
              <a:defRPr/>
            </a:lvl3pPr>
            <a:lvl5pPr marL="1828800" indent="0">
              <a:buNone/>
              <a:defRPr/>
            </a:lvl5pPr>
          </a:lstStyle>
          <a:p>
            <a:pPr lvl="0"/>
            <a:r>
              <a:rPr lang="en-US" noProof="0"/>
              <a:t>Click to edit Master text styles</a:t>
            </a:r>
          </a:p>
          <a:p>
            <a:pPr lvl="1"/>
            <a:r>
              <a:rPr lang="en-US" noProof="0"/>
              <a:t>Second level</a:t>
            </a:r>
          </a:p>
          <a:p>
            <a:pPr lvl="2"/>
            <a:r>
              <a:rPr lang="en-US" noProof="0"/>
              <a:t>Third level</a:t>
            </a:r>
          </a:p>
        </p:txBody>
      </p:sp>
      <p:sp>
        <p:nvSpPr>
          <p:cNvPr id="29" name="Footer Placeholder 4">
            <a:extLst>
              <a:ext uri="{FF2B5EF4-FFF2-40B4-BE49-F238E27FC236}">
                <a16:creationId xmlns:a16="http://schemas.microsoft.com/office/drawing/2014/main" id="{0D0D1FCE-E8AB-458A-B876-E012358E460D}"/>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31" name="Group 30">
            <a:extLst>
              <a:ext uri="{FF2B5EF4-FFF2-40B4-BE49-F238E27FC236}">
                <a16:creationId xmlns:a16="http://schemas.microsoft.com/office/drawing/2014/main" id="{BAF762D0-A1CA-43AA-A66A-5943DD65F31E}"/>
              </a:ext>
            </a:extLst>
          </p:cNvPr>
          <p:cNvGrpSpPr/>
          <p:nvPr userDrawn="1"/>
        </p:nvGrpSpPr>
        <p:grpSpPr>
          <a:xfrm>
            <a:off x="3340" y="5970651"/>
            <a:ext cx="10613774" cy="285727"/>
            <a:chOff x="-79786" y="6149662"/>
            <a:chExt cx="10613774" cy="301238"/>
          </a:xfrm>
        </p:grpSpPr>
        <p:sp>
          <p:nvSpPr>
            <p:cNvPr id="44" name="TextBox 43">
              <a:extLst>
                <a:ext uri="{FF2B5EF4-FFF2-40B4-BE49-F238E27FC236}">
                  <a16:creationId xmlns:a16="http://schemas.microsoft.com/office/drawing/2014/main" id="{E3696877-2C12-4C31-BE32-7B148E6878C3}"/>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5" name="TextBox 44">
              <a:extLst>
                <a:ext uri="{FF2B5EF4-FFF2-40B4-BE49-F238E27FC236}">
                  <a16:creationId xmlns:a16="http://schemas.microsoft.com/office/drawing/2014/main" id="{37C3625E-3E98-4EC0-BB55-A97860C5BA78}"/>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6" name="TextBox 45">
              <a:extLst>
                <a:ext uri="{FF2B5EF4-FFF2-40B4-BE49-F238E27FC236}">
                  <a16:creationId xmlns:a16="http://schemas.microsoft.com/office/drawing/2014/main" id="{B26EF05C-C33E-4D2E-B43E-0192850036E0}"/>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7" name="TextBox 46">
              <a:extLst>
                <a:ext uri="{FF2B5EF4-FFF2-40B4-BE49-F238E27FC236}">
                  <a16:creationId xmlns:a16="http://schemas.microsoft.com/office/drawing/2014/main" id="{35FFC087-2054-4301-8A0D-09DD1510E552}"/>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8" name="TextBox 47">
              <a:extLst>
                <a:ext uri="{FF2B5EF4-FFF2-40B4-BE49-F238E27FC236}">
                  <a16:creationId xmlns:a16="http://schemas.microsoft.com/office/drawing/2014/main" id="{51356526-19FA-41AB-B2CF-6563E1E4E287}"/>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9" name="TextBox 48">
              <a:extLst>
                <a:ext uri="{FF2B5EF4-FFF2-40B4-BE49-F238E27FC236}">
                  <a16:creationId xmlns:a16="http://schemas.microsoft.com/office/drawing/2014/main" id="{0FB40B39-18A1-4673-B9B9-24173FAFBA78}"/>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0" name="TextBox 49">
              <a:extLst>
                <a:ext uri="{FF2B5EF4-FFF2-40B4-BE49-F238E27FC236}">
                  <a16:creationId xmlns:a16="http://schemas.microsoft.com/office/drawing/2014/main" id="{B3544A86-CDAD-4D0E-9CBD-82A3C31DAAF1}"/>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1" name="TextBox 50">
              <a:extLst>
                <a:ext uri="{FF2B5EF4-FFF2-40B4-BE49-F238E27FC236}">
                  <a16:creationId xmlns:a16="http://schemas.microsoft.com/office/drawing/2014/main" id="{63D445CB-4088-407A-8C4F-8DC33E2A9AE1}"/>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2" name="TextBox 31">
            <a:extLst>
              <a:ext uri="{FF2B5EF4-FFF2-40B4-BE49-F238E27FC236}">
                <a16:creationId xmlns:a16="http://schemas.microsoft.com/office/drawing/2014/main" id="{BDA28811-B903-407B-AD0E-6A569D0F5147}"/>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3" name="Group 32">
            <a:extLst>
              <a:ext uri="{FF2B5EF4-FFF2-40B4-BE49-F238E27FC236}">
                <a16:creationId xmlns:a16="http://schemas.microsoft.com/office/drawing/2014/main" id="{3CE99D32-F0D1-41D2-97CD-7302E745BD6F}"/>
              </a:ext>
            </a:extLst>
          </p:cNvPr>
          <p:cNvGrpSpPr/>
          <p:nvPr userDrawn="1"/>
        </p:nvGrpSpPr>
        <p:grpSpPr>
          <a:xfrm>
            <a:off x="0" y="5896688"/>
            <a:ext cx="12192000" cy="146355"/>
            <a:chOff x="0" y="6031245"/>
            <a:chExt cx="12192000" cy="146355"/>
          </a:xfrm>
        </p:grpSpPr>
        <p:cxnSp>
          <p:nvCxnSpPr>
            <p:cNvPr id="35" name="Straight Arrow Connector 34">
              <a:extLst>
                <a:ext uri="{FF2B5EF4-FFF2-40B4-BE49-F238E27FC236}">
                  <a16:creationId xmlns:a16="http://schemas.microsoft.com/office/drawing/2014/main" id="{350D9833-95E0-43A0-B99D-7F0C4A0D381B}"/>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6" name="Isosceles Triangle 35">
              <a:extLst>
                <a:ext uri="{FF2B5EF4-FFF2-40B4-BE49-F238E27FC236}">
                  <a16:creationId xmlns:a16="http://schemas.microsoft.com/office/drawing/2014/main" id="{891DC6D9-F314-4716-9B90-C9180B0AACE2}"/>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E105265E-7569-411D-BB6C-970AF90FDF78}"/>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201E4FA2-31EE-409F-ABBB-081882C708D7}"/>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395152FB-F286-4A02-9BED-DF79139E4F80}"/>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61A27AF5-2EDB-421B-8CE6-472CF65F3680}"/>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78C22202-D346-4E5F-ACC5-CE6D10F01EBA}"/>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20784611-AD04-43B9-B93F-FA424C9171C2}"/>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AB0479DC-C328-4C0E-8064-E11EB9938127}"/>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4" name="Graphic 33" descr="Hourglass Finished outline">
            <a:extLst>
              <a:ext uri="{FF2B5EF4-FFF2-40B4-BE49-F238E27FC236}">
                <a16:creationId xmlns:a16="http://schemas.microsoft.com/office/drawing/2014/main" id="{7EE8A14D-C91B-47BB-BD6C-228B5DE7FF7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8" name="Text Placeholder 6">
            <a:extLst>
              <a:ext uri="{FF2B5EF4-FFF2-40B4-BE49-F238E27FC236}">
                <a16:creationId xmlns:a16="http://schemas.microsoft.com/office/drawing/2014/main" id="{DB716027-3211-40BA-9ABD-1F8E20C043C1}"/>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414332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Two content unequal R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sz="half" idx="1"/>
          </p:nvPr>
        </p:nvSpPr>
        <p:spPr>
          <a:xfrm>
            <a:off x="694800" y="1449388"/>
            <a:ext cx="2520000" cy="3753047"/>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p:txBody>
      </p:sp>
      <p:sp>
        <p:nvSpPr>
          <p:cNvPr id="4" name="Content Placeholder 3"/>
          <p:cNvSpPr>
            <a:spLocks noGrp="1"/>
          </p:cNvSpPr>
          <p:nvPr>
            <p:ph sz="half" idx="2"/>
          </p:nvPr>
        </p:nvSpPr>
        <p:spPr>
          <a:xfrm>
            <a:off x="3397703" y="1449388"/>
            <a:ext cx="8100000" cy="3753047"/>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9" name="Footer Placeholder 4">
            <a:extLst>
              <a:ext uri="{FF2B5EF4-FFF2-40B4-BE49-F238E27FC236}">
                <a16:creationId xmlns:a16="http://schemas.microsoft.com/office/drawing/2014/main" id="{D68116AB-2AD6-4640-A434-A67CFAE4840C}"/>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31" name="Group 30">
            <a:extLst>
              <a:ext uri="{FF2B5EF4-FFF2-40B4-BE49-F238E27FC236}">
                <a16:creationId xmlns:a16="http://schemas.microsoft.com/office/drawing/2014/main" id="{EFFDE180-50CD-4ADA-90A8-29066BF7BC05}"/>
              </a:ext>
            </a:extLst>
          </p:cNvPr>
          <p:cNvGrpSpPr/>
          <p:nvPr userDrawn="1"/>
        </p:nvGrpSpPr>
        <p:grpSpPr>
          <a:xfrm>
            <a:off x="3340" y="5970651"/>
            <a:ext cx="10613774" cy="285727"/>
            <a:chOff x="-79786" y="6149662"/>
            <a:chExt cx="10613774" cy="301238"/>
          </a:xfrm>
        </p:grpSpPr>
        <p:sp>
          <p:nvSpPr>
            <p:cNvPr id="44" name="TextBox 43">
              <a:extLst>
                <a:ext uri="{FF2B5EF4-FFF2-40B4-BE49-F238E27FC236}">
                  <a16:creationId xmlns:a16="http://schemas.microsoft.com/office/drawing/2014/main" id="{88488BFD-B514-4F6B-9445-4CF879651D47}"/>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5" name="TextBox 44">
              <a:extLst>
                <a:ext uri="{FF2B5EF4-FFF2-40B4-BE49-F238E27FC236}">
                  <a16:creationId xmlns:a16="http://schemas.microsoft.com/office/drawing/2014/main" id="{9A602B99-0623-4D4C-A0D1-DBDB11E35295}"/>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6" name="TextBox 45">
              <a:extLst>
                <a:ext uri="{FF2B5EF4-FFF2-40B4-BE49-F238E27FC236}">
                  <a16:creationId xmlns:a16="http://schemas.microsoft.com/office/drawing/2014/main" id="{5ACCC8B6-7BA7-4A60-88AE-272BB2A65D3C}"/>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7" name="TextBox 46">
              <a:extLst>
                <a:ext uri="{FF2B5EF4-FFF2-40B4-BE49-F238E27FC236}">
                  <a16:creationId xmlns:a16="http://schemas.microsoft.com/office/drawing/2014/main" id="{B5084450-FE7E-42FF-B874-4C28A4557DAD}"/>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8" name="TextBox 47">
              <a:extLst>
                <a:ext uri="{FF2B5EF4-FFF2-40B4-BE49-F238E27FC236}">
                  <a16:creationId xmlns:a16="http://schemas.microsoft.com/office/drawing/2014/main" id="{B3FA2892-E7FE-4333-A6EF-6E558311B9ED}"/>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9" name="TextBox 48">
              <a:extLst>
                <a:ext uri="{FF2B5EF4-FFF2-40B4-BE49-F238E27FC236}">
                  <a16:creationId xmlns:a16="http://schemas.microsoft.com/office/drawing/2014/main" id="{7ED70460-3A55-4FB8-B482-7405A364B77E}"/>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0" name="TextBox 49">
              <a:extLst>
                <a:ext uri="{FF2B5EF4-FFF2-40B4-BE49-F238E27FC236}">
                  <a16:creationId xmlns:a16="http://schemas.microsoft.com/office/drawing/2014/main" id="{479A5348-3693-440E-BB9E-66AD601964FF}"/>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1" name="TextBox 50">
              <a:extLst>
                <a:ext uri="{FF2B5EF4-FFF2-40B4-BE49-F238E27FC236}">
                  <a16:creationId xmlns:a16="http://schemas.microsoft.com/office/drawing/2014/main" id="{F64AB8C4-598E-4443-9B0B-9AA1BCCB29C5}"/>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2" name="TextBox 31">
            <a:extLst>
              <a:ext uri="{FF2B5EF4-FFF2-40B4-BE49-F238E27FC236}">
                <a16:creationId xmlns:a16="http://schemas.microsoft.com/office/drawing/2014/main" id="{9B4A04AC-C60C-41B3-ADD9-0F8A35D6EA01}"/>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3" name="Group 32">
            <a:extLst>
              <a:ext uri="{FF2B5EF4-FFF2-40B4-BE49-F238E27FC236}">
                <a16:creationId xmlns:a16="http://schemas.microsoft.com/office/drawing/2014/main" id="{5A671C19-1690-44B6-BC7C-8DC32619B109}"/>
              </a:ext>
            </a:extLst>
          </p:cNvPr>
          <p:cNvGrpSpPr/>
          <p:nvPr userDrawn="1"/>
        </p:nvGrpSpPr>
        <p:grpSpPr>
          <a:xfrm>
            <a:off x="0" y="5896688"/>
            <a:ext cx="12192000" cy="146355"/>
            <a:chOff x="0" y="6031245"/>
            <a:chExt cx="12192000" cy="146355"/>
          </a:xfrm>
        </p:grpSpPr>
        <p:cxnSp>
          <p:nvCxnSpPr>
            <p:cNvPr id="35" name="Straight Arrow Connector 34">
              <a:extLst>
                <a:ext uri="{FF2B5EF4-FFF2-40B4-BE49-F238E27FC236}">
                  <a16:creationId xmlns:a16="http://schemas.microsoft.com/office/drawing/2014/main" id="{3870F64A-FCC7-4E6A-8BE5-87EBC3070D59}"/>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6" name="Isosceles Triangle 35">
              <a:extLst>
                <a:ext uri="{FF2B5EF4-FFF2-40B4-BE49-F238E27FC236}">
                  <a16:creationId xmlns:a16="http://schemas.microsoft.com/office/drawing/2014/main" id="{601BEAA5-F29F-46DF-978C-6EE85E6DFF81}"/>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AF3E16D5-04ED-4827-9BBD-FC2F5919DD6C}"/>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48E56D6F-18C1-4E8B-808D-0C0C98AD811F}"/>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26C7C339-CDBB-44D6-852A-37E6B47E6008}"/>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D95C38BB-D237-421F-B886-702B6C79EAA1}"/>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ADA25479-12EE-4524-B44C-3F9DA7A13B5C}"/>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E1D85A3C-8B74-40F8-A403-C810F708C668}"/>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BF6EB99E-01E3-4C00-9570-F8D2F0DD336D}"/>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4" name="Graphic 33" descr="Hourglass Finished outline">
            <a:extLst>
              <a:ext uri="{FF2B5EF4-FFF2-40B4-BE49-F238E27FC236}">
                <a16:creationId xmlns:a16="http://schemas.microsoft.com/office/drawing/2014/main" id="{8E78B14C-D2C3-48FC-907A-2141026261A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8" name="Text Placeholder 6">
            <a:extLst>
              <a:ext uri="{FF2B5EF4-FFF2-40B4-BE49-F238E27FC236}">
                <a16:creationId xmlns:a16="http://schemas.microsoft.com/office/drawing/2014/main" id="{A10677D9-C995-4692-893C-FB88FA97CA09}"/>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8492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Two content sub heads">
    <p:spTree>
      <p:nvGrpSpPr>
        <p:cNvPr id="1" name=""/>
        <p:cNvGrpSpPr/>
        <p:nvPr/>
      </p:nvGrpSpPr>
      <p:grpSpPr>
        <a:xfrm>
          <a:off x="0" y="0"/>
          <a:ext cx="0" cy="0"/>
          <a:chOff x="0" y="0"/>
          <a:chExt cx="0" cy="0"/>
        </a:xfrm>
      </p:grpSpPr>
      <p:sp>
        <p:nvSpPr>
          <p:cNvPr id="2" name="Title 1"/>
          <p:cNvSpPr>
            <a:spLocks noGrp="1"/>
          </p:cNvSpPr>
          <p:nvPr>
            <p:ph type="title"/>
          </p:nvPr>
        </p:nvSpPr>
        <p:spPr>
          <a:xfrm>
            <a:off x="696975" y="360000"/>
            <a:ext cx="10800000" cy="1008000"/>
          </a:xfrm>
        </p:spPr>
        <p:txBody>
          <a:bodyPr/>
          <a:lstStyle/>
          <a:p>
            <a:r>
              <a:rPr lang="en-US" noProof="0"/>
              <a:t>Click to edit Master title style</a:t>
            </a:r>
            <a:endParaRPr lang="en-GB" noProof="0"/>
          </a:p>
        </p:txBody>
      </p:sp>
      <p:sp>
        <p:nvSpPr>
          <p:cNvPr id="3" name="Text Placeholder 2"/>
          <p:cNvSpPr>
            <a:spLocks noGrp="1"/>
          </p:cNvSpPr>
          <p:nvPr>
            <p:ph type="body" idx="1"/>
          </p:nvPr>
        </p:nvSpPr>
        <p:spPr>
          <a:xfrm>
            <a:off x="696000" y="1476000"/>
            <a:ext cx="5220000" cy="568761"/>
          </a:xfrm>
          <a:solidFill>
            <a:schemeClr val="accent4"/>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a:t>Click to edit Master text styles</a:t>
            </a:r>
          </a:p>
        </p:txBody>
      </p:sp>
      <p:sp>
        <p:nvSpPr>
          <p:cNvPr id="4" name="Content Placeholder 3"/>
          <p:cNvSpPr>
            <a:spLocks noGrp="1"/>
          </p:cNvSpPr>
          <p:nvPr>
            <p:ph sz="half" idx="2"/>
          </p:nvPr>
        </p:nvSpPr>
        <p:spPr>
          <a:xfrm>
            <a:off x="696000" y="2104374"/>
            <a:ext cx="5220000" cy="3098062"/>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Text Placeholder 4"/>
          <p:cNvSpPr>
            <a:spLocks noGrp="1"/>
          </p:cNvSpPr>
          <p:nvPr>
            <p:ph type="body" sz="quarter" idx="3"/>
          </p:nvPr>
        </p:nvSpPr>
        <p:spPr>
          <a:xfrm>
            <a:off x="6276975" y="1476000"/>
            <a:ext cx="5220000" cy="568761"/>
          </a:xfrm>
          <a:solidFill>
            <a:schemeClr val="accent4"/>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a:t>Click to edit Master text styles</a:t>
            </a:r>
          </a:p>
        </p:txBody>
      </p:sp>
      <p:sp>
        <p:nvSpPr>
          <p:cNvPr id="6" name="Content Placeholder 5"/>
          <p:cNvSpPr>
            <a:spLocks noGrp="1"/>
          </p:cNvSpPr>
          <p:nvPr>
            <p:ph sz="quarter" idx="4"/>
          </p:nvPr>
        </p:nvSpPr>
        <p:spPr>
          <a:xfrm>
            <a:off x="6276975" y="2104374"/>
            <a:ext cx="5220000" cy="3098062"/>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31" name="Footer Placeholder 4">
            <a:extLst>
              <a:ext uri="{FF2B5EF4-FFF2-40B4-BE49-F238E27FC236}">
                <a16:creationId xmlns:a16="http://schemas.microsoft.com/office/drawing/2014/main" id="{19AD6F6E-0182-473C-BB30-5437C896AD11}"/>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33" name="Group 32">
            <a:extLst>
              <a:ext uri="{FF2B5EF4-FFF2-40B4-BE49-F238E27FC236}">
                <a16:creationId xmlns:a16="http://schemas.microsoft.com/office/drawing/2014/main" id="{6AB713DE-29DF-4B62-A91F-457B159C2940}"/>
              </a:ext>
            </a:extLst>
          </p:cNvPr>
          <p:cNvGrpSpPr/>
          <p:nvPr userDrawn="1"/>
        </p:nvGrpSpPr>
        <p:grpSpPr>
          <a:xfrm>
            <a:off x="3340" y="5970651"/>
            <a:ext cx="10613774" cy="285727"/>
            <a:chOff x="-79786" y="6149662"/>
            <a:chExt cx="10613774" cy="301238"/>
          </a:xfrm>
        </p:grpSpPr>
        <p:sp>
          <p:nvSpPr>
            <p:cNvPr id="46" name="TextBox 45">
              <a:extLst>
                <a:ext uri="{FF2B5EF4-FFF2-40B4-BE49-F238E27FC236}">
                  <a16:creationId xmlns:a16="http://schemas.microsoft.com/office/drawing/2014/main" id="{AD1E87E3-DE3A-4468-9A47-CE75ED007E54}"/>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7" name="TextBox 46">
              <a:extLst>
                <a:ext uri="{FF2B5EF4-FFF2-40B4-BE49-F238E27FC236}">
                  <a16:creationId xmlns:a16="http://schemas.microsoft.com/office/drawing/2014/main" id="{CAB8D4EF-18ED-4D77-95E0-58C87466B8F4}"/>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8" name="TextBox 47">
              <a:extLst>
                <a:ext uri="{FF2B5EF4-FFF2-40B4-BE49-F238E27FC236}">
                  <a16:creationId xmlns:a16="http://schemas.microsoft.com/office/drawing/2014/main" id="{5C32B362-6014-4D5F-B974-0E589D6C964E}"/>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9" name="TextBox 48">
              <a:extLst>
                <a:ext uri="{FF2B5EF4-FFF2-40B4-BE49-F238E27FC236}">
                  <a16:creationId xmlns:a16="http://schemas.microsoft.com/office/drawing/2014/main" id="{62A40EDC-5ED4-4089-811C-FBA6784EAC71}"/>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50" name="TextBox 49">
              <a:extLst>
                <a:ext uri="{FF2B5EF4-FFF2-40B4-BE49-F238E27FC236}">
                  <a16:creationId xmlns:a16="http://schemas.microsoft.com/office/drawing/2014/main" id="{D1444B17-0F9E-420A-9839-6C96C6F25B99}"/>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51" name="TextBox 50">
              <a:extLst>
                <a:ext uri="{FF2B5EF4-FFF2-40B4-BE49-F238E27FC236}">
                  <a16:creationId xmlns:a16="http://schemas.microsoft.com/office/drawing/2014/main" id="{E362494D-D716-4260-9096-006C46496BFE}"/>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2" name="TextBox 51">
              <a:extLst>
                <a:ext uri="{FF2B5EF4-FFF2-40B4-BE49-F238E27FC236}">
                  <a16:creationId xmlns:a16="http://schemas.microsoft.com/office/drawing/2014/main" id="{D09BA6A6-B4E0-4E3B-A860-B9F5C8E4FD6B}"/>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3" name="TextBox 52">
              <a:extLst>
                <a:ext uri="{FF2B5EF4-FFF2-40B4-BE49-F238E27FC236}">
                  <a16:creationId xmlns:a16="http://schemas.microsoft.com/office/drawing/2014/main" id="{41090CC3-1FCB-4F39-A8EA-6D08FC1DDDFD}"/>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4" name="TextBox 33">
            <a:extLst>
              <a:ext uri="{FF2B5EF4-FFF2-40B4-BE49-F238E27FC236}">
                <a16:creationId xmlns:a16="http://schemas.microsoft.com/office/drawing/2014/main" id="{855A9CB5-BECB-4C0C-993E-77F6EC60668F}"/>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5" name="Group 34">
            <a:extLst>
              <a:ext uri="{FF2B5EF4-FFF2-40B4-BE49-F238E27FC236}">
                <a16:creationId xmlns:a16="http://schemas.microsoft.com/office/drawing/2014/main" id="{C3CE3D30-45F6-41CE-A0EB-B8C7845C4D78}"/>
              </a:ext>
            </a:extLst>
          </p:cNvPr>
          <p:cNvGrpSpPr/>
          <p:nvPr userDrawn="1"/>
        </p:nvGrpSpPr>
        <p:grpSpPr>
          <a:xfrm>
            <a:off x="0" y="5896688"/>
            <a:ext cx="12192000" cy="146355"/>
            <a:chOff x="0" y="6031245"/>
            <a:chExt cx="12192000" cy="146355"/>
          </a:xfrm>
        </p:grpSpPr>
        <p:cxnSp>
          <p:nvCxnSpPr>
            <p:cNvPr id="37" name="Straight Arrow Connector 36">
              <a:extLst>
                <a:ext uri="{FF2B5EF4-FFF2-40B4-BE49-F238E27FC236}">
                  <a16:creationId xmlns:a16="http://schemas.microsoft.com/office/drawing/2014/main" id="{879D8506-E84E-43E7-9B88-7AD3FDDC1F94}"/>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8" name="Isosceles Triangle 37">
              <a:extLst>
                <a:ext uri="{FF2B5EF4-FFF2-40B4-BE49-F238E27FC236}">
                  <a16:creationId xmlns:a16="http://schemas.microsoft.com/office/drawing/2014/main" id="{2CBB3C1C-02DD-477C-BD82-51F35D82BD1E}"/>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B161B671-6164-485E-A66C-5C4EC85A719B}"/>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89B16D03-0625-408C-9C19-5825939B5D0F}"/>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C354F5B8-C59A-468D-AAF0-AD212EDB608A}"/>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90C6172B-B265-438D-85F7-B371D35A9314}"/>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911F420D-16FD-4B9D-81DA-885F7A8FF8C8}"/>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4" name="Isosceles Triangle 43">
              <a:extLst>
                <a:ext uri="{FF2B5EF4-FFF2-40B4-BE49-F238E27FC236}">
                  <a16:creationId xmlns:a16="http://schemas.microsoft.com/office/drawing/2014/main" id="{106B77DA-57C7-44F6-B226-55F4D4A4C078}"/>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5" name="Isosceles Triangle 44">
              <a:extLst>
                <a:ext uri="{FF2B5EF4-FFF2-40B4-BE49-F238E27FC236}">
                  <a16:creationId xmlns:a16="http://schemas.microsoft.com/office/drawing/2014/main" id="{999A269D-B97B-48FE-BB40-E19320F706EA}"/>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6" name="Graphic 35" descr="Hourglass Finished outline">
            <a:extLst>
              <a:ext uri="{FF2B5EF4-FFF2-40B4-BE49-F238E27FC236}">
                <a16:creationId xmlns:a16="http://schemas.microsoft.com/office/drawing/2014/main" id="{27229843-C86B-4944-A12E-404F38F279D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30" name="Text Placeholder 6">
            <a:extLst>
              <a:ext uri="{FF2B5EF4-FFF2-40B4-BE49-F238E27FC236}">
                <a16:creationId xmlns:a16="http://schemas.microsoft.com/office/drawing/2014/main" id="{2224818D-929D-4DB3-A2C2-4E21BD3AD59D}"/>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3576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27" name="Footer Placeholder 4">
            <a:extLst>
              <a:ext uri="{FF2B5EF4-FFF2-40B4-BE49-F238E27FC236}">
                <a16:creationId xmlns:a16="http://schemas.microsoft.com/office/drawing/2014/main" id="{BBD11D6C-779D-489C-969A-64DE62A0FDD1}"/>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29" name="Group 28">
            <a:extLst>
              <a:ext uri="{FF2B5EF4-FFF2-40B4-BE49-F238E27FC236}">
                <a16:creationId xmlns:a16="http://schemas.microsoft.com/office/drawing/2014/main" id="{95274B17-90C6-4284-A565-0796BCB525A0}"/>
              </a:ext>
            </a:extLst>
          </p:cNvPr>
          <p:cNvGrpSpPr/>
          <p:nvPr userDrawn="1"/>
        </p:nvGrpSpPr>
        <p:grpSpPr>
          <a:xfrm>
            <a:off x="3340" y="5970651"/>
            <a:ext cx="10613774" cy="285727"/>
            <a:chOff x="-79786" y="6149662"/>
            <a:chExt cx="10613774" cy="301238"/>
          </a:xfrm>
        </p:grpSpPr>
        <p:sp>
          <p:nvSpPr>
            <p:cNvPr id="42" name="TextBox 41">
              <a:extLst>
                <a:ext uri="{FF2B5EF4-FFF2-40B4-BE49-F238E27FC236}">
                  <a16:creationId xmlns:a16="http://schemas.microsoft.com/office/drawing/2014/main" id="{6B90BD99-2793-4986-9324-028C931268EC}"/>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3" name="TextBox 42">
              <a:extLst>
                <a:ext uri="{FF2B5EF4-FFF2-40B4-BE49-F238E27FC236}">
                  <a16:creationId xmlns:a16="http://schemas.microsoft.com/office/drawing/2014/main" id="{3215254E-82DB-4CCA-A48C-BA361B35E1A1}"/>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4" name="TextBox 43">
              <a:extLst>
                <a:ext uri="{FF2B5EF4-FFF2-40B4-BE49-F238E27FC236}">
                  <a16:creationId xmlns:a16="http://schemas.microsoft.com/office/drawing/2014/main" id="{891C4D7D-B6D0-4C3F-90B1-54F332DD9409}"/>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5" name="TextBox 44">
              <a:extLst>
                <a:ext uri="{FF2B5EF4-FFF2-40B4-BE49-F238E27FC236}">
                  <a16:creationId xmlns:a16="http://schemas.microsoft.com/office/drawing/2014/main" id="{89066A5B-699F-4450-9E83-3E3F96243D7F}"/>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6" name="TextBox 45">
              <a:extLst>
                <a:ext uri="{FF2B5EF4-FFF2-40B4-BE49-F238E27FC236}">
                  <a16:creationId xmlns:a16="http://schemas.microsoft.com/office/drawing/2014/main" id="{AFC03786-6AE6-47B9-B9BF-5B054C130863}"/>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7" name="TextBox 46">
              <a:extLst>
                <a:ext uri="{FF2B5EF4-FFF2-40B4-BE49-F238E27FC236}">
                  <a16:creationId xmlns:a16="http://schemas.microsoft.com/office/drawing/2014/main" id="{2457D3C4-AE77-491B-98CF-06EAE4205986}"/>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48" name="TextBox 47">
              <a:extLst>
                <a:ext uri="{FF2B5EF4-FFF2-40B4-BE49-F238E27FC236}">
                  <a16:creationId xmlns:a16="http://schemas.microsoft.com/office/drawing/2014/main" id="{AB1B0361-0BF4-4715-AD66-2C0C059FA1DA}"/>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49" name="TextBox 48">
              <a:extLst>
                <a:ext uri="{FF2B5EF4-FFF2-40B4-BE49-F238E27FC236}">
                  <a16:creationId xmlns:a16="http://schemas.microsoft.com/office/drawing/2014/main" id="{8BD31EEF-6D32-4C80-B9CC-A3955AA64C0A}"/>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0" name="TextBox 29">
            <a:extLst>
              <a:ext uri="{FF2B5EF4-FFF2-40B4-BE49-F238E27FC236}">
                <a16:creationId xmlns:a16="http://schemas.microsoft.com/office/drawing/2014/main" id="{93427872-E73C-4CE7-A936-45CD26198850}"/>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1" name="Group 30">
            <a:extLst>
              <a:ext uri="{FF2B5EF4-FFF2-40B4-BE49-F238E27FC236}">
                <a16:creationId xmlns:a16="http://schemas.microsoft.com/office/drawing/2014/main" id="{C2289891-6C45-406D-9E82-1CC026BAE9B3}"/>
              </a:ext>
            </a:extLst>
          </p:cNvPr>
          <p:cNvGrpSpPr/>
          <p:nvPr userDrawn="1"/>
        </p:nvGrpSpPr>
        <p:grpSpPr>
          <a:xfrm>
            <a:off x="0" y="5896688"/>
            <a:ext cx="12192000" cy="146355"/>
            <a:chOff x="0" y="6031245"/>
            <a:chExt cx="12192000" cy="146355"/>
          </a:xfrm>
        </p:grpSpPr>
        <p:cxnSp>
          <p:nvCxnSpPr>
            <p:cNvPr id="33" name="Straight Arrow Connector 32">
              <a:extLst>
                <a:ext uri="{FF2B5EF4-FFF2-40B4-BE49-F238E27FC236}">
                  <a16:creationId xmlns:a16="http://schemas.microsoft.com/office/drawing/2014/main" id="{5934479C-427F-416B-80F3-07B4C571941E}"/>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4" name="Isosceles Triangle 33">
              <a:extLst>
                <a:ext uri="{FF2B5EF4-FFF2-40B4-BE49-F238E27FC236}">
                  <a16:creationId xmlns:a16="http://schemas.microsoft.com/office/drawing/2014/main" id="{EB03CDC9-B3F4-4469-A37F-AD5EA50A0B04}"/>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5" name="Isosceles Triangle 34">
              <a:extLst>
                <a:ext uri="{FF2B5EF4-FFF2-40B4-BE49-F238E27FC236}">
                  <a16:creationId xmlns:a16="http://schemas.microsoft.com/office/drawing/2014/main" id="{E027732A-4CE4-42A3-8353-D72B288C1035}"/>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6" name="Isosceles Triangle 35">
              <a:extLst>
                <a:ext uri="{FF2B5EF4-FFF2-40B4-BE49-F238E27FC236}">
                  <a16:creationId xmlns:a16="http://schemas.microsoft.com/office/drawing/2014/main" id="{B8A45CE0-9369-4C6D-8A2A-A85CE909DD41}"/>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16DD713B-D4AC-4DD5-89B9-29BDD815F1B6}"/>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5F5B3C67-E1FA-4C40-B660-BF3C2FC111AC}"/>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7CA54581-7608-4ADF-9D8B-1D9013D9B6DE}"/>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2A28D87C-4066-4630-A7F9-55993BC0D037}"/>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4102B6ED-32D3-4566-93A2-2C4E960AC5EE}"/>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2" name="Graphic 31" descr="Hourglass Finished outline">
            <a:extLst>
              <a:ext uri="{FF2B5EF4-FFF2-40B4-BE49-F238E27FC236}">
                <a16:creationId xmlns:a16="http://schemas.microsoft.com/office/drawing/2014/main" id="{A62C341D-3A99-4BB7-87CD-FE2D9FD6917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6" name="Text Placeholder 6">
            <a:extLst>
              <a:ext uri="{FF2B5EF4-FFF2-40B4-BE49-F238E27FC236}">
                <a16:creationId xmlns:a16="http://schemas.microsoft.com/office/drawing/2014/main" id="{2FDE5E60-4820-4C03-86EF-FA13595338EA}"/>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64532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Blank">
    <p:spTree>
      <p:nvGrpSpPr>
        <p:cNvPr id="1" name=""/>
        <p:cNvGrpSpPr/>
        <p:nvPr/>
      </p:nvGrpSpPr>
      <p:grpSpPr>
        <a:xfrm>
          <a:off x="0" y="0"/>
          <a:ext cx="0" cy="0"/>
          <a:chOff x="0" y="0"/>
          <a:chExt cx="0" cy="0"/>
        </a:xfrm>
      </p:grpSpPr>
      <p:sp>
        <p:nvSpPr>
          <p:cNvPr id="26" name="Footer Placeholder 4">
            <a:extLst>
              <a:ext uri="{FF2B5EF4-FFF2-40B4-BE49-F238E27FC236}">
                <a16:creationId xmlns:a16="http://schemas.microsoft.com/office/drawing/2014/main" id="{67CBE673-68E9-4815-ACAD-094432804F15}"/>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28" name="Group 27">
            <a:extLst>
              <a:ext uri="{FF2B5EF4-FFF2-40B4-BE49-F238E27FC236}">
                <a16:creationId xmlns:a16="http://schemas.microsoft.com/office/drawing/2014/main" id="{1E3C6554-E840-4B85-85F6-7F3D0C92FE6B}"/>
              </a:ext>
            </a:extLst>
          </p:cNvPr>
          <p:cNvGrpSpPr/>
          <p:nvPr userDrawn="1"/>
        </p:nvGrpSpPr>
        <p:grpSpPr>
          <a:xfrm>
            <a:off x="3340" y="5970651"/>
            <a:ext cx="10613774" cy="285727"/>
            <a:chOff x="-79786" y="6149662"/>
            <a:chExt cx="10613774" cy="301238"/>
          </a:xfrm>
        </p:grpSpPr>
        <p:sp>
          <p:nvSpPr>
            <p:cNvPr id="41" name="TextBox 40">
              <a:extLst>
                <a:ext uri="{FF2B5EF4-FFF2-40B4-BE49-F238E27FC236}">
                  <a16:creationId xmlns:a16="http://schemas.microsoft.com/office/drawing/2014/main" id="{A3D46DC5-8731-4E38-8652-BBFD43C491ED}"/>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2" name="TextBox 41">
              <a:extLst>
                <a:ext uri="{FF2B5EF4-FFF2-40B4-BE49-F238E27FC236}">
                  <a16:creationId xmlns:a16="http://schemas.microsoft.com/office/drawing/2014/main" id="{2B389A9C-2654-4B6C-9689-01B28F85F97A}"/>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3" name="TextBox 42">
              <a:extLst>
                <a:ext uri="{FF2B5EF4-FFF2-40B4-BE49-F238E27FC236}">
                  <a16:creationId xmlns:a16="http://schemas.microsoft.com/office/drawing/2014/main" id="{B228AE26-01DA-4CCA-A5BB-F2469FD042DC}"/>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4" name="TextBox 43">
              <a:extLst>
                <a:ext uri="{FF2B5EF4-FFF2-40B4-BE49-F238E27FC236}">
                  <a16:creationId xmlns:a16="http://schemas.microsoft.com/office/drawing/2014/main" id="{C6C93F6E-F377-40C7-9804-FF3EBC746FB0}"/>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5" name="TextBox 44">
              <a:extLst>
                <a:ext uri="{FF2B5EF4-FFF2-40B4-BE49-F238E27FC236}">
                  <a16:creationId xmlns:a16="http://schemas.microsoft.com/office/drawing/2014/main" id="{76BF429F-334D-47DC-AF29-7C9E66306E7D}"/>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6" name="TextBox 45">
              <a:extLst>
                <a:ext uri="{FF2B5EF4-FFF2-40B4-BE49-F238E27FC236}">
                  <a16:creationId xmlns:a16="http://schemas.microsoft.com/office/drawing/2014/main" id="{517246BD-0224-441E-9B89-6A682231E5F4}"/>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47" name="TextBox 46">
              <a:extLst>
                <a:ext uri="{FF2B5EF4-FFF2-40B4-BE49-F238E27FC236}">
                  <a16:creationId xmlns:a16="http://schemas.microsoft.com/office/drawing/2014/main" id="{DC0806C2-2C38-4D8E-801C-C194CFFFD707}"/>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48" name="TextBox 47">
              <a:extLst>
                <a:ext uri="{FF2B5EF4-FFF2-40B4-BE49-F238E27FC236}">
                  <a16:creationId xmlns:a16="http://schemas.microsoft.com/office/drawing/2014/main" id="{6B228DDA-0CC7-4435-84EB-A21493D6BB74}"/>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29" name="TextBox 28">
            <a:extLst>
              <a:ext uri="{FF2B5EF4-FFF2-40B4-BE49-F238E27FC236}">
                <a16:creationId xmlns:a16="http://schemas.microsoft.com/office/drawing/2014/main" id="{653BC53C-166F-4F39-9471-CFEC7430E7F4}"/>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0" name="Group 29">
            <a:extLst>
              <a:ext uri="{FF2B5EF4-FFF2-40B4-BE49-F238E27FC236}">
                <a16:creationId xmlns:a16="http://schemas.microsoft.com/office/drawing/2014/main" id="{8D0493A5-BA56-42D6-90B0-3D02AA0ECCBD}"/>
              </a:ext>
            </a:extLst>
          </p:cNvPr>
          <p:cNvGrpSpPr/>
          <p:nvPr userDrawn="1"/>
        </p:nvGrpSpPr>
        <p:grpSpPr>
          <a:xfrm>
            <a:off x="0" y="5896688"/>
            <a:ext cx="12192000" cy="146355"/>
            <a:chOff x="0" y="6031245"/>
            <a:chExt cx="12192000" cy="146355"/>
          </a:xfrm>
        </p:grpSpPr>
        <p:cxnSp>
          <p:nvCxnSpPr>
            <p:cNvPr id="32" name="Straight Arrow Connector 31">
              <a:extLst>
                <a:ext uri="{FF2B5EF4-FFF2-40B4-BE49-F238E27FC236}">
                  <a16:creationId xmlns:a16="http://schemas.microsoft.com/office/drawing/2014/main" id="{6B68372C-F367-432E-8308-62D46CE8B1D1}"/>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3" name="Isosceles Triangle 32">
              <a:extLst>
                <a:ext uri="{FF2B5EF4-FFF2-40B4-BE49-F238E27FC236}">
                  <a16:creationId xmlns:a16="http://schemas.microsoft.com/office/drawing/2014/main" id="{C98AC97D-5AD1-45B7-A166-C6E8EB1C6F57}"/>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4" name="Isosceles Triangle 33">
              <a:extLst>
                <a:ext uri="{FF2B5EF4-FFF2-40B4-BE49-F238E27FC236}">
                  <a16:creationId xmlns:a16="http://schemas.microsoft.com/office/drawing/2014/main" id="{FB790D52-70BD-4786-B358-67016A6B341A}"/>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5" name="Isosceles Triangle 34">
              <a:extLst>
                <a:ext uri="{FF2B5EF4-FFF2-40B4-BE49-F238E27FC236}">
                  <a16:creationId xmlns:a16="http://schemas.microsoft.com/office/drawing/2014/main" id="{03065DCA-A8D8-410D-AD0F-D007909B6163}"/>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6" name="Isosceles Triangle 35">
              <a:extLst>
                <a:ext uri="{FF2B5EF4-FFF2-40B4-BE49-F238E27FC236}">
                  <a16:creationId xmlns:a16="http://schemas.microsoft.com/office/drawing/2014/main" id="{A1308B53-8F12-4AA5-9817-4B79363E1F67}"/>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5C4D9533-B8C4-4B01-975C-6034427D2836}"/>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D606EB21-64B8-4AAB-9BC3-22B424BEBC4A}"/>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2059C6C6-FFDC-4BEB-B056-2383B2AA0A94}"/>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6150CE67-8832-4C5C-9218-B6D06B3F116A}"/>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1" name="Graphic 30" descr="Hourglass Finished outline">
            <a:extLst>
              <a:ext uri="{FF2B5EF4-FFF2-40B4-BE49-F238E27FC236}">
                <a16:creationId xmlns:a16="http://schemas.microsoft.com/office/drawing/2014/main" id="{8F7C9119-9376-46B2-9A8B-FCDDCB6F106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5" name="Text Placeholder 6">
            <a:extLst>
              <a:ext uri="{FF2B5EF4-FFF2-40B4-BE49-F238E27FC236}">
                <a16:creationId xmlns:a16="http://schemas.microsoft.com/office/drawing/2014/main" id="{467CB2CE-E172-424F-A7FF-D5A0CD5F2508}"/>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61462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Side 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Vertical Text Placeholder 2"/>
          <p:cNvSpPr>
            <a:spLocks noGrp="1"/>
          </p:cNvSpPr>
          <p:nvPr>
            <p:ph type="body" orient="vert" idx="1"/>
          </p:nvPr>
        </p:nvSpPr>
        <p:spPr>
          <a:xfrm>
            <a:off x="696000" y="1449390"/>
            <a:ext cx="10800000" cy="375304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8" name="Footer Placeholder 4">
            <a:extLst>
              <a:ext uri="{FF2B5EF4-FFF2-40B4-BE49-F238E27FC236}">
                <a16:creationId xmlns:a16="http://schemas.microsoft.com/office/drawing/2014/main" id="{94FCDE50-E45F-4C9B-BC1F-F493E7E5054B}"/>
              </a:ext>
            </a:extLst>
          </p:cNvPr>
          <p:cNvSpPr>
            <a:spLocks noGrp="1"/>
          </p:cNvSpPr>
          <p:nvPr userDrawn="1">
            <p:ph type="ftr" sz="quarter" idx="11"/>
          </p:nvPr>
        </p:nvSpPr>
        <p:spPr>
          <a:xfrm>
            <a:off x="694800" y="6384175"/>
            <a:ext cx="9031665" cy="329321"/>
          </a:xfrm>
        </p:spPr>
        <p:txBody>
          <a:bodyPr/>
          <a:lstStyle/>
          <a:p>
            <a:endParaRPr lang="en-GB" dirty="0"/>
          </a:p>
        </p:txBody>
      </p:sp>
      <p:grpSp>
        <p:nvGrpSpPr>
          <p:cNvPr id="30" name="Group 29">
            <a:extLst>
              <a:ext uri="{FF2B5EF4-FFF2-40B4-BE49-F238E27FC236}">
                <a16:creationId xmlns:a16="http://schemas.microsoft.com/office/drawing/2014/main" id="{53AC0175-D862-4A32-8155-29E78A30296B}"/>
              </a:ext>
            </a:extLst>
          </p:cNvPr>
          <p:cNvGrpSpPr/>
          <p:nvPr userDrawn="1"/>
        </p:nvGrpSpPr>
        <p:grpSpPr>
          <a:xfrm>
            <a:off x="3340" y="5970651"/>
            <a:ext cx="10613774" cy="285727"/>
            <a:chOff x="-79786" y="6149662"/>
            <a:chExt cx="10613774" cy="301238"/>
          </a:xfrm>
        </p:grpSpPr>
        <p:sp>
          <p:nvSpPr>
            <p:cNvPr id="43" name="TextBox 42">
              <a:extLst>
                <a:ext uri="{FF2B5EF4-FFF2-40B4-BE49-F238E27FC236}">
                  <a16:creationId xmlns:a16="http://schemas.microsoft.com/office/drawing/2014/main" id="{C9DD4A82-C91F-488A-90EB-6B94EB966119}"/>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4" name="TextBox 43">
              <a:extLst>
                <a:ext uri="{FF2B5EF4-FFF2-40B4-BE49-F238E27FC236}">
                  <a16:creationId xmlns:a16="http://schemas.microsoft.com/office/drawing/2014/main" id="{EDCCFA18-7604-4BD9-9225-1AC891209B63}"/>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5" name="TextBox 44">
              <a:extLst>
                <a:ext uri="{FF2B5EF4-FFF2-40B4-BE49-F238E27FC236}">
                  <a16:creationId xmlns:a16="http://schemas.microsoft.com/office/drawing/2014/main" id="{7B8F1A1F-8638-4A29-9C0A-F49A024844BA}"/>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46" name="TextBox 45">
              <a:extLst>
                <a:ext uri="{FF2B5EF4-FFF2-40B4-BE49-F238E27FC236}">
                  <a16:creationId xmlns:a16="http://schemas.microsoft.com/office/drawing/2014/main" id="{F6B7530C-A280-4267-BB7E-10AD90EA4A9A}"/>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47" name="TextBox 46">
              <a:extLst>
                <a:ext uri="{FF2B5EF4-FFF2-40B4-BE49-F238E27FC236}">
                  <a16:creationId xmlns:a16="http://schemas.microsoft.com/office/drawing/2014/main" id="{DAEF218D-6F5B-4FE4-894A-18E3E3998295}"/>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48" name="TextBox 47">
              <a:extLst>
                <a:ext uri="{FF2B5EF4-FFF2-40B4-BE49-F238E27FC236}">
                  <a16:creationId xmlns:a16="http://schemas.microsoft.com/office/drawing/2014/main" id="{A88BFE45-ACE8-4411-BFC4-CF10EE9E6C29}"/>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49" name="TextBox 48">
              <a:extLst>
                <a:ext uri="{FF2B5EF4-FFF2-40B4-BE49-F238E27FC236}">
                  <a16:creationId xmlns:a16="http://schemas.microsoft.com/office/drawing/2014/main" id="{1D6351E9-8A4F-4C88-AEA2-015428157B2D}"/>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0" name="TextBox 49">
              <a:extLst>
                <a:ext uri="{FF2B5EF4-FFF2-40B4-BE49-F238E27FC236}">
                  <a16:creationId xmlns:a16="http://schemas.microsoft.com/office/drawing/2014/main" id="{74D510A7-5C28-4859-9605-7A523ACB880D}"/>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1" name="TextBox 30">
            <a:extLst>
              <a:ext uri="{FF2B5EF4-FFF2-40B4-BE49-F238E27FC236}">
                <a16:creationId xmlns:a16="http://schemas.microsoft.com/office/drawing/2014/main" id="{DAD22649-30E3-44E8-83A4-1A8BA3E67339}"/>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2" name="Group 31">
            <a:extLst>
              <a:ext uri="{FF2B5EF4-FFF2-40B4-BE49-F238E27FC236}">
                <a16:creationId xmlns:a16="http://schemas.microsoft.com/office/drawing/2014/main" id="{4EE8C927-5859-47F2-AB7F-896ED962E390}"/>
              </a:ext>
            </a:extLst>
          </p:cNvPr>
          <p:cNvGrpSpPr/>
          <p:nvPr userDrawn="1"/>
        </p:nvGrpSpPr>
        <p:grpSpPr>
          <a:xfrm>
            <a:off x="0" y="5896688"/>
            <a:ext cx="12192000" cy="146355"/>
            <a:chOff x="0" y="6031245"/>
            <a:chExt cx="12192000" cy="146355"/>
          </a:xfrm>
        </p:grpSpPr>
        <p:cxnSp>
          <p:nvCxnSpPr>
            <p:cNvPr id="34" name="Straight Arrow Connector 33">
              <a:extLst>
                <a:ext uri="{FF2B5EF4-FFF2-40B4-BE49-F238E27FC236}">
                  <a16:creationId xmlns:a16="http://schemas.microsoft.com/office/drawing/2014/main" id="{EEF86A82-FBD2-4AFD-8B8F-4FB0EDBFA2FC}"/>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5" name="Isosceles Triangle 34">
              <a:extLst>
                <a:ext uri="{FF2B5EF4-FFF2-40B4-BE49-F238E27FC236}">
                  <a16:creationId xmlns:a16="http://schemas.microsoft.com/office/drawing/2014/main" id="{F1CFC6BF-BF47-4323-A728-0601ED4B725A}"/>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6" name="Isosceles Triangle 35">
              <a:extLst>
                <a:ext uri="{FF2B5EF4-FFF2-40B4-BE49-F238E27FC236}">
                  <a16:creationId xmlns:a16="http://schemas.microsoft.com/office/drawing/2014/main" id="{7540F88B-9D8F-457A-A151-A75CDAD40AD9}"/>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7" name="Isosceles Triangle 36">
              <a:extLst>
                <a:ext uri="{FF2B5EF4-FFF2-40B4-BE49-F238E27FC236}">
                  <a16:creationId xmlns:a16="http://schemas.microsoft.com/office/drawing/2014/main" id="{0559BE9B-39DF-45D5-8D1F-2B3A2F9A7491}"/>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8" name="Isosceles Triangle 37">
              <a:extLst>
                <a:ext uri="{FF2B5EF4-FFF2-40B4-BE49-F238E27FC236}">
                  <a16:creationId xmlns:a16="http://schemas.microsoft.com/office/drawing/2014/main" id="{883D3AF5-CF64-4305-AC5E-EF2EEE653710}"/>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39" name="Isosceles Triangle 38">
              <a:extLst>
                <a:ext uri="{FF2B5EF4-FFF2-40B4-BE49-F238E27FC236}">
                  <a16:creationId xmlns:a16="http://schemas.microsoft.com/office/drawing/2014/main" id="{C8D51412-F682-4085-B530-CB82F03E1531}"/>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9280BC91-5678-4E3D-BFAB-5B40C7A322E0}"/>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48B50067-A610-4F65-9159-C99B6EEE37E5}"/>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65CCE459-F736-46DE-86A7-5FF4FB3F7BC7}"/>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3" name="Graphic 32" descr="Hourglass Finished outline">
            <a:extLst>
              <a:ext uri="{FF2B5EF4-FFF2-40B4-BE49-F238E27FC236}">
                <a16:creationId xmlns:a16="http://schemas.microsoft.com/office/drawing/2014/main" id="{E71CE0F7-4865-4700-8B89-1216691A84A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7" name="Text Placeholder 6">
            <a:extLst>
              <a:ext uri="{FF2B5EF4-FFF2-40B4-BE49-F238E27FC236}">
                <a16:creationId xmlns:a16="http://schemas.microsoft.com/office/drawing/2014/main" id="{9A5F3FF7-6824-4654-BEC8-D4103806299E}"/>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33889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1: Conten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p>
            <a:r>
              <a:rPr lang="en-US" noProof="0"/>
              <a:t>Click to edit Master title style</a:t>
            </a:r>
            <a:endParaRPr lang="en-GB" noProof="0" dirty="0"/>
          </a:p>
        </p:txBody>
      </p:sp>
      <p:sp>
        <p:nvSpPr>
          <p:cNvPr id="3" name="Content Placeholder 2"/>
          <p:cNvSpPr>
            <a:spLocks noGrp="1"/>
          </p:cNvSpPr>
          <p:nvPr>
            <p:ph idx="1"/>
          </p:nvPr>
        </p:nvSpPr>
        <p:spPr>
          <a:xfrm>
            <a:off x="696000" y="1449390"/>
            <a:ext cx="10800000" cy="4535486"/>
          </a:xfrm>
        </p:spPr>
        <p:txBody>
          <a:bodyPr/>
          <a:lstStyle>
            <a:lvl2pPr marL="893763" indent="-436563">
              <a:defRPr/>
            </a:lvl2pPr>
            <a:lvl3pPr marL="1252538" indent="-358775">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122786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Icon&#10;&#10;Description automatically generated">
            <a:extLst>
              <a:ext uri="{FF2B5EF4-FFF2-40B4-BE49-F238E27FC236}">
                <a16:creationId xmlns:a16="http://schemas.microsoft.com/office/drawing/2014/main" id="{FAAB7F78-F2DF-E440-9E29-6B9723015FE2}"/>
              </a:ext>
            </a:extLst>
          </p:cNvPr>
          <p:cNvPicPr>
            <a:picLocks noChangeAspect="1"/>
          </p:cNvPicPr>
          <p:nvPr userDrawn="1"/>
        </p:nvPicPr>
        <p:blipFill rotWithShape="1">
          <a:blip r:embed="rId2"/>
          <a:srcRect l="52397"/>
          <a:stretch/>
        </p:blipFill>
        <p:spPr>
          <a:xfrm>
            <a:off x="6388274" y="0"/>
            <a:ext cx="5803727" cy="6858000"/>
          </a:xfrm>
          <a:prstGeom prst="rect">
            <a:avLst/>
          </a:prstGeom>
        </p:spPr>
      </p:pic>
      <p:sp>
        <p:nvSpPr>
          <p:cNvPr id="2" name="Title 1">
            <a:extLst>
              <a:ext uri="{FF2B5EF4-FFF2-40B4-BE49-F238E27FC236}">
                <a16:creationId xmlns:a16="http://schemas.microsoft.com/office/drawing/2014/main" id="{A942D694-3E2A-8B43-9F74-B21F5314606D}"/>
              </a:ext>
            </a:extLst>
          </p:cNvPr>
          <p:cNvSpPr>
            <a:spLocks noGrp="1"/>
          </p:cNvSpPr>
          <p:nvPr>
            <p:ph type="ctrTitle" hasCustomPrompt="1"/>
          </p:nvPr>
        </p:nvSpPr>
        <p:spPr>
          <a:xfrm>
            <a:off x="784968" y="2075125"/>
            <a:ext cx="3386201" cy="1338438"/>
          </a:xfrm>
        </p:spPr>
        <p:txBody>
          <a:bodyPr lIns="0" tIns="0" rIns="0" bIns="0" anchor="b">
            <a:noAutofit/>
          </a:bodyPr>
          <a:lstStyle>
            <a:lvl1pPr algn="l">
              <a:defRPr sz="4200" b="1" i="0">
                <a:solidFill>
                  <a:schemeClr val="accent1"/>
                </a:solidFill>
                <a:latin typeface="Calibri Light" panose="020F0302020204030204" pitchFamily="34" charset="0"/>
                <a:cs typeface="Calibri Light" panose="020F0302020204030204" pitchFamily="34" charset="0"/>
              </a:defRPr>
            </a:lvl1pPr>
          </a:lstStyle>
          <a:p>
            <a:r>
              <a:rPr lang="en-GB"/>
              <a:t>CLICK TO EDIT MASTER TITLE</a:t>
            </a:r>
            <a:endParaRPr lang="en-US"/>
          </a:p>
        </p:txBody>
      </p:sp>
      <p:sp>
        <p:nvSpPr>
          <p:cNvPr id="3" name="Subtitle 2">
            <a:extLst>
              <a:ext uri="{FF2B5EF4-FFF2-40B4-BE49-F238E27FC236}">
                <a16:creationId xmlns:a16="http://schemas.microsoft.com/office/drawing/2014/main" id="{FEB0FB8E-CCF1-7043-B839-1C4681E59E6D}"/>
              </a:ext>
            </a:extLst>
          </p:cNvPr>
          <p:cNvSpPr>
            <a:spLocks noGrp="1"/>
          </p:cNvSpPr>
          <p:nvPr>
            <p:ph type="subTitle" idx="1" hasCustomPrompt="1"/>
          </p:nvPr>
        </p:nvSpPr>
        <p:spPr>
          <a:xfrm>
            <a:off x="784968" y="3429001"/>
            <a:ext cx="3386201" cy="579329"/>
          </a:xfrm>
        </p:spPr>
        <p:txBody>
          <a:bodyPr lIns="0" tIns="0" rIns="0" bIns="0">
            <a:noAutofit/>
          </a:bodyPr>
          <a:lstStyle>
            <a:lvl1pPr marL="0" indent="0" algn="l">
              <a:buNone/>
              <a:defRPr sz="1800" b="1" i="0">
                <a:solidFill>
                  <a:schemeClr val="accent2"/>
                </a:solidFill>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endParaRPr lang="en-US"/>
          </a:p>
        </p:txBody>
      </p:sp>
      <p:sp>
        <p:nvSpPr>
          <p:cNvPr id="9" name="Rectangle 8">
            <a:extLst>
              <a:ext uri="{FF2B5EF4-FFF2-40B4-BE49-F238E27FC236}">
                <a16:creationId xmlns:a16="http://schemas.microsoft.com/office/drawing/2014/main" id="{7656725A-4EB9-3A45-ABFD-D0CF790E0236}"/>
              </a:ext>
            </a:extLst>
          </p:cNvPr>
          <p:cNvSpPr/>
          <p:nvPr userDrawn="1"/>
        </p:nvSpPr>
        <p:spPr>
          <a:xfrm>
            <a:off x="0" y="6463430"/>
            <a:ext cx="12192000" cy="396000"/>
          </a:xfrm>
          <a:prstGeom prst="rect">
            <a:avLst/>
          </a:prstGeom>
          <a:solidFill>
            <a:schemeClr val="bg1"/>
          </a:solidFill>
          <a:ln>
            <a:noFill/>
          </a:ln>
          <a:effectLst>
            <a:outerShdw blurRad="190500" dist="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a:extLst>
              <a:ext uri="{FF2B5EF4-FFF2-40B4-BE49-F238E27FC236}">
                <a16:creationId xmlns:a16="http://schemas.microsoft.com/office/drawing/2014/main" id="{46ADA8D1-BCD5-E141-9B52-7A0154CA1169}"/>
              </a:ext>
            </a:extLst>
          </p:cNvPr>
          <p:cNvPicPr>
            <a:picLocks noChangeAspect="1"/>
          </p:cNvPicPr>
          <p:nvPr userDrawn="1"/>
        </p:nvPicPr>
        <p:blipFill>
          <a:blip r:embed="rId3"/>
          <a:stretch>
            <a:fillRect/>
          </a:stretch>
        </p:blipFill>
        <p:spPr>
          <a:xfrm>
            <a:off x="10860067" y="6579124"/>
            <a:ext cx="1206759" cy="177351"/>
          </a:xfrm>
          <a:prstGeom prst="rect">
            <a:avLst/>
          </a:prstGeom>
        </p:spPr>
      </p:pic>
    </p:spTree>
    <p:extLst>
      <p:ext uri="{BB962C8B-B14F-4D97-AF65-F5344CB8AC3E}">
        <p14:creationId xmlns:p14="http://schemas.microsoft.com/office/powerpoint/2010/main" val="24343414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8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A871F07C-77A4-E34A-B5E5-04804002163B}"/>
              </a:ext>
            </a:extLst>
          </p:cNvPr>
          <p:cNvPicPr>
            <a:picLocks noChangeAspect="1"/>
          </p:cNvPicPr>
          <p:nvPr userDrawn="1"/>
        </p:nvPicPr>
        <p:blipFill rotWithShape="1">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42D694-3E2A-8B43-9F74-B21F5314606D}"/>
              </a:ext>
            </a:extLst>
          </p:cNvPr>
          <p:cNvSpPr>
            <a:spLocks noGrp="1"/>
          </p:cNvSpPr>
          <p:nvPr>
            <p:ph type="ctrTitle" hasCustomPrompt="1"/>
          </p:nvPr>
        </p:nvSpPr>
        <p:spPr>
          <a:xfrm>
            <a:off x="784967" y="2075125"/>
            <a:ext cx="4936212" cy="1338438"/>
          </a:xfrm>
        </p:spPr>
        <p:txBody>
          <a:bodyPr lIns="0" tIns="0" rIns="0" bIns="0" anchor="b">
            <a:noAutofit/>
          </a:bodyPr>
          <a:lstStyle>
            <a:lvl1pPr algn="l">
              <a:defRPr sz="4200" b="1" i="0">
                <a:solidFill>
                  <a:schemeClr val="bg1"/>
                </a:solidFill>
                <a:latin typeface="Calibri Light" panose="020F0302020204030204" pitchFamily="34" charset="0"/>
                <a:cs typeface="Calibri Light" panose="020F0302020204030204" pitchFamily="34" charset="0"/>
              </a:defRPr>
            </a:lvl1pPr>
          </a:lstStyle>
          <a:p>
            <a:r>
              <a:rPr lang="en-GB"/>
              <a:t>CLICK TO EDIT SECTION TITLE</a:t>
            </a:r>
            <a:endParaRPr lang="en-US"/>
          </a:p>
        </p:txBody>
      </p:sp>
      <p:sp>
        <p:nvSpPr>
          <p:cNvPr id="3" name="Subtitle 2">
            <a:extLst>
              <a:ext uri="{FF2B5EF4-FFF2-40B4-BE49-F238E27FC236}">
                <a16:creationId xmlns:a16="http://schemas.microsoft.com/office/drawing/2014/main" id="{FEB0FB8E-CCF1-7043-B839-1C4681E59E6D}"/>
              </a:ext>
            </a:extLst>
          </p:cNvPr>
          <p:cNvSpPr>
            <a:spLocks noGrp="1"/>
          </p:cNvSpPr>
          <p:nvPr>
            <p:ph type="subTitle" idx="1" hasCustomPrompt="1"/>
          </p:nvPr>
        </p:nvSpPr>
        <p:spPr>
          <a:xfrm>
            <a:off x="784967" y="3429001"/>
            <a:ext cx="4936212" cy="579329"/>
          </a:xfrm>
        </p:spPr>
        <p:txBody>
          <a:bodyPr lIns="0" tIns="0" rIns="0" bIns="0">
            <a:noAutofit/>
          </a:bodyPr>
          <a:lstStyle>
            <a:lvl1pPr marL="0" indent="0" algn="l">
              <a:buNone/>
              <a:defRPr sz="1800" b="1" i="0">
                <a:solidFill>
                  <a:schemeClr val="bg1"/>
                </a:solidFill>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SECTION SUBTITLE STYLE</a:t>
            </a:r>
            <a:endParaRPr lang="en-US"/>
          </a:p>
        </p:txBody>
      </p:sp>
    </p:spTree>
    <p:extLst>
      <p:ext uri="{BB962C8B-B14F-4D97-AF65-F5344CB8AC3E}">
        <p14:creationId xmlns:p14="http://schemas.microsoft.com/office/powerpoint/2010/main" val="34951668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8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nten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lvl1pPr marL="0" inden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696000" y="1449390"/>
            <a:ext cx="10800000" cy="3754409"/>
          </a:xfrm>
        </p:spPr>
        <p:txBody>
          <a:bodyPr/>
          <a:lstStyle>
            <a:lvl2pPr marL="893763" indent="-436563">
              <a:defRPr/>
            </a:lvl2pPr>
            <a:lvl3pPr marL="1252538" indent="-358775">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11"/>
          </p:nvPr>
        </p:nvSpPr>
        <p:spPr>
          <a:xfrm>
            <a:off x="694800" y="6382800"/>
            <a:ext cx="9031665" cy="331200"/>
          </a:xfrm>
        </p:spPr>
        <p:txBody>
          <a:bodyPr/>
          <a:lstStyle/>
          <a:p>
            <a:endParaRPr lang="en-GB" dirty="0"/>
          </a:p>
        </p:txBody>
      </p:sp>
      <p:grpSp>
        <p:nvGrpSpPr>
          <p:cNvPr id="27" name="Group 26">
            <a:extLst>
              <a:ext uri="{FF2B5EF4-FFF2-40B4-BE49-F238E27FC236}">
                <a16:creationId xmlns:a16="http://schemas.microsoft.com/office/drawing/2014/main" id="{BA719028-FBAB-4494-AC6D-878BF8F62FBF}"/>
              </a:ext>
            </a:extLst>
          </p:cNvPr>
          <p:cNvGrpSpPr/>
          <p:nvPr userDrawn="1"/>
        </p:nvGrpSpPr>
        <p:grpSpPr>
          <a:xfrm>
            <a:off x="3340" y="5970651"/>
            <a:ext cx="10613774" cy="285727"/>
            <a:chOff x="-79786" y="6149662"/>
            <a:chExt cx="10613774" cy="301238"/>
          </a:xfrm>
        </p:grpSpPr>
        <p:sp>
          <p:nvSpPr>
            <p:cNvPr id="28" name="TextBox 27">
              <a:extLst>
                <a:ext uri="{FF2B5EF4-FFF2-40B4-BE49-F238E27FC236}">
                  <a16:creationId xmlns:a16="http://schemas.microsoft.com/office/drawing/2014/main" id="{3D3B49AD-203C-4375-801F-6226EBB26EF7}"/>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29" name="TextBox 28">
              <a:extLst>
                <a:ext uri="{FF2B5EF4-FFF2-40B4-BE49-F238E27FC236}">
                  <a16:creationId xmlns:a16="http://schemas.microsoft.com/office/drawing/2014/main" id="{3EA91244-5A2B-4F21-9207-A28851DE3C63}"/>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30" name="TextBox 29">
              <a:extLst>
                <a:ext uri="{FF2B5EF4-FFF2-40B4-BE49-F238E27FC236}">
                  <a16:creationId xmlns:a16="http://schemas.microsoft.com/office/drawing/2014/main" id="{BC86A447-3FDE-46B9-9BDE-10931758B2BA}"/>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31" name="TextBox 30">
              <a:extLst>
                <a:ext uri="{FF2B5EF4-FFF2-40B4-BE49-F238E27FC236}">
                  <a16:creationId xmlns:a16="http://schemas.microsoft.com/office/drawing/2014/main" id="{2375DDF9-06C3-49B3-A542-23E5266FED4C}"/>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32" name="TextBox 31">
              <a:extLst>
                <a:ext uri="{FF2B5EF4-FFF2-40B4-BE49-F238E27FC236}">
                  <a16:creationId xmlns:a16="http://schemas.microsoft.com/office/drawing/2014/main" id="{0231C7C8-94AF-49D8-A39C-6FB3B0F26B8F}"/>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33" name="TextBox 32">
              <a:extLst>
                <a:ext uri="{FF2B5EF4-FFF2-40B4-BE49-F238E27FC236}">
                  <a16:creationId xmlns:a16="http://schemas.microsoft.com/office/drawing/2014/main" id="{63FB53DC-4E97-475B-827B-983917183E9E}"/>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34" name="TextBox 33">
              <a:extLst>
                <a:ext uri="{FF2B5EF4-FFF2-40B4-BE49-F238E27FC236}">
                  <a16:creationId xmlns:a16="http://schemas.microsoft.com/office/drawing/2014/main" id="{6BE695C0-716C-4170-8D29-D08A1C43C504}"/>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35" name="TextBox 34">
              <a:extLst>
                <a:ext uri="{FF2B5EF4-FFF2-40B4-BE49-F238E27FC236}">
                  <a16:creationId xmlns:a16="http://schemas.microsoft.com/office/drawing/2014/main" id="{F3EC35D7-AC00-40DD-988A-18B2305245FE}"/>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6" name="TextBox 35">
            <a:extLst>
              <a:ext uri="{FF2B5EF4-FFF2-40B4-BE49-F238E27FC236}">
                <a16:creationId xmlns:a16="http://schemas.microsoft.com/office/drawing/2014/main" id="{02FC9C6F-8369-4A0D-8614-02729ED1F9F7}"/>
              </a:ext>
            </a:extLst>
          </p:cNvPr>
          <p:cNvSpPr txBox="1"/>
          <p:nvPr userDrawn="1"/>
        </p:nvSpPr>
        <p:spPr>
          <a:xfrm>
            <a:off x="0" y="5234473"/>
            <a:ext cx="12193200" cy="633527"/>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bg1"/>
              </a:solidFill>
            </a:endParaRPr>
          </a:p>
        </p:txBody>
      </p:sp>
      <p:grpSp>
        <p:nvGrpSpPr>
          <p:cNvPr id="37" name="Group 36">
            <a:extLst>
              <a:ext uri="{FF2B5EF4-FFF2-40B4-BE49-F238E27FC236}">
                <a16:creationId xmlns:a16="http://schemas.microsoft.com/office/drawing/2014/main" id="{134F0B2F-F737-4FF1-B251-7DE835E880E3}"/>
              </a:ext>
            </a:extLst>
          </p:cNvPr>
          <p:cNvGrpSpPr/>
          <p:nvPr userDrawn="1"/>
        </p:nvGrpSpPr>
        <p:grpSpPr>
          <a:xfrm>
            <a:off x="0" y="5896688"/>
            <a:ext cx="12192000" cy="146355"/>
            <a:chOff x="0" y="6031245"/>
            <a:chExt cx="12192000" cy="146355"/>
          </a:xfrm>
        </p:grpSpPr>
        <p:cxnSp>
          <p:nvCxnSpPr>
            <p:cNvPr id="38" name="Straight Arrow Connector 37">
              <a:extLst>
                <a:ext uri="{FF2B5EF4-FFF2-40B4-BE49-F238E27FC236}">
                  <a16:creationId xmlns:a16="http://schemas.microsoft.com/office/drawing/2014/main" id="{9214C7D3-03CC-48EB-BE59-B73EC8B8FFE2}"/>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9" name="Isosceles Triangle 38">
              <a:extLst>
                <a:ext uri="{FF2B5EF4-FFF2-40B4-BE49-F238E27FC236}">
                  <a16:creationId xmlns:a16="http://schemas.microsoft.com/office/drawing/2014/main" id="{A9D7943C-1A9A-4C1A-AB63-65CC72F91359}"/>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C2B02388-5448-48EF-AFE5-1A36235820BC}"/>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530D10D7-16AB-49DF-AE13-88B6270E58EB}"/>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C99F4942-925B-49F8-926D-51C89D5DD3A6}"/>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6B36995A-7F08-48C9-83CB-82E28A77B284}"/>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4" name="Isosceles Triangle 43">
              <a:extLst>
                <a:ext uri="{FF2B5EF4-FFF2-40B4-BE49-F238E27FC236}">
                  <a16:creationId xmlns:a16="http://schemas.microsoft.com/office/drawing/2014/main" id="{65AD2289-0038-42CB-8127-1A554DEFD050}"/>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5" name="Isosceles Triangle 44">
              <a:extLst>
                <a:ext uri="{FF2B5EF4-FFF2-40B4-BE49-F238E27FC236}">
                  <a16:creationId xmlns:a16="http://schemas.microsoft.com/office/drawing/2014/main" id="{AE5AC2C1-F1D2-44AB-9B48-FCA34BC8257D}"/>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6" name="Isosceles Triangle 45">
              <a:extLst>
                <a:ext uri="{FF2B5EF4-FFF2-40B4-BE49-F238E27FC236}">
                  <a16:creationId xmlns:a16="http://schemas.microsoft.com/office/drawing/2014/main" id="{5787B221-728D-4343-9499-0CC13342121E}"/>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47" name="Graphic 46" descr="Hourglass Finished outline">
            <a:extLst>
              <a:ext uri="{FF2B5EF4-FFF2-40B4-BE49-F238E27FC236}">
                <a16:creationId xmlns:a16="http://schemas.microsoft.com/office/drawing/2014/main" id="{8CA5BF42-5FBE-4BE8-8D8C-B211B8A18F4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48" name="Text Placeholder 6">
            <a:extLst>
              <a:ext uri="{FF2B5EF4-FFF2-40B4-BE49-F238E27FC236}">
                <a16:creationId xmlns:a16="http://schemas.microsoft.com/office/drawing/2014/main" id="{09D82805-ABBF-4203-8837-77019E198B59}"/>
              </a:ext>
            </a:extLst>
          </p:cNvPr>
          <p:cNvSpPr>
            <a:spLocks noGrp="1"/>
          </p:cNvSpPr>
          <p:nvPr>
            <p:ph type="body" sz="quarter" idx="12"/>
          </p:nvPr>
        </p:nvSpPr>
        <p:spPr>
          <a:xfrm>
            <a:off x="694800" y="5248133"/>
            <a:ext cx="108012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20025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7" name="Picture 16" descr="Shape, rectangle&#10;&#10;Description automatically generated">
            <a:extLst>
              <a:ext uri="{FF2B5EF4-FFF2-40B4-BE49-F238E27FC236}">
                <a16:creationId xmlns:a16="http://schemas.microsoft.com/office/drawing/2014/main" id="{541B4A42-2B2B-384E-97DD-ECEB38E6FF96}"/>
              </a:ext>
            </a:extLst>
          </p:cNvPr>
          <p:cNvPicPr>
            <a:picLocks noChangeAspect="1"/>
          </p:cNvPicPr>
          <p:nvPr userDrawn="1"/>
        </p:nvPicPr>
        <p:blipFill rotWithShape="1">
          <a:blip r:embed="rId2"/>
          <a:srcRect r="1541"/>
          <a:stretch/>
        </p:blipFill>
        <p:spPr>
          <a:xfrm>
            <a:off x="-4763" y="0"/>
            <a:ext cx="12196763" cy="6858000"/>
          </a:xfrm>
          <a:prstGeom prst="rect">
            <a:avLst/>
          </a:prstGeom>
        </p:spPr>
      </p:pic>
      <p:sp>
        <p:nvSpPr>
          <p:cNvPr id="2" name="Title 1">
            <a:extLst>
              <a:ext uri="{FF2B5EF4-FFF2-40B4-BE49-F238E27FC236}">
                <a16:creationId xmlns:a16="http://schemas.microsoft.com/office/drawing/2014/main" id="{977CBBE6-CCBD-A34C-AD87-2967EED6C248}"/>
              </a:ext>
            </a:extLst>
          </p:cNvPr>
          <p:cNvSpPr>
            <a:spLocks noGrp="1"/>
          </p:cNvSpPr>
          <p:nvPr>
            <p:ph type="title" hasCustomPrompt="1"/>
          </p:nvPr>
        </p:nvSpPr>
        <p:spPr>
          <a:xfrm>
            <a:off x="766763" y="414555"/>
            <a:ext cx="10670605" cy="791003"/>
          </a:xfrm>
        </p:spPr>
        <p:txBody>
          <a:bodyPr lIns="0" tIns="0" rIns="0" bIns="0">
            <a:noAutofit/>
          </a:bodyPr>
          <a:lstStyle>
            <a:lvl1pPr>
              <a:defRPr sz="3400" b="1">
                <a:solidFill>
                  <a:schemeClr val="accent2"/>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42BFF08-68D6-E54A-B600-C60CC568E86E}"/>
              </a:ext>
            </a:extLst>
          </p:cNvPr>
          <p:cNvSpPr>
            <a:spLocks noGrp="1"/>
          </p:cNvSpPr>
          <p:nvPr>
            <p:ph idx="1"/>
          </p:nvPr>
        </p:nvSpPr>
        <p:spPr>
          <a:xfrm>
            <a:off x="766989" y="1278708"/>
            <a:ext cx="10670607" cy="4351338"/>
          </a:xfrm>
        </p:spPr>
        <p:txBody>
          <a:bodyPr lIns="0" tIns="0" rIns="0" bIns="0">
            <a:noAutofit/>
          </a:bodyPr>
          <a:lstStyle>
            <a:lvl1pPr marL="0" indent="0">
              <a:buFontTx/>
              <a:buNone/>
              <a:defRPr sz="1800" b="1" i="0">
                <a:solidFill>
                  <a:schemeClr val="accent1"/>
                </a:solidFill>
                <a:latin typeface="Calibri" panose="020F0502020204030204" pitchFamily="34" charset="0"/>
                <a:cs typeface="Calibri" panose="020F0502020204030204" pitchFamily="34" charset="0"/>
              </a:defRPr>
            </a:lvl1pPr>
            <a:lvl2pPr marL="0" indent="0">
              <a:spcBef>
                <a:spcPts val="1200"/>
              </a:spcBef>
              <a:buFontTx/>
              <a:buNone/>
              <a:defRPr sz="1600">
                <a:solidFill>
                  <a:schemeClr val="tx2"/>
                </a:solidFill>
              </a:defRPr>
            </a:lvl2pPr>
            <a:lvl3pPr marL="359991" indent="-179996">
              <a:spcBef>
                <a:spcPts val="1200"/>
              </a:spcBef>
              <a:defRPr sz="1600">
                <a:solidFill>
                  <a:schemeClr val="tx2"/>
                </a:solidFill>
              </a:defRPr>
            </a:lvl3pPr>
            <a:lvl4pPr marL="719982" indent="-179996">
              <a:defRPr sz="1600">
                <a:solidFill>
                  <a:schemeClr val="tx2"/>
                </a:solidFill>
              </a:defRPr>
            </a:lvl4pPr>
            <a:lvl5pPr marL="1079973" indent="-179996">
              <a:defRPr sz="160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a:extLst>
              <a:ext uri="{FF2B5EF4-FFF2-40B4-BE49-F238E27FC236}">
                <a16:creationId xmlns:a16="http://schemas.microsoft.com/office/drawing/2014/main" id="{9352F64F-9D0C-E143-BF6B-1887211FF4B4}"/>
              </a:ext>
            </a:extLst>
          </p:cNvPr>
          <p:cNvSpPr>
            <a:spLocks noGrp="1"/>
          </p:cNvSpPr>
          <p:nvPr>
            <p:ph type="ftr" sz="quarter" idx="11"/>
          </p:nvPr>
        </p:nvSpPr>
        <p:spPr>
          <a:xfrm>
            <a:off x="766763" y="6356352"/>
            <a:ext cx="8932823" cy="365125"/>
          </a:xfrm>
        </p:spPr>
        <p:txBody>
          <a:bodyPr lIns="0" tIns="0" rIns="0" bIns="0" anchor="b" anchorCtr="0"/>
          <a:lstStyle>
            <a:lvl1pPr algn="l">
              <a:defRPr sz="800">
                <a:solidFill>
                  <a:schemeClr val="tx1">
                    <a:lumMod val="75000"/>
                    <a:lumOff val="25000"/>
                  </a:schemeClr>
                </a:solidFill>
              </a:defRPr>
            </a:lvl1pPr>
          </a:lstStyle>
          <a:p>
            <a:endParaRPr lang="en-US"/>
          </a:p>
        </p:txBody>
      </p:sp>
      <p:cxnSp>
        <p:nvCxnSpPr>
          <p:cNvPr id="11" name="Straight Connector 10">
            <a:extLst>
              <a:ext uri="{FF2B5EF4-FFF2-40B4-BE49-F238E27FC236}">
                <a16:creationId xmlns:a16="http://schemas.microsoft.com/office/drawing/2014/main" id="{B5D98D41-444F-BD48-892E-2503F2527CF4}"/>
              </a:ext>
            </a:extLst>
          </p:cNvPr>
          <p:cNvCxnSpPr>
            <a:cxnSpLocks/>
          </p:cNvCxnSpPr>
          <p:nvPr userDrawn="1"/>
        </p:nvCxnSpPr>
        <p:spPr>
          <a:xfrm>
            <a:off x="-4763" y="341400"/>
            <a:ext cx="288063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Subtitle 2">
            <a:extLst>
              <a:ext uri="{FF2B5EF4-FFF2-40B4-BE49-F238E27FC236}">
                <a16:creationId xmlns:a16="http://schemas.microsoft.com/office/drawing/2014/main" id="{995BB8BC-8900-994A-B048-66EEFCADDD2E}"/>
              </a:ext>
            </a:extLst>
          </p:cNvPr>
          <p:cNvSpPr>
            <a:spLocks noGrp="1"/>
          </p:cNvSpPr>
          <p:nvPr>
            <p:ph type="subTitle" idx="13" hasCustomPrompt="1"/>
          </p:nvPr>
        </p:nvSpPr>
        <p:spPr>
          <a:xfrm>
            <a:off x="766763" y="186943"/>
            <a:ext cx="4218223" cy="154459"/>
          </a:xfrm>
        </p:spPr>
        <p:txBody>
          <a:bodyPr lIns="0" tIns="0" rIns="0" bIns="0">
            <a:noAutofit/>
          </a:bodyPr>
          <a:lstStyle>
            <a:lvl1pPr marL="0" indent="0" algn="l">
              <a:buNone/>
              <a:defRPr sz="1000" b="1" i="0">
                <a:solidFill>
                  <a:schemeClr val="accent4"/>
                </a:solidFill>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SECTION TITLE</a:t>
            </a:r>
            <a:endParaRPr lang="en-US"/>
          </a:p>
        </p:txBody>
      </p:sp>
      <p:pic>
        <p:nvPicPr>
          <p:cNvPr id="10" name="Picture 9">
            <a:extLst>
              <a:ext uri="{FF2B5EF4-FFF2-40B4-BE49-F238E27FC236}">
                <a16:creationId xmlns:a16="http://schemas.microsoft.com/office/drawing/2014/main" id="{4225E063-F9AA-A146-B94C-2CA8C6DF6380}"/>
              </a:ext>
            </a:extLst>
          </p:cNvPr>
          <p:cNvPicPr>
            <a:picLocks noChangeAspect="1"/>
          </p:cNvPicPr>
          <p:nvPr userDrawn="1"/>
        </p:nvPicPr>
        <p:blipFill>
          <a:blip r:embed="rId3"/>
          <a:srcRect/>
          <a:stretch/>
        </p:blipFill>
        <p:spPr>
          <a:xfrm>
            <a:off x="9945279" y="6346924"/>
            <a:ext cx="1407432" cy="404551"/>
          </a:xfrm>
          <a:prstGeom prst="rect">
            <a:avLst/>
          </a:prstGeom>
        </p:spPr>
      </p:pic>
    </p:spTree>
    <p:extLst>
      <p:ext uri="{BB962C8B-B14F-4D97-AF65-F5344CB8AC3E}">
        <p14:creationId xmlns:p14="http://schemas.microsoft.com/office/powerpoint/2010/main" val="3114744373"/>
      </p:ext>
    </p:extLst>
  </p:cSld>
  <p:clrMapOvr>
    <a:masterClrMapping/>
  </p:clrMapOvr>
  <p:extLst>
    <p:ext uri="{DCECCB84-F9BA-43D5-87BE-67443E8EF086}">
      <p15:sldGuideLst xmlns:p15="http://schemas.microsoft.com/office/powerpoint/2012/main">
        <p15:guide id="1" pos="3840">
          <p15:clr>
            <a:srgbClr val="FBAE40"/>
          </p15:clr>
        </p15:guide>
        <p15:guide id="2" pos="483">
          <p15:clr>
            <a:srgbClr val="FBAE40"/>
          </p15:clr>
        </p15:guide>
        <p15:guide id="3" pos="7197">
          <p15:clr>
            <a:srgbClr val="FBAE40"/>
          </p15:clr>
        </p15:guide>
        <p15:guide id="5" orient="horz" pos="399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7" name="Picture 16" descr="Shape, rectangle&#10;&#10;Description automatically generated">
            <a:extLst>
              <a:ext uri="{FF2B5EF4-FFF2-40B4-BE49-F238E27FC236}">
                <a16:creationId xmlns:a16="http://schemas.microsoft.com/office/drawing/2014/main" id="{541B4A42-2B2B-384E-97DD-ECEB38E6FF96}"/>
              </a:ext>
            </a:extLst>
          </p:cNvPr>
          <p:cNvPicPr>
            <a:picLocks noChangeAspect="1"/>
          </p:cNvPicPr>
          <p:nvPr userDrawn="1"/>
        </p:nvPicPr>
        <p:blipFill rotWithShape="1">
          <a:blip r:embed="rId2"/>
          <a:srcRect r="1541"/>
          <a:stretch/>
        </p:blipFill>
        <p:spPr>
          <a:xfrm>
            <a:off x="-4763" y="0"/>
            <a:ext cx="12196763" cy="6858000"/>
          </a:xfrm>
          <a:prstGeom prst="rect">
            <a:avLst/>
          </a:prstGeom>
        </p:spPr>
      </p:pic>
      <p:sp>
        <p:nvSpPr>
          <p:cNvPr id="2" name="Title 1">
            <a:extLst>
              <a:ext uri="{FF2B5EF4-FFF2-40B4-BE49-F238E27FC236}">
                <a16:creationId xmlns:a16="http://schemas.microsoft.com/office/drawing/2014/main" id="{977CBBE6-CCBD-A34C-AD87-2967EED6C248}"/>
              </a:ext>
            </a:extLst>
          </p:cNvPr>
          <p:cNvSpPr>
            <a:spLocks noGrp="1"/>
          </p:cNvSpPr>
          <p:nvPr>
            <p:ph type="title" hasCustomPrompt="1"/>
          </p:nvPr>
        </p:nvSpPr>
        <p:spPr>
          <a:xfrm>
            <a:off x="766763" y="414555"/>
            <a:ext cx="10670605" cy="791003"/>
          </a:xfrm>
        </p:spPr>
        <p:txBody>
          <a:bodyPr lIns="0" tIns="0" rIns="0" bIns="0">
            <a:noAutofit/>
          </a:bodyPr>
          <a:lstStyle>
            <a:lvl1pPr>
              <a:defRPr sz="3400" b="1">
                <a:solidFill>
                  <a:schemeClr val="accent2"/>
                </a:solidFill>
              </a:defRPr>
            </a:lvl1pPr>
          </a:lstStyle>
          <a:p>
            <a:r>
              <a:rPr lang="en-GB"/>
              <a:t>CLICK TO EDIT MASTER TITLE STYLE</a:t>
            </a:r>
            <a:endParaRPr lang="en-US"/>
          </a:p>
        </p:txBody>
      </p:sp>
      <p:cxnSp>
        <p:nvCxnSpPr>
          <p:cNvPr id="11" name="Straight Connector 10">
            <a:extLst>
              <a:ext uri="{FF2B5EF4-FFF2-40B4-BE49-F238E27FC236}">
                <a16:creationId xmlns:a16="http://schemas.microsoft.com/office/drawing/2014/main" id="{B5D98D41-444F-BD48-892E-2503F2527CF4}"/>
              </a:ext>
            </a:extLst>
          </p:cNvPr>
          <p:cNvCxnSpPr>
            <a:cxnSpLocks/>
          </p:cNvCxnSpPr>
          <p:nvPr userDrawn="1"/>
        </p:nvCxnSpPr>
        <p:spPr>
          <a:xfrm>
            <a:off x="-4763" y="341400"/>
            <a:ext cx="288063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Subtitle 2">
            <a:extLst>
              <a:ext uri="{FF2B5EF4-FFF2-40B4-BE49-F238E27FC236}">
                <a16:creationId xmlns:a16="http://schemas.microsoft.com/office/drawing/2014/main" id="{995BB8BC-8900-994A-B048-66EEFCADDD2E}"/>
              </a:ext>
            </a:extLst>
          </p:cNvPr>
          <p:cNvSpPr>
            <a:spLocks noGrp="1"/>
          </p:cNvSpPr>
          <p:nvPr>
            <p:ph type="subTitle" idx="13" hasCustomPrompt="1"/>
          </p:nvPr>
        </p:nvSpPr>
        <p:spPr>
          <a:xfrm>
            <a:off x="766763" y="186943"/>
            <a:ext cx="4218223" cy="154459"/>
          </a:xfrm>
        </p:spPr>
        <p:txBody>
          <a:bodyPr lIns="0" tIns="0" rIns="0" bIns="0">
            <a:noAutofit/>
          </a:bodyPr>
          <a:lstStyle>
            <a:lvl1pPr marL="0" indent="0" algn="l">
              <a:buNone/>
              <a:defRPr sz="1000" b="1" i="0">
                <a:solidFill>
                  <a:schemeClr val="accent4"/>
                </a:solidFill>
                <a:latin typeface="Calibri" panose="020F0502020204030204" pitchFamily="34" charset="0"/>
                <a:cs typeface="Calibri" panose="020F050202020403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SECTION TITLE</a:t>
            </a:r>
            <a:endParaRPr lang="en-US"/>
          </a:p>
        </p:txBody>
      </p:sp>
    </p:spTree>
    <p:extLst>
      <p:ext uri="{BB962C8B-B14F-4D97-AF65-F5344CB8AC3E}">
        <p14:creationId xmlns:p14="http://schemas.microsoft.com/office/powerpoint/2010/main" val="2668545244"/>
      </p:ext>
    </p:extLst>
  </p:cSld>
  <p:clrMapOvr>
    <a:masterClrMapping/>
  </p:clrMapOvr>
  <p:extLst>
    <p:ext uri="{DCECCB84-F9BA-43D5-87BE-67443E8EF086}">
      <p15:sldGuideLst xmlns:p15="http://schemas.microsoft.com/office/powerpoint/2012/main">
        <p15:guide id="1" pos="3840">
          <p15:clr>
            <a:srgbClr val="FBAE40"/>
          </p15:clr>
        </p15:guide>
        <p15:guide id="2" pos="483">
          <p15:clr>
            <a:srgbClr val="FBAE40"/>
          </p15:clr>
        </p15:guide>
        <p15:guide id="3" pos="7197">
          <p15:clr>
            <a:srgbClr val="FBAE40"/>
          </p15:clr>
        </p15:guide>
        <p15:guide id="5" orient="horz" pos="399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CBBE6-CCBD-A34C-AD87-2967EED6C248}"/>
              </a:ext>
            </a:extLst>
          </p:cNvPr>
          <p:cNvSpPr>
            <a:spLocks noGrp="1"/>
          </p:cNvSpPr>
          <p:nvPr>
            <p:ph type="title" hasCustomPrompt="1"/>
          </p:nvPr>
        </p:nvSpPr>
        <p:spPr>
          <a:xfrm>
            <a:off x="766763" y="414555"/>
            <a:ext cx="10670605" cy="791003"/>
          </a:xfrm>
        </p:spPr>
        <p:txBody>
          <a:bodyPr lIns="0" tIns="0" rIns="0" bIns="0">
            <a:noAutofit/>
          </a:bodyPr>
          <a:lstStyle>
            <a:lvl1pPr>
              <a:defRPr sz="3400" b="1">
                <a:solidFill>
                  <a:schemeClr val="accent2"/>
                </a:solidFill>
              </a:defRPr>
            </a:lvl1pPr>
          </a:lstStyle>
          <a:p>
            <a:r>
              <a:rPr lang="en-GB"/>
              <a:t>CLICK TO EDIT MASTER TITLE STYLE</a:t>
            </a:r>
            <a:endParaRPr lang="en-US"/>
          </a:p>
        </p:txBody>
      </p:sp>
    </p:spTree>
    <p:extLst>
      <p:ext uri="{BB962C8B-B14F-4D97-AF65-F5344CB8AC3E}">
        <p14:creationId xmlns:p14="http://schemas.microsoft.com/office/powerpoint/2010/main" val="1246855814"/>
      </p:ext>
    </p:extLst>
  </p:cSld>
  <p:clrMapOvr>
    <a:masterClrMapping/>
  </p:clrMapOvr>
  <p:extLst>
    <p:ext uri="{DCECCB84-F9BA-43D5-87BE-67443E8EF086}">
      <p15:sldGuideLst xmlns:p15="http://schemas.microsoft.com/office/powerpoint/2012/main">
        <p15:guide id="1" pos="3840">
          <p15:clr>
            <a:srgbClr val="FBAE40"/>
          </p15:clr>
        </p15:guide>
        <p15:guide id="2" pos="483">
          <p15:clr>
            <a:srgbClr val="FBAE40"/>
          </p15:clr>
        </p15:guide>
        <p15:guide id="3" pos="7197">
          <p15:clr>
            <a:srgbClr val="FBAE40"/>
          </p15:clr>
        </p15:guide>
        <p15:guide id="5" orient="horz" pos="399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ntent and callou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p>
            <a:r>
              <a:rPr lang="en-US" noProof="0" dirty="0"/>
              <a:t>Click to edit Master title style</a:t>
            </a:r>
            <a:endParaRPr lang="en-GB" noProof="0" dirty="0"/>
          </a:p>
        </p:txBody>
      </p:sp>
      <p:sp>
        <p:nvSpPr>
          <p:cNvPr id="3" name="Content Placeholder 2"/>
          <p:cNvSpPr>
            <a:spLocks noGrp="1"/>
          </p:cNvSpPr>
          <p:nvPr>
            <p:ph idx="1"/>
          </p:nvPr>
        </p:nvSpPr>
        <p:spPr>
          <a:xfrm>
            <a:off x="694800" y="1449391"/>
            <a:ext cx="10800000" cy="3706485"/>
          </a:xfrm>
        </p:spPr>
        <p:txBody>
          <a:bodyPr/>
          <a:lstStyle>
            <a:lvl2pPr marL="893763" indent="-436563">
              <a:defRPr/>
            </a:lvl2pPr>
            <a:lvl3pPr marL="1252538" indent="-338138">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11"/>
          </p:nvPr>
        </p:nvSpPr>
        <p:spPr>
          <a:xfrm>
            <a:off x="694800" y="6384175"/>
            <a:ext cx="9031665" cy="329321"/>
          </a:xfrm>
        </p:spPr>
        <p:txBody>
          <a:bodyPr/>
          <a:lstStyle/>
          <a:p>
            <a:endParaRPr lang="en-GB" dirty="0"/>
          </a:p>
        </p:txBody>
      </p:sp>
      <p:grpSp>
        <p:nvGrpSpPr>
          <p:cNvPr id="46" name="Group 45">
            <a:extLst>
              <a:ext uri="{FF2B5EF4-FFF2-40B4-BE49-F238E27FC236}">
                <a16:creationId xmlns:a16="http://schemas.microsoft.com/office/drawing/2014/main" id="{E524857C-E5CF-437C-851E-40216AC3E18D}"/>
              </a:ext>
            </a:extLst>
          </p:cNvPr>
          <p:cNvGrpSpPr/>
          <p:nvPr userDrawn="1"/>
        </p:nvGrpSpPr>
        <p:grpSpPr>
          <a:xfrm>
            <a:off x="3340" y="5970651"/>
            <a:ext cx="10613774" cy="285727"/>
            <a:chOff x="-79786" y="6149662"/>
            <a:chExt cx="10613774" cy="301238"/>
          </a:xfrm>
        </p:grpSpPr>
        <p:sp>
          <p:nvSpPr>
            <p:cNvPr id="47" name="TextBox 46">
              <a:extLst>
                <a:ext uri="{FF2B5EF4-FFF2-40B4-BE49-F238E27FC236}">
                  <a16:creationId xmlns:a16="http://schemas.microsoft.com/office/drawing/2014/main" id="{4900E1B1-5215-4A60-A250-3ED917B56317}"/>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8" name="TextBox 47">
              <a:extLst>
                <a:ext uri="{FF2B5EF4-FFF2-40B4-BE49-F238E27FC236}">
                  <a16:creationId xmlns:a16="http://schemas.microsoft.com/office/drawing/2014/main" id="{714C9469-C1E7-4C65-9733-C44E83DE8BB7}"/>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9" name="TextBox 48">
              <a:extLst>
                <a:ext uri="{FF2B5EF4-FFF2-40B4-BE49-F238E27FC236}">
                  <a16:creationId xmlns:a16="http://schemas.microsoft.com/office/drawing/2014/main" id="{ABE8E1E9-35A1-4EB2-B452-95B0E295CDBE}"/>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50" name="TextBox 49">
              <a:extLst>
                <a:ext uri="{FF2B5EF4-FFF2-40B4-BE49-F238E27FC236}">
                  <a16:creationId xmlns:a16="http://schemas.microsoft.com/office/drawing/2014/main" id="{242DBDF9-D048-4956-B3DC-10ECC7B6206A}"/>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51" name="TextBox 50">
              <a:extLst>
                <a:ext uri="{FF2B5EF4-FFF2-40B4-BE49-F238E27FC236}">
                  <a16:creationId xmlns:a16="http://schemas.microsoft.com/office/drawing/2014/main" id="{BCC68836-AD07-4444-95E8-75CE8D02E320}"/>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52" name="TextBox 51">
              <a:extLst>
                <a:ext uri="{FF2B5EF4-FFF2-40B4-BE49-F238E27FC236}">
                  <a16:creationId xmlns:a16="http://schemas.microsoft.com/office/drawing/2014/main" id="{AA0CD8CF-9F05-4AE1-99F1-6E6616B6164C}"/>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3" name="TextBox 52">
              <a:extLst>
                <a:ext uri="{FF2B5EF4-FFF2-40B4-BE49-F238E27FC236}">
                  <a16:creationId xmlns:a16="http://schemas.microsoft.com/office/drawing/2014/main" id="{8858DD0D-0757-4998-820F-C926DD2F51CD}"/>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4" name="TextBox 53">
              <a:extLst>
                <a:ext uri="{FF2B5EF4-FFF2-40B4-BE49-F238E27FC236}">
                  <a16:creationId xmlns:a16="http://schemas.microsoft.com/office/drawing/2014/main" id="{1639CE5C-43C5-467D-9812-6572B1BBED9B}"/>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55" name="TextBox 54">
            <a:extLst>
              <a:ext uri="{FF2B5EF4-FFF2-40B4-BE49-F238E27FC236}">
                <a16:creationId xmlns:a16="http://schemas.microsoft.com/office/drawing/2014/main" id="{18A00511-8FD4-4717-BA73-7BBFDC6E32C1}"/>
              </a:ext>
            </a:extLst>
          </p:cNvPr>
          <p:cNvSpPr txBox="1"/>
          <p:nvPr userDrawn="1"/>
        </p:nvSpPr>
        <p:spPr>
          <a:xfrm>
            <a:off x="0" y="5234400"/>
            <a:ext cx="12193200" cy="633600"/>
          </a:xfrm>
          <a:prstGeom prst="rect">
            <a:avLst/>
          </a:prstGeom>
          <a:solidFill>
            <a:schemeClr val="accent2">
              <a:lumMod val="60000"/>
              <a:lumOff val="40000"/>
            </a:schemeClr>
          </a:solidFill>
        </p:spPr>
        <p:txBody>
          <a:bodyPr wrap="square" rtlCol="0" anchor="ctr" anchorCtr="0">
            <a:noAutofit/>
          </a:bodyPr>
          <a:lstStyle/>
          <a:p>
            <a:pPr marL="716400"/>
            <a:endParaRPr lang="en-GB" sz="3200" dirty="0">
              <a:solidFill>
                <a:schemeClr val="bg1"/>
              </a:solidFill>
            </a:endParaRPr>
          </a:p>
        </p:txBody>
      </p:sp>
      <p:grpSp>
        <p:nvGrpSpPr>
          <p:cNvPr id="56" name="Group 55">
            <a:extLst>
              <a:ext uri="{FF2B5EF4-FFF2-40B4-BE49-F238E27FC236}">
                <a16:creationId xmlns:a16="http://schemas.microsoft.com/office/drawing/2014/main" id="{FBF5E434-EBD6-4774-976B-9D2BF847455F}"/>
              </a:ext>
            </a:extLst>
          </p:cNvPr>
          <p:cNvGrpSpPr/>
          <p:nvPr userDrawn="1"/>
        </p:nvGrpSpPr>
        <p:grpSpPr>
          <a:xfrm>
            <a:off x="0" y="5896688"/>
            <a:ext cx="12192000" cy="146355"/>
            <a:chOff x="0" y="6031245"/>
            <a:chExt cx="12192000" cy="146355"/>
          </a:xfrm>
        </p:grpSpPr>
        <p:cxnSp>
          <p:nvCxnSpPr>
            <p:cNvPr id="57" name="Straight Arrow Connector 56">
              <a:extLst>
                <a:ext uri="{FF2B5EF4-FFF2-40B4-BE49-F238E27FC236}">
                  <a16:creationId xmlns:a16="http://schemas.microsoft.com/office/drawing/2014/main" id="{A5682365-EE9B-4ADD-9FB7-302A8160BBAA}"/>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58" name="Isosceles Triangle 57">
              <a:extLst>
                <a:ext uri="{FF2B5EF4-FFF2-40B4-BE49-F238E27FC236}">
                  <a16:creationId xmlns:a16="http://schemas.microsoft.com/office/drawing/2014/main" id="{6E27483C-FEDA-4DC6-8E53-4D0684B4E498}"/>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9" name="Isosceles Triangle 58">
              <a:extLst>
                <a:ext uri="{FF2B5EF4-FFF2-40B4-BE49-F238E27FC236}">
                  <a16:creationId xmlns:a16="http://schemas.microsoft.com/office/drawing/2014/main" id="{AE203D20-DBA5-4FEE-AA6E-684BDA8127D3}"/>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0" name="Isosceles Triangle 59">
              <a:extLst>
                <a:ext uri="{FF2B5EF4-FFF2-40B4-BE49-F238E27FC236}">
                  <a16:creationId xmlns:a16="http://schemas.microsoft.com/office/drawing/2014/main" id="{8C5C8841-E296-4818-8C8C-EA22DE61A338}"/>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1" name="Isosceles Triangle 60">
              <a:extLst>
                <a:ext uri="{FF2B5EF4-FFF2-40B4-BE49-F238E27FC236}">
                  <a16:creationId xmlns:a16="http://schemas.microsoft.com/office/drawing/2014/main" id="{2EA25DCF-D0C0-44F4-8AEF-780B5AAFB776}"/>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4" name="Isosceles Triangle 63">
              <a:extLst>
                <a:ext uri="{FF2B5EF4-FFF2-40B4-BE49-F238E27FC236}">
                  <a16:creationId xmlns:a16="http://schemas.microsoft.com/office/drawing/2014/main" id="{90B3F4D7-BA58-4B08-8895-10222D90044E}"/>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74" name="Isosceles Triangle 73">
              <a:extLst>
                <a:ext uri="{FF2B5EF4-FFF2-40B4-BE49-F238E27FC236}">
                  <a16:creationId xmlns:a16="http://schemas.microsoft.com/office/drawing/2014/main" id="{D193B494-3D1D-4C2D-B800-CC13123B0202}"/>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75" name="Isosceles Triangle 74">
              <a:extLst>
                <a:ext uri="{FF2B5EF4-FFF2-40B4-BE49-F238E27FC236}">
                  <a16:creationId xmlns:a16="http://schemas.microsoft.com/office/drawing/2014/main" id="{38EEF499-4C5D-46A2-B47E-0F45986C7C19}"/>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76" name="Isosceles Triangle 75">
              <a:extLst>
                <a:ext uri="{FF2B5EF4-FFF2-40B4-BE49-F238E27FC236}">
                  <a16:creationId xmlns:a16="http://schemas.microsoft.com/office/drawing/2014/main" id="{11CE0CCA-6ADA-4C1B-A774-4A25E4F08963}"/>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77" name="Graphic 76" descr="Hourglass Finished outline">
            <a:extLst>
              <a:ext uri="{FF2B5EF4-FFF2-40B4-BE49-F238E27FC236}">
                <a16:creationId xmlns:a16="http://schemas.microsoft.com/office/drawing/2014/main" id="{8697A2BC-7159-4A7D-A116-7634FBF499C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78" name="Text Placeholder 6">
            <a:extLst>
              <a:ext uri="{FF2B5EF4-FFF2-40B4-BE49-F238E27FC236}">
                <a16:creationId xmlns:a16="http://schemas.microsoft.com/office/drawing/2014/main" id="{B5C94649-C72E-4FF3-9C69-2371D3A73528}"/>
              </a:ext>
            </a:extLst>
          </p:cNvPr>
          <p:cNvSpPr>
            <a:spLocks noGrp="1"/>
          </p:cNvSpPr>
          <p:nvPr>
            <p:ph type="body" sz="quarter" idx="12"/>
          </p:nvPr>
        </p:nvSpPr>
        <p:spPr>
          <a:xfrm>
            <a:off x="694800" y="5248800"/>
            <a:ext cx="10800000" cy="59277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63531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pos="72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Content and callou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p>
            <a:r>
              <a:rPr lang="en-US" noProof="0" dirty="0"/>
              <a:t>Click to edit Master title style</a:t>
            </a:r>
            <a:endParaRPr lang="en-GB" noProof="0" dirty="0"/>
          </a:p>
        </p:txBody>
      </p:sp>
      <p:sp>
        <p:nvSpPr>
          <p:cNvPr id="3" name="Content Placeholder 2"/>
          <p:cNvSpPr>
            <a:spLocks noGrp="1"/>
          </p:cNvSpPr>
          <p:nvPr>
            <p:ph idx="1"/>
          </p:nvPr>
        </p:nvSpPr>
        <p:spPr>
          <a:xfrm>
            <a:off x="696000" y="1821973"/>
            <a:ext cx="5316493" cy="1387082"/>
          </a:xfrm>
          <a:solidFill>
            <a:schemeClr val="bg2">
              <a:lumMod val="95000"/>
            </a:schemeClr>
          </a:solidFill>
        </p:spPr>
        <p:txBody>
          <a:bodyPr>
            <a:noAutofit/>
          </a:bodyPr>
          <a:lstStyle>
            <a:lvl1pPr marL="269875" indent="-269875">
              <a:defRPr sz="1600"/>
            </a:lvl1pPr>
            <a:lvl2pPr marL="539750" indent="-182563">
              <a:defRPr sz="1400"/>
            </a:lvl2pPr>
            <a:lvl3pPr marL="1252538" indent="-338138">
              <a:defRPr sz="1200"/>
            </a:lvl3pPr>
            <a:lvl4pPr marL="1609725" indent="-357188">
              <a:defRPr sz="1100"/>
            </a:lvl4pPr>
            <a:lvl5pPr marL="1978025" indent="-368300">
              <a:defRPr sz="1100"/>
            </a:lvl5pPr>
          </a:lstStyle>
          <a:p>
            <a:pPr lvl="0"/>
            <a:r>
              <a:rPr lang="en-US" noProof="0" dirty="0"/>
              <a:t>Click to edit Master text styles</a:t>
            </a:r>
          </a:p>
          <a:p>
            <a:pPr lvl="1"/>
            <a:r>
              <a:rPr lang="en-US" noProof="0" dirty="0"/>
              <a:t>Second level</a:t>
            </a:r>
          </a:p>
        </p:txBody>
      </p:sp>
      <p:sp>
        <p:nvSpPr>
          <p:cNvPr id="6" name="Content Placeholder 2">
            <a:extLst>
              <a:ext uri="{FF2B5EF4-FFF2-40B4-BE49-F238E27FC236}">
                <a16:creationId xmlns:a16="http://schemas.microsoft.com/office/drawing/2014/main" id="{681B4FB4-B67D-40B7-8D61-AB50131823E5}"/>
              </a:ext>
            </a:extLst>
          </p:cNvPr>
          <p:cNvSpPr>
            <a:spLocks noGrp="1"/>
          </p:cNvSpPr>
          <p:nvPr>
            <p:ph idx="13"/>
          </p:nvPr>
        </p:nvSpPr>
        <p:spPr>
          <a:xfrm>
            <a:off x="6110614" y="1821973"/>
            <a:ext cx="5316493" cy="3340578"/>
          </a:xfrm>
        </p:spPr>
        <p:txBody>
          <a:bodyPr>
            <a:normAutofit/>
          </a:bodyPr>
          <a:lstStyle>
            <a:lvl1pPr marL="269875" indent="-269875">
              <a:defRPr sz="1600"/>
            </a:lvl1pPr>
            <a:lvl2pPr marL="627063" indent="-269875">
              <a:defRPr sz="1400"/>
            </a:lvl2pPr>
            <a:lvl3pPr marL="1252538" indent="-338138">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p:txBody>
      </p:sp>
      <p:sp>
        <p:nvSpPr>
          <p:cNvPr id="8" name="Content Placeholder 2">
            <a:extLst>
              <a:ext uri="{FF2B5EF4-FFF2-40B4-BE49-F238E27FC236}">
                <a16:creationId xmlns:a16="http://schemas.microsoft.com/office/drawing/2014/main" id="{A5680B48-64C1-4C7A-BDD3-20741909094C}"/>
              </a:ext>
            </a:extLst>
          </p:cNvPr>
          <p:cNvSpPr>
            <a:spLocks noGrp="1"/>
          </p:cNvSpPr>
          <p:nvPr>
            <p:ph idx="14"/>
          </p:nvPr>
        </p:nvSpPr>
        <p:spPr>
          <a:xfrm>
            <a:off x="696000" y="3648946"/>
            <a:ext cx="5316493" cy="1513605"/>
          </a:xfrm>
          <a:solidFill>
            <a:schemeClr val="bg2">
              <a:lumMod val="95000"/>
            </a:schemeClr>
          </a:solidFill>
        </p:spPr>
        <p:txBody>
          <a:bodyPr>
            <a:noAutofit/>
          </a:bodyPr>
          <a:lstStyle>
            <a:lvl1pPr marL="269875" indent="-269875">
              <a:defRPr sz="1600"/>
            </a:lvl1pPr>
            <a:lvl2pPr marL="539750" indent="-182563">
              <a:defRPr sz="1400"/>
            </a:lvl2pPr>
            <a:lvl3pPr marL="1252538" indent="-338138">
              <a:defRPr sz="1200"/>
            </a:lvl3pPr>
            <a:lvl4pPr marL="1609725" indent="-357188">
              <a:defRPr sz="1100"/>
            </a:lvl4pPr>
            <a:lvl5pPr marL="1978025" indent="-368300">
              <a:defRPr sz="1100"/>
            </a:lvl5pPr>
          </a:lstStyle>
          <a:p>
            <a:pPr lvl="0"/>
            <a:r>
              <a:rPr lang="en-US" noProof="0" dirty="0"/>
              <a:t>Click to edit Master text styles</a:t>
            </a:r>
          </a:p>
          <a:p>
            <a:pPr lvl="1"/>
            <a:r>
              <a:rPr lang="en-US" noProof="0" dirty="0"/>
              <a:t>Second level</a:t>
            </a:r>
          </a:p>
        </p:txBody>
      </p:sp>
      <p:sp>
        <p:nvSpPr>
          <p:cNvPr id="4" name="TextBox 3">
            <a:extLst>
              <a:ext uri="{FF2B5EF4-FFF2-40B4-BE49-F238E27FC236}">
                <a16:creationId xmlns:a16="http://schemas.microsoft.com/office/drawing/2014/main" id="{E8ADF789-4EE2-4853-8391-3328294626B7}"/>
              </a:ext>
            </a:extLst>
          </p:cNvPr>
          <p:cNvSpPr txBox="1"/>
          <p:nvPr userDrawn="1"/>
        </p:nvSpPr>
        <p:spPr>
          <a:xfrm>
            <a:off x="704497" y="1452641"/>
            <a:ext cx="1289135" cy="369332"/>
          </a:xfrm>
          <a:prstGeom prst="rect">
            <a:avLst/>
          </a:prstGeom>
          <a:noFill/>
        </p:spPr>
        <p:txBody>
          <a:bodyPr wrap="none" rtlCol="0">
            <a:spAutoFit/>
          </a:bodyPr>
          <a:lstStyle/>
          <a:p>
            <a:r>
              <a:rPr lang="en-GB" b="1" dirty="0">
                <a:solidFill>
                  <a:schemeClr val="accent2"/>
                </a:solidFill>
                <a:latin typeface="+mj-lt"/>
              </a:rPr>
              <a:t>Background</a:t>
            </a:r>
          </a:p>
        </p:txBody>
      </p:sp>
      <p:sp>
        <p:nvSpPr>
          <p:cNvPr id="9" name="TextBox 8">
            <a:extLst>
              <a:ext uri="{FF2B5EF4-FFF2-40B4-BE49-F238E27FC236}">
                <a16:creationId xmlns:a16="http://schemas.microsoft.com/office/drawing/2014/main" id="{24C38A1F-A2C9-4AFE-9A41-3328FC2CD48E}"/>
              </a:ext>
            </a:extLst>
          </p:cNvPr>
          <p:cNvSpPr txBox="1"/>
          <p:nvPr userDrawn="1"/>
        </p:nvSpPr>
        <p:spPr>
          <a:xfrm>
            <a:off x="704497" y="3292368"/>
            <a:ext cx="962123" cy="369332"/>
          </a:xfrm>
          <a:prstGeom prst="rect">
            <a:avLst/>
          </a:prstGeom>
          <a:noFill/>
        </p:spPr>
        <p:txBody>
          <a:bodyPr wrap="none" rtlCol="0">
            <a:spAutoFit/>
          </a:bodyPr>
          <a:lstStyle/>
          <a:p>
            <a:r>
              <a:rPr lang="en-GB" b="1" dirty="0">
                <a:solidFill>
                  <a:schemeClr val="accent2"/>
                </a:solidFill>
                <a:latin typeface="+mj-lt"/>
              </a:rPr>
              <a:t>Methods</a:t>
            </a:r>
          </a:p>
        </p:txBody>
      </p:sp>
      <p:sp>
        <p:nvSpPr>
          <p:cNvPr id="10" name="TextBox 9">
            <a:extLst>
              <a:ext uri="{FF2B5EF4-FFF2-40B4-BE49-F238E27FC236}">
                <a16:creationId xmlns:a16="http://schemas.microsoft.com/office/drawing/2014/main" id="{ED9720B6-AE97-4A3D-9CAC-4142DA93FA58}"/>
              </a:ext>
            </a:extLst>
          </p:cNvPr>
          <p:cNvSpPr txBox="1"/>
          <p:nvPr userDrawn="1"/>
        </p:nvSpPr>
        <p:spPr>
          <a:xfrm>
            <a:off x="6129403" y="1444834"/>
            <a:ext cx="869149" cy="369332"/>
          </a:xfrm>
          <a:prstGeom prst="rect">
            <a:avLst/>
          </a:prstGeom>
          <a:noFill/>
        </p:spPr>
        <p:txBody>
          <a:bodyPr wrap="none" rtlCol="0">
            <a:spAutoFit/>
          </a:bodyPr>
          <a:lstStyle/>
          <a:p>
            <a:r>
              <a:rPr lang="en-GB" b="1" dirty="0">
                <a:solidFill>
                  <a:schemeClr val="accent2"/>
                </a:solidFill>
                <a:latin typeface="+mj-lt"/>
              </a:rPr>
              <a:t>Results</a:t>
            </a:r>
          </a:p>
        </p:txBody>
      </p:sp>
      <p:grpSp>
        <p:nvGrpSpPr>
          <p:cNvPr id="34" name="Group 33">
            <a:extLst>
              <a:ext uri="{FF2B5EF4-FFF2-40B4-BE49-F238E27FC236}">
                <a16:creationId xmlns:a16="http://schemas.microsoft.com/office/drawing/2014/main" id="{36A7AF69-72FB-4263-A622-7E221F2D1628}"/>
              </a:ext>
            </a:extLst>
          </p:cNvPr>
          <p:cNvGrpSpPr/>
          <p:nvPr userDrawn="1"/>
        </p:nvGrpSpPr>
        <p:grpSpPr>
          <a:xfrm>
            <a:off x="3340" y="5970651"/>
            <a:ext cx="10613774" cy="285727"/>
            <a:chOff x="-79786" y="6149662"/>
            <a:chExt cx="10613774" cy="301238"/>
          </a:xfrm>
        </p:grpSpPr>
        <p:sp>
          <p:nvSpPr>
            <p:cNvPr id="47" name="TextBox 46">
              <a:extLst>
                <a:ext uri="{FF2B5EF4-FFF2-40B4-BE49-F238E27FC236}">
                  <a16:creationId xmlns:a16="http://schemas.microsoft.com/office/drawing/2014/main" id="{6CEB4BFA-0153-42DE-A154-F5051C60AAF8}"/>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48" name="TextBox 47">
              <a:extLst>
                <a:ext uri="{FF2B5EF4-FFF2-40B4-BE49-F238E27FC236}">
                  <a16:creationId xmlns:a16="http://schemas.microsoft.com/office/drawing/2014/main" id="{A18173F8-0A95-4096-9983-E56EEDF191F1}"/>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49" name="TextBox 48">
              <a:extLst>
                <a:ext uri="{FF2B5EF4-FFF2-40B4-BE49-F238E27FC236}">
                  <a16:creationId xmlns:a16="http://schemas.microsoft.com/office/drawing/2014/main" id="{D4663961-4074-4A1E-9CCC-4BD327990D31}"/>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50" name="TextBox 49">
              <a:extLst>
                <a:ext uri="{FF2B5EF4-FFF2-40B4-BE49-F238E27FC236}">
                  <a16:creationId xmlns:a16="http://schemas.microsoft.com/office/drawing/2014/main" id="{55685C45-037E-4B36-BDFF-68CC4625E87A}"/>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51" name="TextBox 50">
              <a:extLst>
                <a:ext uri="{FF2B5EF4-FFF2-40B4-BE49-F238E27FC236}">
                  <a16:creationId xmlns:a16="http://schemas.microsoft.com/office/drawing/2014/main" id="{45F03D59-A76D-421B-B3F3-C540B4181DD6}"/>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52" name="TextBox 51">
              <a:extLst>
                <a:ext uri="{FF2B5EF4-FFF2-40B4-BE49-F238E27FC236}">
                  <a16:creationId xmlns:a16="http://schemas.microsoft.com/office/drawing/2014/main" id="{6E7BDBCA-8AED-4C43-936D-EA0B23AF06AE}"/>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3" name="TextBox 52">
              <a:extLst>
                <a:ext uri="{FF2B5EF4-FFF2-40B4-BE49-F238E27FC236}">
                  <a16:creationId xmlns:a16="http://schemas.microsoft.com/office/drawing/2014/main" id="{8C6AC417-9A1D-4A96-BB66-334869BF1C5C}"/>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4" name="TextBox 53">
              <a:extLst>
                <a:ext uri="{FF2B5EF4-FFF2-40B4-BE49-F238E27FC236}">
                  <a16:creationId xmlns:a16="http://schemas.microsoft.com/office/drawing/2014/main" id="{6B201CB6-29BC-4013-8AF8-3B53F013BFBE}"/>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5" name="TextBox 34">
            <a:extLst>
              <a:ext uri="{FF2B5EF4-FFF2-40B4-BE49-F238E27FC236}">
                <a16:creationId xmlns:a16="http://schemas.microsoft.com/office/drawing/2014/main" id="{28E490E5-0767-4935-B942-ABFCA3F481FA}"/>
              </a:ext>
            </a:extLst>
          </p:cNvPr>
          <p:cNvSpPr txBox="1"/>
          <p:nvPr userDrawn="1"/>
        </p:nvSpPr>
        <p:spPr>
          <a:xfrm>
            <a:off x="-1" y="5220000"/>
            <a:ext cx="121920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bg1"/>
              </a:solidFill>
            </a:endParaRPr>
          </a:p>
        </p:txBody>
      </p:sp>
      <p:grpSp>
        <p:nvGrpSpPr>
          <p:cNvPr id="37" name="Group 36">
            <a:extLst>
              <a:ext uri="{FF2B5EF4-FFF2-40B4-BE49-F238E27FC236}">
                <a16:creationId xmlns:a16="http://schemas.microsoft.com/office/drawing/2014/main" id="{998725E4-BC80-466A-8E1F-A3428C2A6538}"/>
              </a:ext>
            </a:extLst>
          </p:cNvPr>
          <p:cNvGrpSpPr/>
          <p:nvPr userDrawn="1"/>
        </p:nvGrpSpPr>
        <p:grpSpPr>
          <a:xfrm>
            <a:off x="0" y="5896688"/>
            <a:ext cx="12192000" cy="146355"/>
            <a:chOff x="0" y="6031245"/>
            <a:chExt cx="12192000" cy="146355"/>
          </a:xfrm>
        </p:grpSpPr>
        <p:cxnSp>
          <p:nvCxnSpPr>
            <p:cNvPr id="38" name="Straight Arrow Connector 37">
              <a:extLst>
                <a:ext uri="{FF2B5EF4-FFF2-40B4-BE49-F238E27FC236}">
                  <a16:creationId xmlns:a16="http://schemas.microsoft.com/office/drawing/2014/main" id="{87C9A847-06FF-40E2-B972-B599DCE3347B}"/>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39" name="Isosceles Triangle 38">
              <a:extLst>
                <a:ext uri="{FF2B5EF4-FFF2-40B4-BE49-F238E27FC236}">
                  <a16:creationId xmlns:a16="http://schemas.microsoft.com/office/drawing/2014/main" id="{D903D1A2-C5FC-4536-9CB4-28B95B4D1D8D}"/>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0" name="Isosceles Triangle 39">
              <a:extLst>
                <a:ext uri="{FF2B5EF4-FFF2-40B4-BE49-F238E27FC236}">
                  <a16:creationId xmlns:a16="http://schemas.microsoft.com/office/drawing/2014/main" id="{238F9353-D433-4960-BB3B-38322F38802D}"/>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1" name="Isosceles Triangle 40">
              <a:extLst>
                <a:ext uri="{FF2B5EF4-FFF2-40B4-BE49-F238E27FC236}">
                  <a16:creationId xmlns:a16="http://schemas.microsoft.com/office/drawing/2014/main" id="{AFC26B23-6232-4425-8975-4BD3BDF1B00F}"/>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7461CEF1-922D-4E05-9733-DBBCDB13F7A4}"/>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40428F44-93C7-490F-85AD-9DE64482C889}"/>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4" name="Isosceles Triangle 43">
              <a:extLst>
                <a:ext uri="{FF2B5EF4-FFF2-40B4-BE49-F238E27FC236}">
                  <a16:creationId xmlns:a16="http://schemas.microsoft.com/office/drawing/2014/main" id="{BD8C4DB9-2AA1-4588-A0D7-7CEAEF09FA81}"/>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5" name="Isosceles Triangle 44">
              <a:extLst>
                <a:ext uri="{FF2B5EF4-FFF2-40B4-BE49-F238E27FC236}">
                  <a16:creationId xmlns:a16="http://schemas.microsoft.com/office/drawing/2014/main" id="{4FA68908-947F-435D-8445-3702CD385836}"/>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6" name="Isosceles Triangle 45">
              <a:extLst>
                <a:ext uri="{FF2B5EF4-FFF2-40B4-BE49-F238E27FC236}">
                  <a16:creationId xmlns:a16="http://schemas.microsoft.com/office/drawing/2014/main" id="{0E5CA108-320D-4407-AF14-066488E9C604}"/>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sp>
        <p:nvSpPr>
          <p:cNvPr id="55" name="Footer Placeholder 4">
            <a:extLst>
              <a:ext uri="{FF2B5EF4-FFF2-40B4-BE49-F238E27FC236}">
                <a16:creationId xmlns:a16="http://schemas.microsoft.com/office/drawing/2014/main" id="{7B265B8A-149C-4FE9-9AE0-554DDC997F64}"/>
              </a:ext>
            </a:extLst>
          </p:cNvPr>
          <p:cNvSpPr>
            <a:spLocks noGrp="1"/>
          </p:cNvSpPr>
          <p:nvPr userDrawn="1">
            <p:ph type="ftr" sz="quarter" idx="11"/>
          </p:nvPr>
        </p:nvSpPr>
        <p:spPr>
          <a:xfrm>
            <a:off x="694800" y="6384175"/>
            <a:ext cx="9031665" cy="329321"/>
          </a:xfrm>
        </p:spPr>
        <p:txBody>
          <a:bodyPr/>
          <a:lstStyle/>
          <a:p>
            <a:endParaRPr lang="en-GB" dirty="0"/>
          </a:p>
        </p:txBody>
      </p:sp>
      <p:pic>
        <p:nvPicPr>
          <p:cNvPr id="36" name="Graphic 35" descr="Hourglass Finished outline">
            <a:extLst>
              <a:ext uri="{FF2B5EF4-FFF2-40B4-BE49-F238E27FC236}">
                <a16:creationId xmlns:a16="http://schemas.microsoft.com/office/drawing/2014/main" id="{D5381C28-A4D6-417A-941C-FCE8969456B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33" name="Text Placeholder 6">
            <a:extLst>
              <a:ext uri="{FF2B5EF4-FFF2-40B4-BE49-F238E27FC236}">
                <a16:creationId xmlns:a16="http://schemas.microsoft.com/office/drawing/2014/main" id="{B25CFE26-162A-48CF-8B97-FC899180DB64}"/>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84245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2: Content and callou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p>
            <a:r>
              <a:rPr lang="en-US" noProof="0" dirty="0"/>
              <a:t>Click to edit Master title style</a:t>
            </a:r>
            <a:endParaRPr lang="en-GB" noProof="0" dirty="0"/>
          </a:p>
        </p:txBody>
      </p:sp>
      <p:sp>
        <p:nvSpPr>
          <p:cNvPr id="3" name="Content Placeholder 2"/>
          <p:cNvSpPr>
            <a:spLocks noGrp="1"/>
          </p:cNvSpPr>
          <p:nvPr>
            <p:ph idx="1"/>
          </p:nvPr>
        </p:nvSpPr>
        <p:spPr>
          <a:xfrm>
            <a:off x="696000" y="1444834"/>
            <a:ext cx="5316493" cy="1764221"/>
          </a:xfrm>
          <a:solidFill>
            <a:schemeClr val="bg2">
              <a:lumMod val="95000"/>
            </a:schemeClr>
          </a:solidFill>
        </p:spPr>
        <p:txBody>
          <a:bodyPr>
            <a:noAutofit/>
          </a:bodyPr>
          <a:lstStyle>
            <a:lvl1pPr marL="269875" indent="-269875">
              <a:defRPr sz="1600"/>
            </a:lvl1pPr>
            <a:lvl2pPr marL="539750" indent="-182563">
              <a:defRPr sz="1400"/>
            </a:lvl2pPr>
            <a:lvl3pPr marL="1252538" indent="-338138">
              <a:defRPr sz="1200"/>
            </a:lvl3pPr>
            <a:lvl4pPr marL="1609725" indent="-357188">
              <a:defRPr sz="1100"/>
            </a:lvl4pPr>
            <a:lvl5pPr marL="1978025" indent="-368300">
              <a:defRPr sz="1100"/>
            </a:lvl5pPr>
          </a:lstStyle>
          <a:p>
            <a:pPr lvl="0"/>
            <a:r>
              <a:rPr lang="en-US" noProof="0" dirty="0"/>
              <a:t>Click to edit Master text styles</a:t>
            </a:r>
          </a:p>
          <a:p>
            <a:pPr lvl="1"/>
            <a:r>
              <a:rPr lang="en-US" noProof="0" dirty="0"/>
              <a:t>Second level</a:t>
            </a:r>
          </a:p>
        </p:txBody>
      </p:sp>
      <p:sp>
        <p:nvSpPr>
          <p:cNvPr id="5" name="Footer Placeholder 4"/>
          <p:cNvSpPr>
            <a:spLocks noGrp="1"/>
          </p:cNvSpPr>
          <p:nvPr>
            <p:ph type="ftr" sz="quarter" idx="11"/>
          </p:nvPr>
        </p:nvSpPr>
        <p:spPr>
          <a:xfrm>
            <a:off x="694800" y="6382800"/>
            <a:ext cx="9031665" cy="331200"/>
          </a:xfrm>
        </p:spPr>
        <p:txBody>
          <a:bodyPr/>
          <a:lstStyle/>
          <a:p>
            <a:endParaRPr lang="en-GB" dirty="0"/>
          </a:p>
        </p:txBody>
      </p:sp>
      <p:sp>
        <p:nvSpPr>
          <p:cNvPr id="6" name="Content Placeholder 2">
            <a:extLst>
              <a:ext uri="{FF2B5EF4-FFF2-40B4-BE49-F238E27FC236}">
                <a16:creationId xmlns:a16="http://schemas.microsoft.com/office/drawing/2014/main" id="{681B4FB4-B67D-40B7-8D61-AB50131823E5}"/>
              </a:ext>
            </a:extLst>
          </p:cNvPr>
          <p:cNvSpPr>
            <a:spLocks noGrp="1"/>
          </p:cNvSpPr>
          <p:nvPr>
            <p:ph idx="13"/>
          </p:nvPr>
        </p:nvSpPr>
        <p:spPr>
          <a:xfrm>
            <a:off x="6096000" y="1419310"/>
            <a:ext cx="5316493" cy="3834887"/>
          </a:xfrm>
        </p:spPr>
        <p:txBody>
          <a:bodyPr>
            <a:normAutofit/>
          </a:bodyPr>
          <a:lstStyle>
            <a:lvl1pPr marL="269875" indent="-269875">
              <a:defRPr sz="1600"/>
            </a:lvl1pPr>
            <a:lvl2pPr marL="627063" indent="-269875">
              <a:defRPr sz="1400"/>
            </a:lvl2pPr>
            <a:lvl3pPr marL="1252538" indent="-338138">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p:txBody>
      </p:sp>
      <p:sp>
        <p:nvSpPr>
          <p:cNvPr id="8" name="Content Placeholder 2">
            <a:extLst>
              <a:ext uri="{FF2B5EF4-FFF2-40B4-BE49-F238E27FC236}">
                <a16:creationId xmlns:a16="http://schemas.microsoft.com/office/drawing/2014/main" id="{A5680B48-64C1-4C7A-BDD3-20741909094C}"/>
              </a:ext>
            </a:extLst>
          </p:cNvPr>
          <p:cNvSpPr>
            <a:spLocks noGrp="1"/>
          </p:cNvSpPr>
          <p:nvPr>
            <p:ph idx="14"/>
          </p:nvPr>
        </p:nvSpPr>
        <p:spPr>
          <a:xfrm>
            <a:off x="696000" y="3362277"/>
            <a:ext cx="5316493" cy="1630775"/>
          </a:xfrm>
          <a:solidFill>
            <a:schemeClr val="bg2">
              <a:lumMod val="95000"/>
            </a:schemeClr>
          </a:solidFill>
        </p:spPr>
        <p:txBody>
          <a:bodyPr>
            <a:noAutofit/>
          </a:bodyPr>
          <a:lstStyle>
            <a:lvl1pPr marL="269875" indent="-269875">
              <a:defRPr sz="1600"/>
            </a:lvl1pPr>
            <a:lvl2pPr marL="539750" indent="-182563">
              <a:defRPr sz="1400"/>
            </a:lvl2pPr>
            <a:lvl3pPr marL="1252538" indent="-338138">
              <a:defRPr sz="1200"/>
            </a:lvl3pPr>
            <a:lvl4pPr marL="1609725" indent="-357188">
              <a:defRPr sz="1100"/>
            </a:lvl4pPr>
            <a:lvl5pPr marL="1978025" indent="-368300">
              <a:defRPr sz="1100"/>
            </a:lvl5pPr>
          </a:lstStyle>
          <a:p>
            <a:pPr lvl="0"/>
            <a:r>
              <a:rPr lang="en-US" noProof="0" dirty="0"/>
              <a:t>Click to edit Master text styles</a:t>
            </a:r>
          </a:p>
          <a:p>
            <a:pPr lvl="1"/>
            <a:r>
              <a:rPr lang="en-US" noProof="0" dirty="0"/>
              <a:t>Second level</a:t>
            </a:r>
          </a:p>
        </p:txBody>
      </p:sp>
      <p:grpSp>
        <p:nvGrpSpPr>
          <p:cNvPr id="36" name="Group 35">
            <a:extLst>
              <a:ext uri="{FF2B5EF4-FFF2-40B4-BE49-F238E27FC236}">
                <a16:creationId xmlns:a16="http://schemas.microsoft.com/office/drawing/2014/main" id="{896A4E3D-AF32-47EB-A02D-FF9F192FD34C}"/>
              </a:ext>
            </a:extLst>
          </p:cNvPr>
          <p:cNvGrpSpPr/>
          <p:nvPr userDrawn="1"/>
        </p:nvGrpSpPr>
        <p:grpSpPr>
          <a:xfrm>
            <a:off x="3340" y="5970651"/>
            <a:ext cx="10613774" cy="285727"/>
            <a:chOff x="-79786" y="6149662"/>
            <a:chExt cx="10613774" cy="301238"/>
          </a:xfrm>
        </p:grpSpPr>
        <p:sp>
          <p:nvSpPr>
            <p:cNvPr id="49" name="TextBox 48">
              <a:extLst>
                <a:ext uri="{FF2B5EF4-FFF2-40B4-BE49-F238E27FC236}">
                  <a16:creationId xmlns:a16="http://schemas.microsoft.com/office/drawing/2014/main" id="{FEFB3E95-BECD-4FB4-86D2-02905E2C70DE}"/>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50" name="TextBox 49">
              <a:extLst>
                <a:ext uri="{FF2B5EF4-FFF2-40B4-BE49-F238E27FC236}">
                  <a16:creationId xmlns:a16="http://schemas.microsoft.com/office/drawing/2014/main" id="{4ECAF2B0-D485-4380-92FB-F697C2D059EE}"/>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51" name="TextBox 50">
              <a:extLst>
                <a:ext uri="{FF2B5EF4-FFF2-40B4-BE49-F238E27FC236}">
                  <a16:creationId xmlns:a16="http://schemas.microsoft.com/office/drawing/2014/main" id="{4AD35A86-B3B4-4DF8-85F5-D12A14368C86}"/>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52" name="TextBox 51">
              <a:extLst>
                <a:ext uri="{FF2B5EF4-FFF2-40B4-BE49-F238E27FC236}">
                  <a16:creationId xmlns:a16="http://schemas.microsoft.com/office/drawing/2014/main" id="{363A0D25-4871-4F81-B2CA-3046BC467A87}"/>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53" name="TextBox 52">
              <a:extLst>
                <a:ext uri="{FF2B5EF4-FFF2-40B4-BE49-F238E27FC236}">
                  <a16:creationId xmlns:a16="http://schemas.microsoft.com/office/drawing/2014/main" id="{67243EB5-10C7-437A-9284-151629B6B943}"/>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54" name="TextBox 53">
              <a:extLst>
                <a:ext uri="{FF2B5EF4-FFF2-40B4-BE49-F238E27FC236}">
                  <a16:creationId xmlns:a16="http://schemas.microsoft.com/office/drawing/2014/main" id="{590B9ECB-8831-4ECF-92C6-49A97D6D5DFE}"/>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55" name="TextBox 54">
              <a:extLst>
                <a:ext uri="{FF2B5EF4-FFF2-40B4-BE49-F238E27FC236}">
                  <a16:creationId xmlns:a16="http://schemas.microsoft.com/office/drawing/2014/main" id="{EFFAF669-F02A-4E52-945A-BE5D24A17446}"/>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56" name="TextBox 55">
              <a:extLst>
                <a:ext uri="{FF2B5EF4-FFF2-40B4-BE49-F238E27FC236}">
                  <a16:creationId xmlns:a16="http://schemas.microsoft.com/office/drawing/2014/main" id="{649F524F-42D5-409A-AE01-533A235BE1DB}"/>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37" name="TextBox 36">
            <a:extLst>
              <a:ext uri="{FF2B5EF4-FFF2-40B4-BE49-F238E27FC236}">
                <a16:creationId xmlns:a16="http://schemas.microsoft.com/office/drawing/2014/main" id="{E15BD519-2396-4F8C-A168-D4B5D90BE62D}"/>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39" name="Group 38">
            <a:extLst>
              <a:ext uri="{FF2B5EF4-FFF2-40B4-BE49-F238E27FC236}">
                <a16:creationId xmlns:a16="http://schemas.microsoft.com/office/drawing/2014/main" id="{09ECC765-3E8F-4FAD-95F4-18D5134FDAF6}"/>
              </a:ext>
            </a:extLst>
          </p:cNvPr>
          <p:cNvGrpSpPr/>
          <p:nvPr userDrawn="1"/>
        </p:nvGrpSpPr>
        <p:grpSpPr>
          <a:xfrm>
            <a:off x="0" y="5896688"/>
            <a:ext cx="12192000" cy="146355"/>
            <a:chOff x="0" y="6031245"/>
            <a:chExt cx="12192000" cy="146355"/>
          </a:xfrm>
        </p:grpSpPr>
        <p:cxnSp>
          <p:nvCxnSpPr>
            <p:cNvPr id="40" name="Straight Arrow Connector 39">
              <a:extLst>
                <a:ext uri="{FF2B5EF4-FFF2-40B4-BE49-F238E27FC236}">
                  <a16:creationId xmlns:a16="http://schemas.microsoft.com/office/drawing/2014/main" id="{E1E3184D-D605-4BDF-9312-5D16930587CB}"/>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41" name="Isosceles Triangle 40">
              <a:extLst>
                <a:ext uri="{FF2B5EF4-FFF2-40B4-BE49-F238E27FC236}">
                  <a16:creationId xmlns:a16="http://schemas.microsoft.com/office/drawing/2014/main" id="{3225C85C-232E-4D20-B5C6-F51DEEF6921A}"/>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2" name="Isosceles Triangle 41">
              <a:extLst>
                <a:ext uri="{FF2B5EF4-FFF2-40B4-BE49-F238E27FC236}">
                  <a16:creationId xmlns:a16="http://schemas.microsoft.com/office/drawing/2014/main" id="{77F0F692-4FF9-4A07-A3E5-EC5BEC694F15}"/>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3" name="Isosceles Triangle 42">
              <a:extLst>
                <a:ext uri="{FF2B5EF4-FFF2-40B4-BE49-F238E27FC236}">
                  <a16:creationId xmlns:a16="http://schemas.microsoft.com/office/drawing/2014/main" id="{E1D3269D-765F-4125-84D3-B3BAA4ADB9E1}"/>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4" name="Isosceles Triangle 43">
              <a:extLst>
                <a:ext uri="{FF2B5EF4-FFF2-40B4-BE49-F238E27FC236}">
                  <a16:creationId xmlns:a16="http://schemas.microsoft.com/office/drawing/2014/main" id="{22DFF825-817D-4CF3-ADE6-0CF9E98C95D5}"/>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5" name="Isosceles Triangle 44">
              <a:extLst>
                <a:ext uri="{FF2B5EF4-FFF2-40B4-BE49-F238E27FC236}">
                  <a16:creationId xmlns:a16="http://schemas.microsoft.com/office/drawing/2014/main" id="{E9DD39C9-158B-463E-A0EF-061F4815A789}"/>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6" name="Isosceles Triangle 45">
              <a:extLst>
                <a:ext uri="{FF2B5EF4-FFF2-40B4-BE49-F238E27FC236}">
                  <a16:creationId xmlns:a16="http://schemas.microsoft.com/office/drawing/2014/main" id="{8B9E6385-2226-4E38-9D8F-529FE594384B}"/>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7" name="Isosceles Triangle 46">
              <a:extLst>
                <a:ext uri="{FF2B5EF4-FFF2-40B4-BE49-F238E27FC236}">
                  <a16:creationId xmlns:a16="http://schemas.microsoft.com/office/drawing/2014/main" id="{2702AEB4-9D29-4FD0-9C37-116B5C376999}"/>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48" name="Isosceles Triangle 47">
              <a:extLst>
                <a:ext uri="{FF2B5EF4-FFF2-40B4-BE49-F238E27FC236}">
                  <a16:creationId xmlns:a16="http://schemas.microsoft.com/office/drawing/2014/main" id="{29A59066-3334-4660-91D2-1FFCEC03B762}"/>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38" name="Graphic 37" descr="Hourglass Finished outline">
            <a:extLst>
              <a:ext uri="{FF2B5EF4-FFF2-40B4-BE49-F238E27FC236}">
                <a16:creationId xmlns:a16="http://schemas.microsoft.com/office/drawing/2014/main" id="{2EBE9D6B-1F0B-4F1B-ADCC-CF08E701B8B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9" name="Text Placeholder 6">
            <a:extLst>
              <a:ext uri="{FF2B5EF4-FFF2-40B4-BE49-F238E27FC236}">
                <a16:creationId xmlns:a16="http://schemas.microsoft.com/office/drawing/2014/main" id="{0E554E44-7284-4B99-B011-1A5E3C9293DE}"/>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56387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Visual and callout">
    <p:spTree>
      <p:nvGrpSpPr>
        <p:cNvPr id="1" name=""/>
        <p:cNvGrpSpPr/>
        <p:nvPr/>
      </p:nvGrpSpPr>
      <p:grpSpPr>
        <a:xfrm>
          <a:off x="0" y="0"/>
          <a:ext cx="0" cy="0"/>
          <a:chOff x="0" y="0"/>
          <a:chExt cx="0" cy="0"/>
        </a:xfrm>
      </p:grpSpPr>
      <p:sp>
        <p:nvSpPr>
          <p:cNvPr id="2" name="Title 1"/>
          <p:cNvSpPr>
            <a:spLocks noGrp="1"/>
          </p:cNvSpPr>
          <p:nvPr>
            <p:ph type="title"/>
          </p:nvPr>
        </p:nvSpPr>
        <p:spPr>
          <a:xfrm>
            <a:off x="696000" y="360000"/>
            <a:ext cx="10800000" cy="1008000"/>
          </a:xfrm>
        </p:spPr>
        <p:txBody>
          <a:bodyPr/>
          <a:lstStyle/>
          <a:p>
            <a:r>
              <a:rPr lang="en-US" noProof="0" dirty="0"/>
              <a:t>Click to edit Master title style</a:t>
            </a:r>
            <a:endParaRPr lang="en-GB" noProof="0" dirty="0"/>
          </a:p>
        </p:txBody>
      </p:sp>
      <p:sp>
        <p:nvSpPr>
          <p:cNvPr id="5" name="Footer Placeholder 4"/>
          <p:cNvSpPr>
            <a:spLocks noGrp="1"/>
          </p:cNvSpPr>
          <p:nvPr>
            <p:ph type="ftr" sz="quarter" idx="11"/>
          </p:nvPr>
        </p:nvSpPr>
        <p:spPr>
          <a:xfrm>
            <a:off x="694800" y="6382800"/>
            <a:ext cx="9031665" cy="331200"/>
          </a:xfrm>
        </p:spPr>
        <p:txBody>
          <a:bodyPr/>
          <a:lstStyle/>
          <a:p>
            <a:endParaRPr lang="en-GB"/>
          </a:p>
        </p:txBody>
      </p:sp>
      <p:grpSp>
        <p:nvGrpSpPr>
          <p:cNvPr id="27" name="Group 26">
            <a:extLst>
              <a:ext uri="{FF2B5EF4-FFF2-40B4-BE49-F238E27FC236}">
                <a16:creationId xmlns:a16="http://schemas.microsoft.com/office/drawing/2014/main" id="{1280C1CF-96F5-4B25-8294-5AF649FB0BCC}"/>
              </a:ext>
            </a:extLst>
          </p:cNvPr>
          <p:cNvGrpSpPr/>
          <p:nvPr userDrawn="1"/>
        </p:nvGrpSpPr>
        <p:grpSpPr>
          <a:xfrm>
            <a:off x="3340" y="5970651"/>
            <a:ext cx="10613774" cy="285727"/>
            <a:chOff x="-79786" y="6149662"/>
            <a:chExt cx="10613774" cy="301238"/>
          </a:xfrm>
        </p:grpSpPr>
        <p:sp>
          <p:nvSpPr>
            <p:cNvPr id="61" name="TextBox 60">
              <a:extLst>
                <a:ext uri="{FF2B5EF4-FFF2-40B4-BE49-F238E27FC236}">
                  <a16:creationId xmlns:a16="http://schemas.microsoft.com/office/drawing/2014/main" id="{AE7C343C-9649-4AC1-9A1D-83D7D0C58F88}"/>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62" name="TextBox 61">
              <a:extLst>
                <a:ext uri="{FF2B5EF4-FFF2-40B4-BE49-F238E27FC236}">
                  <a16:creationId xmlns:a16="http://schemas.microsoft.com/office/drawing/2014/main" id="{C6E8A220-07F3-4ECF-9DAA-001553C976EB}"/>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63" name="TextBox 62">
              <a:extLst>
                <a:ext uri="{FF2B5EF4-FFF2-40B4-BE49-F238E27FC236}">
                  <a16:creationId xmlns:a16="http://schemas.microsoft.com/office/drawing/2014/main" id="{5C453CDC-EA4E-4509-ACAC-80503C267283}"/>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64" name="TextBox 63">
              <a:extLst>
                <a:ext uri="{FF2B5EF4-FFF2-40B4-BE49-F238E27FC236}">
                  <a16:creationId xmlns:a16="http://schemas.microsoft.com/office/drawing/2014/main" id="{7EE04190-ACF3-4765-92B8-C80653A38940}"/>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65" name="TextBox 64">
              <a:extLst>
                <a:ext uri="{FF2B5EF4-FFF2-40B4-BE49-F238E27FC236}">
                  <a16:creationId xmlns:a16="http://schemas.microsoft.com/office/drawing/2014/main" id="{BA943908-D66D-43C9-89A6-ABFA89EE54E5}"/>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66" name="TextBox 65">
              <a:extLst>
                <a:ext uri="{FF2B5EF4-FFF2-40B4-BE49-F238E27FC236}">
                  <a16:creationId xmlns:a16="http://schemas.microsoft.com/office/drawing/2014/main" id="{9C7047F5-2F8B-44D7-94CA-734D0BC8F888}"/>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67" name="TextBox 66">
              <a:extLst>
                <a:ext uri="{FF2B5EF4-FFF2-40B4-BE49-F238E27FC236}">
                  <a16:creationId xmlns:a16="http://schemas.microsoft.com/office/drawing/2014/main" id="{0BE1F10E-B65F-41D2-B3BA-4CF82F318006}"/>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68" name="TextBox 67">
              <a:extLst>
                <a:ext uri="{FF2B5EF4-FFF2-40B4-BE49-F238E27FC236}">
                  <a16:creationId xmlns:a16="http://schemas.microsoft.com/office/drawing/2014/main" id="{1996DEC4-3595-4300-882F-74F9826EA733}"/>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28" name="TextBox 27">
            <a:extLst>
              <a:ext uri="{FF2B5EF4-FFF2-40B4-BE49-F238E27FC236}">
                <a16:creationId xmlns:a16="http://schemas.microsoft.com/office/drawing/2014/main" id="{F3C8B2B4-60B8-417A-8330-7B5DD6FAB446}"/>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50" name="Group 49">
            <a:extLst>
              <a:ext uri="{FF2B5EF4-FFF2-40B4-BE49-F238E27FC236}">
                <a16:creationId xmlns:a16="http://schemas.microsoft.com/office/drawing/2014/main" id="{CA0D6553-20BD-44C5-B631-81196E9E88D4}"/>
              </a:ext>
            </a:extLst>
          </p:cNvPr>
          <p:cNvGrpSpPr/>
          <p:nvPr userDrawn="1"/>
        </p:nvGrpSpPr>
        <p:grpSpPr>
          <a:xfrm>
            <a:off x="0" y="5896688"/>
            <a:ext cx="12192000" cy="146355"/>
            <a:chOff x="0" y="6031245"/>
            <a:chExt cx="12192000" cy="146355"/>
          </a:xfrm>
        </p:grpSpPr>
        <p:cxnSp>
          <p:nvCxnSpPr>
            <p:cNvPr id="52" name="Straight Arrow Connector 51">
              <a:extLst>
                <a:ext uri="{FF2B5EF4-FFF2-40B4-BE49-F238E27FC236}">
                  <a16:creationId xmlns:a16="http://schemas.microsoft.com/office/drawing/2014/main" id="{2D99A882-3229-476A-8F04-76F26CC87AD2}"/>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53" name="Isosceles Triangle 52">
              <a:extLst>
                <a:ext uri="{FF2B5EF4-FFF2-40B4-BE49-F238E27FC236}">
                  <a16:creationId xmlns:a16="http://schemas.microsoft.com/office/drawing/2014/main" id="{3551F7F1-5003-48D0-9D6D-62DC03882AEF}"/>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4" name="Isosceles Triangle 53">
              <a:extLst>
                <a:ext uri="{FF2B5EF4-FFF2-40B4-BE49-F238E27FC236}">
                  <a16:creationId xmlns:a16="http://schemas.microsoft.com/office/drawing/2014/main" id="{F02EC262-D180-4486-968D-3D3E45096095}"/>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5" name="Isosceles Triangle 54">
              <a:extLst>
                <a:ext uri="{FF2B5EF4-FFF2-40B4-BE49-F238E27FC236}">
                  <a16:creationId xmlns:a16="http://schemas.microsoft.com/office/drawing/2014/main" id="{87842DA1-EB76-4A48-8E67-853BEA225120}"/>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6" name="Isosceles Triangle 55">
              <a:extLst>
                <a:ext uri="{FF2B5EF4-FFF2-40B4-BE49-F238E27FC236}">
                  <a16:creationId xmlns:a16="http://schemas.microsoft.com/office/drawing/2014/main" id="{2914082F-58E6-4328-85FE-FE9AF44CDFA6}"/>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7" name="Isosceles Triangle 56">
              <a:extLst>
                <a:ext uri="{FF2B5EF4-FFF2-40B4-BE49-F238E27FC236}">
                  <a16:creationId xmlns:a16="http://schemas.microsoft.com/office/drawing/2014/main" id="{E676E662-0D68-4E62-91EA-BDE375E46D40}"/>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8" name="Isosceles Triangle 57">
              <a:extLst>
                <a:ext uri="{FF2B5EF4-FFF2-40B4-BE49-F238E27FC236}">
                  <a16:creationId xmlns:a16="http://schemas.microsoft.com/office/drawing/2014/main" id="{AB14850F-00C4-4690-BF0F-8C8549300532}"/>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9" name="Isosceles Triangle 58">
              <a:extLst>
                <a:ext uri="{FF2B5EF4-FFF2-40B4-BE49-F238E27FC236}">
                  <a16:creationId xmlns:a16="http://schemas.microsoft.com/office/drawing/2014/main" id="{537E0B6A-74C4-495A-B573-BD7135D75837}"/>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0" name="Isosceles Triangle 59">
              <a:extLst>
                <a:ext uri="{FF2B5EF4-FFF2-40B4-BE49-F238E27FC236}">
                  <a16:creationId xmlns:a16="http://schemas.microsoft.com/office/drawing/2014/main" id="{F9F573ED-E660-46C1-B1BE-1D3E40AD0074}"/>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51" name="Graphic 50" descr="Hourglass Finished outline">
            <a:extLst>
              <a:ext uri="{FF2B5EF4-FFF2-40B4-BE49-F238E27FC236}">
                <a16:creationId xmlns:a16="http://schemas.microsoft.com/office/drawing/2014/main" id="{F5704479-0D5B-4F3F-8391-B2DAD5461B5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6" name="Text Placeholder 6">
            <a:extLst>
              <a:ext uri="{FF2B5EF4-FFF2-40B4-BE49-F238E27FC236}">
                <a16:creationId xmlns:a16="http://schemas.microsoft.com/office/drawing/2014/main" id="{1B5BDD06-6F1A-4697-9190-BC81316297DB}"/>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19514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Offset content R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idx="1"/>
          </p:nvPr>
        </p:nvSpPr>
        <p:spPr>
          <a:xfrm>
            <a:off x="3395711" y="1449389"/>
            <a:ext cx="8100000" cy="3694556"/>
          </a:xfrm>
        </p:spPr>
        <p:txBody>
          <a:bodyPr/>
          <a:lstStyle>
            <a:lvl2pPr marL="893763" indent="-436563">
              <a:defRPr/>
            </a:lvl2pPr>
            <a:lvl3pPr marL="1252538" indent="-338138">
              <a:defRPr/>
            </a:lvl3pPr>
            <a:lvl4pPr marL="1609725" indent="-357188">
              <a:defRPr/>
            </a:lvl4pPr>
            <a:lvl5pPr marL="1978025" indent="-368300">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11"/>
          </p:nvPr>
        </p:nvSpPr>
        <p:spPr>
          <a:xfrm>
            <a:off x="694800" y="6382800"/>
            <a:ext cx="9031665" cy="331200"/>
          </a:xfrm>
        </p:spPr>
        <p:txBody>
          <a:bodyPr/>
          <a:lstStyle/>
          <a:p>
            <a:endParaRPr lang="en-GB" dirty="0"/>
          </a:p>
        </p:txBody>
      </p:sp>
      <p:grpSp>
        <p:nvGrpSpPr>
          <p:cNvPr id="49" name="Group 48">
            <a:extLst>
              <a:ext uri="{FF2B5EF4-FFF2-40B4-BE49-F238E27FC236}">
                <a16:creationId xmlns:a16="http://schemas.microsoft.com/office/drawing/2014/main" id="{37D544F5-6283-4B98-B4DF-2CF91D395C5E}"/>
              </a:ext>
            </a:extLst>
          </p:cNvPr>
          <p:cNvGrpSpPr/>
          <p:nvPr userDrawn="1"/>
        </p:nvGrpSpPr>
        <p:grpSpPr>
          <a:xfrm>
            <a:off x="3340" y="5970651"/>
            <a:ext cx="10613774" cy="285727"/>
            <a:chOff x="-79786" y="6149662"/>
            <a:chExt cx="10613774" cy="301238"/>
          </a:xfrm>
        </p:grpSpPr>
        <p:sp>
          <p:nvSpPr>
            <p:cNvPr id="62" name="TextBox 61">
              <a:extLst>
                <a:ext uri="{FF2B5EF4-FFF2-40B4-BE49-F238E27FC236}">
                  <a16:creationId xmlns:a16="http://schemas.microsoft.com/office/drawing/2014/main" id="{19BBF25F-B0FB-4597-8A48-70ACFAE6B91C}"/>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63" name="TextBox 62">
              <a:extLst>
                <a:ext uri="{FF2B5EF4-FFF2-40B4-BE49-F238E27FC236}">
                  <a16:creationId xmlns:a16="http://schemas.microsoft.com/office/drawing/2014/main" id="{98C56C67-CB66-4B0A-AED5-7A55DD6C35F2}"/>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64" name="TextBox 63">
              <a:extLst>
                <a:ext uri="{FF2B5EF4-FFF2-40B4-BE49-F238E27FC236}">
                  <a16:creationId xmlns:a16="http://schemas.microsoft.com/office/drawing/2014/main" id="{F7EE9E7C-0EE9-4A0F-ABBC-4F5EDD394395}"/>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65" name="TextBox 64">
              <a:extLst>
                <a:ext uri="{FF2B5EF4-FFF2-40B4-BE49-F238E27FC236}">
                  <a16:creationId xmlns:a16="http://schemas.microsoft.com/office/drawing/2014/main" id="{B3FE66F2-1897-4618-896F-5A0535905886}"/>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66" name="TextBox 65">
              <a:extLst>
                <a:ext uri="{FF2B5EF4-FFF2-40B4-BE49-F238E27FC236}">
                  <a16:creationId xmlns:a16="http://schemas.microsoft.com/office/drawing/2014/main" id="{79372DEF-B958-497A-BCCE-0AF43580C20A}"/>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67" name="TextBox 66">
              <a:extLst>
                <a:ext uri="{FF2B5EF4-FFF2-40B4-BE49-F238E27FC236}">
                  <a16:creationId xmlns:a16="http://schemas.microsoft.com/office/drawing/2014/main" id="{82A7102D-D910-471B-8F7E-181106D08BFD}"/>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68" name="TextBox 67">
              <a:extLst>
                <a:ext uri="{FF2B5EF4-FFF2-40B4-BE49-F238E27FC236}">
                  <a16:creationId xmlns:a16="http://schemas.microsoft.com/office/drawing/2014/main" id="{ABB166AB-6272-48E8-8673-BC54199EEA4D}"/>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69" name="TextBox 68">
              <a:extLst>
                <a:ext uri="{FF2B5EF4-FFF2-40B4-BE49-F238E27FC236}">
                  <a16:creationId xmlns:a16="http://schemas.microsoft.com/office/drawing/2014/main" id="{CDD6EE3B-F164-4D54-AFF5-3DEA0A5DBFA3}"/>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50" name="TextBox 49">
            <a:extLst>
              <a:ext uri="{FF2B5EF4-FFF2-40B4-BE49-F238E27FC236}">
                <a16:creationId xmlns:a16="http://schemas.microsoft.com/office/drawing/2014/main" id="{B7EC5343-3EE6-4837-86F7-09F1CF6A7558}"/>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51" name="Group 50">
            <a:extLst>
              <a:ext uri="{FF2B5EF4-FFF2-40B4-BE49-F238E27FC236}">
                <a16:creationId xmlns:a16="http://schemas.microsoft.com/office/drawing/2014/main" id="{8B96C529-8F6E-4F72-ACF2-2A50BAC5CDD6}"/>
              </a:ext>
            </a:extLst>
          </p:cNvPr>
          <p:cNvGrpSpPr/>
          <p:nvPr userDrawn="1"/>
        </p:nvGrpSpPr>
        <p:grpSpPr>
          <a:xfrm>
            <a:off x="0" y="5896688"/>
            <a:ext cx="12192000" cy="146355"/>
            <a:chOff x="0" y="6031245"/>
            <a:chExt cx="12192000" cy="146355"/>
          </a:xfrm>
        </p:grpSpPr>
        <p:cxnSp>
          <p:nvCxnSpPr>
            <p:cNvPr id="53" name="Straight Arrow Connector 52">
              <a:extLst>
                <a:ext uri="{FF2B5EF4-FFF2-40B4-BE49-F238E27FC236}">
                  <a16:creationId xmlns:a16="http://schemas.microsoft.com/office/drawing/2014/main" id="{7FDD2BA4-6A37-41BC-BCC7-DF8D73EDF7EA}"/>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54" name="Isosceles Triangle 53">
              <a:extLst>
                <a:ext uri="{FF2B5EF4-FFF2-40B4-BE49-F238E27FC236}">
                  <a16:creationId xmlns:a16="http://schemas.microsoft.com/office/drawing/2014/main" id="{4F8830EA-3196-4F1C-8088-E467D252EBB9}"/>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5" name="Isosceles Triangle 54">
              <a:extLst>
                <a:ext uri="{FF2B5EF4-FFF2-40B4-BE49-F238E27FC236}">
                  <a16:creationId xmlns:a16="http://schemas.microsoft.com/office/drawing/2014/main" id="{82B462B7-9AF7-4E88-88C1-B188D05249AA}"/>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6" name="Isosceles Triangle 55">
              <a:extLst>
                <a:ext uri="{FF2B5EF4-FFF2-40B4-BE49-F238E27FC236}">
                  <a16:creationId xmlns:a16="http://schemas.microsoft.com/office/drawing/2014/main" id="{8246A89F-83E9-4E00-8AE5-E3228F750416}"/>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7" name="Isosceles Triangle 56">
              <a:extLst>
                <a:ext uri="{FF2B5EF4-FFF2-40B4-BE49-F238E27FC236}">
                  <a16:creationId xmlns:a16="http://schemas.microsoft.com/office/drawing/2014/main" id="{19A066EE-410F-44BB-9CDA-8F58034C791F}"/>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8" name="Isosceles Triangle 57">
              <a:extLst>
                <a:ext uri="{FF2B5EF4-FFF2-40B4-BE49-F238E27FC236}">
                  <a16:creationId xmlns:a16="http://schemas.microsoft.com/office/drawing/2014/main" id="{0101E50B-3AFB-4CEC-84D3-C08D4F063375}"/>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9" name="Isosceles Triangle 58">
              <a:extLst>
                <a:ext uri="{FF2B5EF4-FFF2-40B4-BE49-F238E27FC236}">
                  <a16:creationId xmlns:a16="http://schemas.microsoft.com/office/drawing/2014/main" id="{A7CAA388-78EC-4C1A-AD06-08F74574AB57}"/>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0" name="Isosceles Triangle 59">
              <a:extLst>
                <a:ext uri="{FF2B5EF4-FFF2-40B4-BE49-F238E27FC236}">
                  <a16:creationId xmlns:a16="http://schemas.microsoft.com/office/drawing/2014/main" id="{A05076DE-681A-40B2-BD95-10D5D1A3F21F}"/>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1" name="Isosceles Triangle 60">
              <a:extLst>
                <a:ext uri="{FF2B5EF4-FFF2-40B4-BE49-F238E27FC236}">
                  <a16:creationId xmlns:a16="http://schemas.microsoft.com/office/drawing/2014/main" id="{7AF81551-8436-45F1-BB81-0591A8EF27DC}"/>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52" name="Graphic 51" descr="Hourglass Finished outline">
            <a:extLst>
              <a:ext uri="{FF2B5EF4-FFF2-40B4-BE49-F238E27FC236}">
                <a16:creationId xmlns:a16="http://schemas.microsoft.com/office/drawing/2014/main" id="{FE8BD978-C9BC-42C7-86F6-8F62EE8CEF3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27" name="Text Placeholder 6">
            <a:extLst>
              <a:ext uri="{FF2B5EF4-FFF2-40B4-BE49-F238E27FC236}">
                <a16:creationId xmlns:a16="http://schemas.microsoft.com/office/drawing/2014/main" id="{F0CF9041-CC16-44C3-8725-311B2301C0F3}"/>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191668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 Offset content L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GB" noProof="0"/>
          </a:p>
        </p:txBody>
      </p:sp>
      <p:sp>
        <p:nvSpPr>
          <p:cNvPr id="3" name="Content Placeholder 2"/>
          <p:cNvSpPr>
            <a:spLocks noGrp="1"/>
          </p:cNvSpPr>
          <p:nvPr>
            <p:ph idx="1"/>
          </p:nvPr>
        </p:nvSpPr>
        <p:spPr>
          <a:xfrm>
            <a:off x="694800" y="1449389"/>
            <a:ext cx="8100000" cy="3732212"/>
          </a:xfrm>
        </p:spPr>
        <p:txBody>
          <a:bodyPr/>
          <a:lstStyle>
            <a:lvl1pPr marL="357188" indent="-357188">
              <a:buClr>
                <a:schemeClr val="accent3"/>
              </a:buClr>
              <a:buFont typeface="Arial" panose="020B0604020202020204" pitchFamily="34" charset="0"/>
              <a:buChar char="►"/>
              <a:defRPr/>
            </a:lvl1pPr>
            <a:lvl2pPr marL="893763" indent="-436563">
              <a:buClr>
                <a:schemeClr val="accent3"/>
              </a:buClr>
              <a:buFont typeface="Arial" panose="020B0604020202020204" pitchFamily="34" charset="0"/>
              <a:buChar char="ꟷ"/>
              <a:defRPr/>
            </a:lvl2pPr>
            <a:lvl3pPr marL="1252538" indent="-338138">
              <a:buClr>
                <a:schemeClr val="accent3"/>
              </a:buClr>
              <a:buFont typeface="Arial" panose="020B0604020202020204" pitchFamily="34" charset="0"/>
              <a:buChar char="ꟷ"/>
              <a:defRPr/>
            </a:lvl3pPr>
            <a:lvl4pPr marL="1789113" indent="-417513">
              <a:buClr>
                <a:schemeClr val="accent3"/>
              </a:buClr>
              <a:buFont typeface="Arial" panose="020B0604020202020204" pitchFamily="34" charset="0"/>
              <a:buChar char="ꟷ"/>
              <a:defRPr/>
            </a:lvl4pPr>
            <a:lvl5pPr marL="2157413" indent="-328613">
              <a:buClr>
                <a:schemeClr val="accent3"/>
              </a:buClr>
              <a:buFont typeface="Arial" panose="020B0604020202020204" pitchFamily="34" charset="0"/>
              <a:buChar char="ꟷ"/>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11"/>
          </p:nvPr>
        </p:nvSpPr>
        <p:spPr>
          <a:xfrm>
            <a:off x="694800" y="6382800"/>
            <a:ext cx="8522617" cy="331200"/>
          </a:xfrm>
        </p:spPr>
        <p:txBody>
          <a:bodyPr/>
          <a:lstStyle/>
          <a:p>
            <a:endParaRPr lang="en-GB"/>
          </a:p>
        </p:txBody>
      </p:sp>
      <p:sp>
        <p:nvSpPr>
          <p:cNvPr id="41" name="TextBox 40">
            <a:extLst>
              <a:ext uri="{FF2B5EF4-FFF2-40B4-BE49-F238E27FC236}">
                <a16:creationId xmlns:a16="http://schemas.microsoft.com/office/drawing/2014/main" id="{8FDADB94-0F49-4CE9-8F31-19576F7A2C00}"/>
              </a:ext>
            </a:extLst>
          </p:cNvPr>
          <p:cNvSpPr txBox="1"/>
          <p:nvPr userDrawn="1"/>
        </p:nvSpPr>
        <p:spPr>
          <a:xfrm>
            <a:off x="5646378" y="5972261"/>
            <a:ext cx="524503" cy="262736"/>
          </a:xfrm>
          <a:prstGeom prst="rect">
            <a:avLst/>
          </a:prstGeom>
          <a:noFill/>
        </p:spPr>
        <p:txBody>
          <a:bodyPr wrap="none" rtlCol="0">
            <a:spAutoFit/>
          </a:bodyPr>
          <a:lstStyle/>
          <a:p>
            <a:r>
              <a:rPr lang="en-GB" sz="1200" b="0" dirty="0"/>
              <a:t>1950</a:t>
            </a:r>
          </a:p>
        </p:txBody>
      </p:sp>
      <p:sp>
        <p:nvSpPr>
          <p:cNvPr id="42" name="TextBox 41">
            <a:extLst>
              <a:ext uri="{FF2B5EF4-FFF2-40B4-BE49-F238E27FC236}">
                <a16:creationId xmlns:a16="http://schemas.microsoft.com/office/drawing/2014/main" id="{0D65DBDA-B1B2-4EAE-908E-5D1E9D3CAC92}"/>
              </a:ext>
            </a:extLst>
          </p:cNvPr>
          <p:cNvSpPr txBox="1"/>
          <p:nvPr userDrawn="1"/>
        </p:nvSpPr>
        <p:spPr>
          <a:xfrm>
            <a:off x="7114522" y="5979373"/>
            <a:ext cx="524503" cy="262736"/>
          </a:xfrm>
          <a:prstGeom prst="rect">
            <a:avLst/>
          </a:prstGeom>
          <a:noFill/>
        </p:spPr>
        <p:txBody>
          <a:bodyPr wrap="none" rtlCol="0">
            <a:spAutoFit/>
          </a:bodyPr>
          <a:lstStyle/>
          <a:p>
            <a:r>
              <a:rPr lang="en-GB" sz="1200" b="0" dirty="0"/>
              <a:t>1970</a:t>
            </a:r>
          </a:p>
        </p:txBody>
      </p:sp>
      <p:sp>
        <p:nvSpPr>
          <p:cNvPr id="43" name="TextBox 42">
            <a:extLst>
              <a:ext uri="{FF2B5EF4-FFF2-40B4-BE49-F238E27FC236}">
                <a16:creationId xmlns:a16="http://schemas.microsoft.com/office/drawing/2014/main" id="{533F58F0-E986-478A-AA15-FB813B7F5A1D}"/>
              </a:ext>
            </a:extLst>
          </p:cNvPr>
          <p:cNvSpPr txBox="1"/>
          <p:nvPr userDrawn="1"/>
        </p:nvSpPr>
        <p:spPr>
          <a:xfrm>
            <a:off x="8526294" y="5970645"/>
            <a:ext cx="524503" cy="262736"/>
          </a:xfrm>
          <a:prstGeom prst="rect">
            <a:avLst/>
          </a:prstGeom>
          <a:noFill/>
        </p:spPr>
        <p:txBody>
          <a:bodyPr wrap="none" rtlCol="0">
            <a:spAutoFit/>
          </a:bodyPr>
          <a:lstStyle/>
          <a:p>
            <a:r>
              <a:rPr lang="en-GB" sz="1200" b="0" dirty="0"/>
              <a:t>1990</a:t>
            </a:r>
          </a:p>
        </p:txBody>
      </p:sp>
      <p:sp>
        <p:nvSpPr>
          <p:cNvPr id="44" name="TextBox 43">
            <a:extLst>
              <a:ext uri="{FF2B5EF4-FFF2-40B4-BE49-F238E27FC236}">
                <a16:creationId xmlns:a16="http://schemas.microsoft.com/office/drawing/2014/main" id="{3B7716AA-EB99-4820-9219-68ADC3187077}"/>
              </a:ext>
            </a:extLst>
          </p:cNvPr>
          <p:cNvSpPr txBox="1"/>
          <p:nvPr userDrawn="1"/>
        </p:nvSpPr>
        <p:spPr>
          <a:xfrm>
            <a:off x="10092611" y="5972265"/>
            <a:ext cx="524503" cy="262736"/>
          </a:xfrm>
          <a:prstGeom prst="rect">
            <a:avLst/>
          </a:prstGeom>
          <a:noFill/>
        </p:spPr>
        <p:txBody>
          <a:bodyPr wrap="none" rtlCol="0">
            <a:spAutoFit/>
          </a:bodyPr>
          <a:lstStyle/>
          <a:p>
            <a:r>
              <a:rPr lang="en-GB" sz="1200" b="0" dirty="0"/>
              <a:t>2010</a:t>
            </a:r>
          </a:p>
        </p:txBody>
      </p:sp>
      <p:sp>
        <p:nvSpPr>
          <p:cNvPr id="45" name="TextBox 44">
            <a:extLst>
              <a:ext uri="{FF2B5EF4-FFF2-40B4-BE49-F238E27FC236}">
                <a16:creationId xmlns:a16="http://schemas.microsoft.com/office/drawing/2014/main" id="{0DE18B15-4960-44EC-AE74-4BD191F057E2}"/>
              </a:ext>
            </a:extLst>
          </p:cNvPr>
          <p:cNvSpPr txBox="1"/>
          <p:nvPr userDrawn="1"/>
        </p:nvSpPr>
        <p:spPr>
          <a:xfrm>
            <a:off x="4234606" y="5972261"/>
            <a:ext cx="524503" cy="262736"/>
          </a:xfrm>
          <a:prstGeom prst="rect">
            <a:avLst/>
          </a:prstGeom>
          <a:noFill/>
        </p:spPr>
        <p:txBody>
          <a:bodyPr wrap="none" rtlCol="0">
            <a:spAutoFit/>
          </a:bodyPr>
          <a:lstStyle/>
          <a:p>
            <a:r>
              <a:rPr lang="en-GB" sz="1200" b="0" dirty="0"/>
              <a:t>1930</a:t>
            </a:r>
          </a:p>
        </p:txBody>
      </p:sp>
      <p:sp>
        <p:nvSpPr>
          <p:cNvPr id="46" name="TextBox 45">
            <a:extLst>
              <a:ext uri="{FF2B5EF4-FFF2-40B4-BE49-F238E27FC236}">
                <a16:creationId xmlns:a16="http://schemas.microsoft.com/office/drawing/2014/main" id="{B26EA1A6-5914-40B1-8C5B-F7B842B862F0}"/>
              </a:ext>
            </a:extLst>
          </p:cNvPr>
          <p:cNvSpPr txBox="1"/>
          <p:nvPr userDrawn="1"/>
        </p:nvSpPr>
        <p:spPr>
          <a:xfrm>
            <a:off x="2941801" y="5972266"/>
            <a:ext cx="524503" cy="262736"/>
          </a:xfrm>
          <a:prstGeom prst="rect">
            <a:avLst/>
          </a:prstGeom>
          <a:noFill/>
        </p:spPr>
        <p:txBody>
          <a:bodyPr wrap="none" rtlCol="0">
            <a:spAutoFit/>
          </a:bodyPr>
          <a:lstStyle/>
          <a:p>
            <a:r>
              <a:rPr lang="en-GB" sz="1200" b="0" dirty="0"/>
              <a:t>1910</a:t>
            </a:r>
          </a:p>
        </p:txBody>
      </p:sp>
      <p:sp>
        <p:nvSpPr>
          <p:cNvPr id="47" name="TextBox 46">
            <a:extLst>
              <a:ext uri="{FF2B5EF4-FFF2-40B4-BE49-F238E27FC236}">
                <a16:creationId xmlns:a16="http://schemas.microsoft.com/office/drawing/2014/main" id="{E4CA4838-53E4-407B-B9BF-2FB467DA8572}"/>
              </a:ext>
            </a:extLst>
          </p:cNvPr>
          <p:cNvSpPr txBox="1"/>
          <p:nvPr userDrawn="1"/>
        </p:nvSpPr>
        <p:spPr>
          <a:xfrm>
            <a:off x="3340" y="5970645"/>
            <a:ext cx="524503" cy="262736"/>
          </a:xfrm>
          <a:prstGeom prst="rect">
            <a:avLst/>
          </a:prstGeom>
          <a:noFill/>
        </p:spPr>
        <p:txBody>
          <a:bodyPr wrap="none" rtlCol="0">
            <a:spAutoFit/>
          </a:bodyPr>
          <a:lstStyle/>
          <a:p>
            <a:r>
              <a:rPr lang="en-GB" sz="1200" b="0" dirty="0"/>
              <a:t>1870</a:t>
            </a:r>
          </a:p>
        </p:txBody>
      </p:sp>
      <p:sp>
        <p:nvSpPr>
          <p:cNvPr id="48" name="TextBox 47">
            <a:extLst>
              <a:ext uri="{FF2B5EF4-FFF2-40B4-BE49-F238E27FC236}">
                <a16:creationId xmlns:a16="http://schemas.microsoft.com/office/drawing/2014/main" id="{02272D23-D615-4A1C-85C0-CA2142A54547}"/>
              </a:ext>
            </a:extLst>
          </p:cNvPr>
          <p:cNvSpPr txBox="1"/>
          <p:nvPr userDrawn="1"/>
        </p:nvSpPr>
        <p:spPr>
          <a:xfrm>
            <a:off x="1356670" y="5970645"/>
            <a:ext cx="524503" cy="262736"/>
          </a:xfrm>
          <a:prstGeom prst="rect">
            <a:avLst/>
          </a:prstGeom>
          <a:noFill/>
        </p:spPr>
        <p:txBody>
          <a:bodyPr wrap="none" rtlCol="0">
            <a:spAutoFit/>
          </a:bodyPr>
          <a:lstStyle/>
          <a:p>
            <a:r>
              <a:rPr lang="en-GB" sz="1200" b="0" dirty="0"/>
              <a:t>1890</a:t>
            </a:r>
          </a:p>
        </p:txBody>
      </p:sp>
      <p:grpSp>
        <p:nvGrpSpPr>
          <p:cNvPr id="27" name="Group 26">
            <a:extLst>
              <a:ext uri="{FF2B5EF4-FFF2-40B4-BE49-F238E27FC236}">
                <a16:creationId xmlns:a16="http://schemas.microsoft.com/office/drawing/2014/main" id="{FBABCF59-14A3-4C2D-B27E-57B5AE9DEA40}"/>
              </a:ext>
            </a:extLst>
          </p:cNvPr>
          <p:cNvGrpSpPr/>
          <p:nvPr userDrawn="1"/>
        </p:nvGrpSpPr>
        <p:grpSpPr>
          <a:xfrm>
            <a:off x="3340" y="5970651"/>
            <a:ext cx="10613774" cy="285727"/>
            <a:chOff x="-79786" y="6149662"/>
            <a:chExt cx="10613774" cy="301238"/>
          </a:xfrm>
        </p:grpSpPr>
        <p:sp>
          <p:nvSpPr>
            <p:cNvPr id="61" name="TextBox 60">
              <a:extLst>
                <a:ext uri="{FF2B5EF4-FFF2-40B4-BE49-F238E27FC236}">
                  <a16:creationId xmlns:a16="http://schemas.microsoft.com/office/drawing/2014/main" id="{765B4124-520F-4098-A378-300D1B6055EC}"/>
                </a:ext>
              </a:extLst>
            </p:cNvPr>
            <p:cNvSpPr txBox="1"/>
            <p:nvPr userDrawn="1"/>
          </p:nvSpPr>
          <p:spPr>
            <a:xfrm>
              <a:off x="5563252" y="6151366"/>
              <a:ext cx="524503" cy="292036"/>
            </a:xfrm>
            <a:prstGeom prst="rect">
              <a:avLst/>
            </a:prstGeom>
            <a:noFill/>
          </p:spPr>
          <p:txBody>
            <a:bodyPr wrap="none" rtlCol="0">
              <a:noAutofit/>
            </a:bodyPr>
            <a:lstStyle/>
            <a:p>
              <a:r>
                <a:rPr lang="en-GB" sz="1200" b="0" dirty="0">
                  <a:solidFill>
                    <a:schemeClr val="tx1"/>
                  </a:solidFill>
                </a:rPr>
                <a:t>1950</a:t>
              </a:r>
            </a:p>
          </p:txBody>
        </p:sp>
        <p:sp>
          <p:nvSpPr>
            <p:cNvPr id="62" name="TextBox 61">
              <a:extLst>
                <a:ext uri="{FF2B5EF4-FFF2-40B4-BE49-F238E27FC236}">
                  <a16:creationId xmlns:a16="http://schemas.microsoft.com/office/drawing/2014/main" id="{9814D90E-1C50-423F-8B4E-16B8B4FA0C80}"/>
                </a:ext>
              </a:extLst>
            </p:cNvPr>
            <p:cNvSpPr txBox="1"/>
            <p:nvPr userDrawn="1"/>
          </p:nvSpPr>
          <p:spPr>
            <a:xfrm>
              <a:off x="7031396" y="6158864"/>
              <a:ext cx="524503" cy="292036"/>
            </a:xfrm>
            <a:prstGeom prst="rect">
              <a:avLst/>
            </a:prstGeom>
            <a:noFill/>
          </p:spPr>
          <p:txBody>
            <a:bodyPr wrap="none" rtlCol="0">
              <a:noAutofit/>
            </a:bodyPr>
            <a:lstStyle/>
            <a:p>
              <a:r>
                <a:rPr lang="en-GB" sz="1200" b="0" dirty="0">
                  <a:solidFill>
                    <a:schemeClr val="tx1"/>
                  </a:solidFill>
                </a:rPr>
                <a:t>1970</a:t>
              </a:r>
            </a:p>
          </p:txBody>
        </p:sp>
        <p:sp>
          <p:nvSpPr>
            <p:cNvPr id="63" name="TextBox 62">
              <a:extLst>
                <a:ext uri="{FF2B5EF4-FFF2-40B4-BE49-F238E27FC236}">
                  <a16:creationId xmlns:a16="http://schemas.microsoft.com/office/drawing/2014/main" id="{AE8EF712-AA58-4319-B2E6-EF2B505AB011}"/>
                </a:ext>
              </a:extLst>
            </p:cNvPr>
            <p:cNvSpPr txBox="1"/>
            <p:nvPr userDrawn="1"/>
          </p:nvSpPr>
          <p:spPr>
            <a:xfrm>
              <a:off x="8443168" y="6149662"/>
              <a:ext cx="524503" cy="292036"/>
            </a:xfrm>
            <a:prstGeom prst="rect">
              <a:avLst/>
            </a:prstGeom>
            <a:noFill/>
          </p:spPr>
          <p:txBody>
            <a:bodyPr wrap="none" rtlCol="0">
              <a:noAutofit/>
            </a:bodyPr>
            <a:lstStyle/>
            <a:p>
              <a:r>
                <a:rPr lang="en-GB" sz="1200" b="0" dirty="0">
                  <a:solidFill>
                    <a:schemeClr val="tx1"/>
                  </a:solidFill>
                </a:rPr>
                <a:t>1990</a:t>
              </a:r>
            </a:p>
          </p:txBody>
        </p:sp>
        <p:sp>
          <p:nvSpPr>
            <p:cNvPr id="64" name="TextBox 63">
              <a:extLst>
                <a:ext uri="{FF2B5EF4-FFF2-40B4-BE49-F238E27FC236}">
                  <a16:creationId xmlns:a16="http://schemas.microsoft.com/office/drawing/2014/main" id="{2D1389BF-D98A-410F-9BCE-8F73A00F3098}"/>
                </a:ext>
              </a:extLst>
            </p:cNvPr>
            <p:cNvSpPr txBox="1"/>
            <p:nvPr userDrawn="1"/>
          </p:nvSpPr>
          <p:spPr>
            <a:xfrm>
              <a:off x="10009485" y="6151370"/>
              <a:ext cx="524503" cy="292036"/>
            </a:xfrm>
            <a:prstGeom prst="rect">
              <a:avLst/>
            </a:prstGeom>
            <a:noFill/>
          </p:spPr>
          <p:txBody>
            <a:bodyPr wrap="none" rtlCol="0">
              <a:noAutofit/>
            </a:bodyPr>
            <a:lstStyle/>
            <a:p>
              <a:r>
                <a:rPr lang="en-GB" sz="1200" b="0" dirty="0">
                  <a:solidFill>
                    <a:schemeClr val="tx1"/>
                  </a:solidFill>
                </a:rPr>
                <a:t>2010</a:t>
              </a:r>
            </a:p>
          </p:txBody>
        </p:sp>
        <p:sp>
          <p:nvSpPr>
            <p:cNvPr id="65" name="TextBox 64">
              <a:extLst>
                <a:ext uri="{FF2B5EF4-FFF2-40B4-BE49-F238E27FC236}">
                  <a16:creationId xmlns:a16="http://schemas.microsoft.com/office/drawing/2014/main" id="{9CEDF74A-AC44-4AF4-9353-4DCAD778A2AB}"/>
                </a:ext>
              </a:extLst>
            </p:cNvPr>
            <p:cNvSpPr txBox="1"/>
            <p:nvPr userDrawn="1"/>
          </p:nvSpPr>
          <p:spPr>
            <a:xfrm>
              <a:off x="4151480" y="6151366"/>
              <a:ext cx="524503" cy="292036"/>
            </a:xfrm>
            <a:prstGeom prst="rect">
              <a:avLst/>
            </a:prstGeom>
            <a:noFill/>
          </p:spPr>
          <p:txBody>
            <a:bodyPr wrap="none" rtlCol="0">
              <a:noAutofit/>
            </a:bodyPr>
            <a:lstStyle/>
            <a:p>
              <a:r>
                <a:rPr lang="en-GB" sz="1200" b="0" dirty="0">
                  <a:solidFill>
                    <a:schemeClr val="tx1"/>
                  </a:solidFill>
                </a:rPr>
                <a:t>1930</a:t>
              </a:r>
            </a:p>
          </p:txBody>
        </p:sp>
        <p:sp>
          <p:nvSpPr>
            <p:cNvPr id="66" name="TextBox 65">
              <a:extLst>
                <a:ext uri="{FF2B5EF4-FFF2-40B4-BE49-F238E27FC236}">
                  <a16:creationId xmlns:a16="http://schemas.microsoft.com/office/drawing/2014/main" id="{50F4C47C-AE05-4C30-B585-EB23C28E0384}"/>
                </a:ext>
              </a:extLst>
            </p:cNvPr>
            <p:cNvSpPr txBox="1"/>
            <p:nvPr userDrawn="1"/>
          </p:nvSpPr>
          <p:spPr>
            <a:xfrm>
              <a:off x="2858675" y="6151371"/>
              <a:ext cx="524503" cy="292036"/>
            </a:xfrm>
            <a:prstGeom prst="rect">
              <a:avLst/>
            </a:prstGeom>
            <a:noFill/>
          </p:spPr>
          <p:txBody>
            <a:bodyPr wrap="none" rtlCol="0">
              <a:noAutofit/>
            </a:bodyPr>
            <a:lstStyle/>
            <a:p>
              <a:r>
                <a:rPr lang="en-GB" sz="1200" b="0" dirty="0">
                  <a:solidFill>
                    <a:schemeClr val="tx1"/>
                  </a:solidFill>
                </a:rPr>
                <a:t>1910</a:t>
              </a:r>
            </a:p>
          </p:txBody>
        </p:sp>
        <p:sp>
          <p:nvSpPr>
            <p:cNvPr id="67" name="TextBox 66">
              <a:extLst>
                <a:ext uri="{FF2B5EF4-FFF2-40B4-BE49-F238E27FC236}">
                  <a16:creationId xmlns:a16="http://schemas.microsoft.com/office/drawing/2014/main" id="{777A8FF5-7404-4068-BE08-F9DBB3DAAAC3}"/>
                </a:ext>
              </a:extLst>
            </p:cNvPr>
            <p:cNvSpPr txBox="1"/>
            <p:nvPr userDrawn="1"/>
          </p:nvSpPr>
          <p:spPr>
            <a:xfrm>
              <a:off x="-79786" y="6149662"/>
              <a:ext cx="524503" cy="292036"/>
            </a:xfrm>
            <a:prstGeom prst="rect">
              <a:avLst/>
            </a:prstGeom>
            <a:noFill/>
          </p:spPr>
          <p:txBody>
            <a:bodyPr wrap="none" rtlCol="0">
              <a:noAutofit/>
            </a:bodyPr>
            <a:lstStyle/>
            <a:p>
              <a:r>
                <a:rPr lang="en-GB" sz="1200" b="0" dirty="0">
                  <a:solidFill>
                    <a:schemeClr val="tx1"/>
                  </a:solidFill>
                </a:rPr>
                <a:t>1870</a:t>
              </a:r>
            </a:p>
          </p:txBody>
        </p:sp>
        <p:sp>
          <p:nvSpPr>
            <p:cNvPr id="68" name="TextBox 67">
              <a:extLst>
                <a:ext uri="{FF2B5EF4-FFF2-40B4-BE49-F238E27FC236}">
                  <a16:creationId xmlns:a16="http://schemas.microsoft.com/office/drawing/2014/main" id="{342F6AC7-E9C9-4D36-81CA-48CBDD0879E5}"/>
                </a:ext>
              </a:extLst>
            </p:cNvPr>
            <p:cNvSpPr txBox="1"/>
            <p:nvPr userDrawn="1"/>
          </p:nvSpPr>
          <p:spPr>
            <a:xfrm>
              <a:off x="1273544" y="6149662"/>
              <a:ext cx="524503" cy="292036"/>
            </a:xfrm>
            <a:prstGeom prst="rect">
              <a:avLst/>
            </a:prstGeom>
            <a:noFill/>
          </p:spPr>
          <p:txBody>
            <a:bodyPr wrap="none" rtlCol="0">
              <a:noAutofit/>
            </a:bodyPr>
            <a:lstStyle/>
            <a:p>
              <a:r>
                <a:rPr lang="en-GB" sz="1200" b="0" dirty="0">
                  <a:solidFill>
                    <a:schemeClr val="tx1"/>
                  </a:solidFill>
                </a:rPr>
                <a:t>1890</a:t>
              </a:r>
            </a:p>
          </p:txBody>
        </p:sp>
      </p:grpSp>
      <p:sp>
        <p:nvSpPr>
          <p:cNvPr id="49" name="TextBox 48">
            <a:extLst>
              <a:ext uri="{FF2B5EF4-FFF2-40B4-BE49-F238E27FC236}">
                <a16:creationId xmlns:a16="http://schemas.microsoft.com/office/drawing/2014/main" id="{7157B4AA-EBF2-4720-B53C-F9061BEFD29E}"/>
              </a:ext>
            </a:extLst>
          </p:cNvPr>
          <p:cNvSpPr txBox="1"/>
          <p:nvPr userDrawn="1"/>
        </p:nvSpPr>
        <p:spPr>
          <a:xfrm>
            <a:off x="0" y="5220000"/>
            <a:ext cx="12193200" cy="648000"/>
          </a:xfrm>
          <a:prstGeom prst="rect">
            <a:avLst/>
          </a:prstGeom>
          <a:solidFill>
            <a:schemeClr val="accent2">
              <a:lumMod val="60000"/>
              <a:lumOff val="40000"/>
            </a:schemeClr>
          </a:solidFill>
        </p:spPr>
        <p:txBody>
          <a:bodyPr wrap="square" rtlCol="0">
            <a:noAutofit/>
          </a:bodyPr>
          <a:lstStyle/>
          <a:p>
            <a:pPr marL="716400"/>
            <a:endParaRPr lang="en-GB" sz="3200" dirty="0">
              <a:solidFill>
                <a:schemeClr val="tx1"/>
              </a:solidFill>
            </a:endParaRPr>
          </a:p>
        </p:txBody>
      </p:sp>
      <p:grpSp>
        <p:nvGrpSpPr>
          <p:cNvPr id="50" name="Group 49">
            <a:extLst>
              <a:ext uri="{FF2B5EF4-FFF2-40B4-BE49-F238E27FC236}">
                <a16:creationId xmlns:a16="http://schemas.microsoft.com/office/drawing/2014/main" id="{54EDECBE-031E-4092-B922-C1CC0DCA4B28}"/>
              </a:ext>
            </a:extLst>
          </p:cNvPr>
          <p:cNvGrpSpPr/>
          <p:nvPr userDrawn="1"/>
        </p:nvGrpSpPr>
        <p:grpSpPr>
          <a:xfrm>
            <a:off x="0" y="5896688"/>
            <a:ext cx="12192000" cy="146355"/>
            <a:chOff x="0" y="6031245"/>
            <a:chExt cx="12192000" cy="146355"/>
          </a:xfrm>
        </p:grpSpPr>
        <p:cxnSp>
          <p:nvCxnSpPr>
            <p:cNvPr id="52" name="Straight Arrow Connector 51">
              <a:extLst>
                <a:ext uri="{FF2B5EF4-FFF2-40B4-BE49-F238E27FC236}">
                  <a16:creationId xmlns:a16="http://schemas.microsoft.com/office/drawing/2014/main" id="{A2174183-DC43-4280-839A-4B64F0EB819D}"/>
                </a:ext>
              </a:extLst>
            </p:cNvPr>
            <p:cNvCxnSpPr>
              <a:cxnSpLocks/>
            </p:cNvCxnSpPr>
            <p:nvPr userDrawn="1"/>
          </p:nvCxnSpPr>
          <p:spPr>
            <a:xfrm>
              <a:off x="0" y="6031245"/>
              <a:ext cx="12192000" cy="0"/>
            </a:xfrm>
            <a:prstGeom prst="straightConnector1">
              <a:avLst/>
            </a:prstGeom>
            <a:ln w="76200">
              <a:tailEnd type="triangle"/>
            </a:ln>
          </p:spPr>
          <p:style>
            <a:lnRef idx="1">
              <a:schemeClr val="accent3"/>
            </a:lnRef>
            <a:fillRef idx="0">
              <a:schemeClr val="accent3"/>
            </a:fillRef>
            <a:effectRef idx="0">
              <a:schemeClr val="accent3"/>
            </a:effectRef>
            <a:fontRef idx="minor">
              <a:schemeClr val="tx1"/>
            </a:fontRef>
          </p:style>
        </p:cxnSp>
        <p:sp>
          <p:nvSpPr>
            <p:cNvPr id="53" name="Isosceles Triangle 52">
              <a:extLst>
                <a:ext uri="{FF2B5EF4-FFF2-40B4-BE49-F238E27FC236}">
                  <a16:creationId xmlns:a16="http://schemas.microsoft.com/office/drawing/2014/main" id="{C6950B92-A8E9-4A56-8FE1-8A9F0EE2D698}"/>
                </a:ext>
              </a:extLst>
            </p:cNvPr>
            <p:cNvSpPr/>
            <p:nvPr userDrawn="1"/>
          </p:nvSpPr>
          <p:spPr>
            <a:xfrm rot="10800000">
              <a:off x="172251"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4" name="Isosceles Triangle 53">
              <a:extLst>
                <a:ext uri="{FF2B5EF4-FFF2-40B4-BE49-F238E27FC236}">
                  <a16:creationId xmlns:a16="http://schemas.microsoft.com/office/drawing/2014/main" id="{D9535ABC-8EB3-46EC-9F1D-BABFDF20C475}"/>
                </a:ext>
              </a:extLst>
            </p:cNvPr>
            <p:cNvSpPr/>
            <p:nvPr userDrawn="1"/>
          </p:nvSpPr>
          <p:spPr>
            <a:xfrm rot="10800000">
              <a:off x="1533360" y="6069435"/>
              <a:ext cx="180000" cy="107418"/>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5" name="Isosceles Triangle 54">
              <a:extLst>
                <a:ext uri="{FF2B5EF4-FFF2-40B4-BE49-F238E27FC236}">
                  <a16:creationId xmlns:a16="http://schemas.microsoft.com/office/drawing/2014/main" id="{078D048F-D9D9-4706-A202-D11EBD1D25C1}"/>
                </a:ext>
              </a:extLst>
            </p:cNvPr>
            <p:cNvSpPr/>
            <p:nvPr userDrawn="1"/>
          </p:nvSpPr>
          <p:spPr>
            <a:xfrm rot="10800000">
              <a:off x="3110712" y="6068853"/>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6" name="Isosceles Triangle 55">
              <a:extLst>
                <a:ext uri="{FF2B5EF4-FFF2-40B4-BE49-F238E27FC236}">
                  <a16:creationId xmlns:a16="http://schemas.microsoft.com/office/drawing/2014/main" id="{A23DD19A-A003-475B-855F-F8FD29C4B773}"/>
                </a:ext>
              </a:extLst>
            </p:cNvPr>
            <p:cNvSpPr/>
            <p:nvPr userDrawn="1"/>
          </p:nvSpPr>
          <p:spPr>
            <a:xfrm rot="10800000">
              <a:off x="440351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7" name="Isosceles Triangle 56">
              <a:extLst>
                <a:ext uri="{FF2B5EF4-FFF2-40B4-BE49-F238E27FC236}">
                  <a16:creationId xmlns:a16="http://schemas.microsoft.com/office/drawing/2014/main" id="{9F4D5575-D5D7-4A16-A7E7-3DAEA0708A89}"/>
                </a:ext>
              </a:extLst>
            </p:cNvPr>
            <p:cNvSpPr/>
            <p:nvPr userDrawn="1"/>
          </p:nvSpPr>
          <p:spPr>
            <a:xfrm rot="10800000">
              <a:off x="5814266"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8" name="Isosceles Triangle 57">
              <a:extLst>
                <a:ext uri="{FF2B5EF4-FFF2-40B4-BE49-F238E27FC236}">
                  <a16:creationId xmlns:a16="http://schemas.microsoft.com/office/drawing/2014/main" id="{8653617C-8986-4F7F-8AC9-5718C8C21B09}"/>
                </a:ext>
              </a:extLst>
            </p:cNvPr>
            <p:cNvSpPr/>
            <p:nvPr userDrawn="1"/>
          </p:nvSpPr>
          <p:spPr>
            <a:xfrm rot="10800000">
              <a:off x="7284759"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59" name="Isosceles Triangle 58">
              <a:extLst>
                <a:ext uri="{FF2B5EF4-FFF2-40B4-BE49-F238E27FC236}">
                  <a16:creationId xmlns:a16="http://schemas.microsoft.com/office/drawing/2014/main" id="{95AA9621-2811-442F-B221-0EF3AC1D68CA}"/>
                </a:ext>
              </a:extLst>
            </p:cNvPr>
            <p:cNvSpPr/>
            <p:nvPr userDrawn="1"/>
          </p:nvSpPr>
          <p:spPr>
            <a:xfrm rot="10800000">
              <a:off x="8702354"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sp>
          <p:nvSpPr>
            <p:cNvPr id="60" name="Isosceles Triangle 59">
              <a:extLst>
                <a:ext uri="{FF2B5EF4-FFF2-40B4-BE49-F238E27FC236}">
                  <a16:creationId xmlns:a16="http://schemas.microsoft.com/office/drawing/2014/main" id="{0889F1FA-AD82-4D0A-955F-961645A07958}"/>
                </a:ext>
              </a:extLst>
            </p:cNvPr>
            <p:cNvSpPr/>
            <p:nvPr userDrawn="1"/>
          </p:nvSpPr>
          <p:spPr>
            <a:xfrm rot="10800000">
              <a:off x="10261522" y="6069600"/>
              <a:ext cx="180000" cy="108000"/>
            </a:xfrm>
            <a:prstGeom prst="triangl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noAutofit/>
            </a:bodyPr>
            <a:lstStyle/>
            <a:p>
              <a:pPr algn="ctr"/>
              <a:endParaRPr lang="en-GB">
                <a:solidFill>
                  <a:schemeClr val="tx1"/>
                </a:solidFill>
              </a:endParaRPr>
            </a:p>
          </p:txBody>
        </p:sp>
      </p:grpSp>
      <p:pic>
        <p:nvPicPr>
          <p:cNvPr id="51" name="Graphic 50" descr="Hourglass Finished outline">
            <a:extLst>
              <a:ext uri="{FF2B5EF4-FFF2-40B4-BE49-F238E27FC236}">
                <a16:creationId xmlns:a16="http://schemas.microsoft.com/office/drawing/2014/main" id="{AB99CCC3-4163-40C7-AB51-FF088ABAF7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184000"/>
            <a:ext cx="720000" cy="720000"/>
          </a:xfrm>
          <a:prstGeom prst="rect">
            <a:avLst/>
          </a:prstGeom>
          <a:scene3d>
            <a:camera prst="orthographicFront">
              <a:rot lat="0" lon="0" rev="21594000"/>
            </a:camera>
            <a:lightRig rig="threePt" dir="t"/>
          </a:scene3d>
        </p:spPr>
      </p:pic>
      <p:sp>
        <p:nvSpPr>
          <p:cNvPr id="35" name="Text Placeholder 6">
            <a:extLst>
              <a:ext uri="{FF2B5EF4-FFF2-40B4-BE49-F238E27FC236}">
                <a16:creationId xmlns:a16="http://schemas.microsoft.com/office/drawing/2014/main" id="{BDD4C668-31BA-4984-A71E-6C69B64D3432}"/>
              </a:ext>
            </a:extLst>
          </p:cNvPr>
          <p:cNvSpPr>
            <a:spLocks noGrp="1"/>
          </p:cNvSpPr>
          <p:nvPr>
            <p:ph type="body" sz="quarter" idx="12"/>
          </p:nvPr>
        </p:nvSpPr>
        <p:spPr>
          <a:xfrm>
            <a:off x="694800" y="5256000"/>
            <a:ext cx="10800000" cy="594000"/>
          </a:xfrm>
        </p:spPr>
        <p:txBody>
          <a:bodyPr anchor="ctr" anchorCtr="0"/>
          <a:lstStyle>
            <a:lvl1pPr marL="0" indent="0">
              <a:buNone/>
              <a:defRPr>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716718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50"/>
                                  </p:stCondLst>
                                  <p:childTnLst>
                                    <p:animRot by="21600000">
                                      <p:cBhvr>
                                        <p:cTn id="6" dur="2000" fill="hold"/>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6: Chapter break">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chemeClr val="accent3"/>
                </a:solidFill>
              </a:defRPr>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91522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8A203C68-0475-491F-B992-E8F4B142ACA1}"/>
              </a:ext>
            </a:extLst>
          </p:cNvPr>
          <p:cNvSpPr/>
          <p:nvPr userDrawn="1"/>
        </p:nvSpPr>
        <p:spPr>
          <a:xfrm rot="16200000">
            <a:off x="5240156" y="-4880156"/>
            <a:ext cx="1016363" cy="11496676"/>
          </a:xfrm>
          <a:prstGeom prst="round2SameRect">
            <a:avLst>
              <a:gd name="adj1" fmla="val 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p:cNvSpPr>
            <a:spLocks noGrp="1"/>
          </p:cNvSpPr>
          <p:nvPr>
            <p:ph type="title"/>
          </p:nvPr>
        </p:nvSpPr>
        <p:spPr>
          <a:xfrm>
            <a:off x="696000" y="360000"/>
            <a:ext cx="10800000"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pPr lvl="0" fontAlgn="base">
              <a:spcAft>
                <a:spcPct val="0"/>
              </a:spcAft>
            </a:pPr>
            <a:r>
              <a:rPr lang="en-US" dirty="0"/>
              <a:t>Click to edit Master title style</a:t>
            </a:r>
            <a:endParaRPr lang="en-GB" dirty="0"/>
          </a:p>
        </p:txBody>
      </p:sp>
      <p:sp>
        <p:nvSpPr>
          <p:cNvPr id="3" name="Text Placeholder 2"/>
          <p:cNvSpPr>
            <a:spLocks noGrp="1"/>
          </p:cNvSpPr>
          <p:nvPr>
            <p:ph type="body" idx="1"/>
          </p:nvPr>
        </p:nvSpPr>
        <p:spPr>
          <a:xfrm>
            <a:off x="696000" y="1449389"/>
            <a:ext cx="10800000" cy="4535485"/>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5" name="Footer Placeholder 4"/>
          <p:cNvSpPr>
            <a:spLocks noGrp="1"/>
          </p:cNvSpPr>
          <p:nvPr>
            <p:ph type="ftr" sz="quarter" idx="3"/>
          </p:nvPr>
        </p:nvSpPr>
        <p:spPr>
          <a:xfrm>
            <a:off x="704497" y="6131861"/>
            <a:ext cx="9031665" cy="581635"/>
          </a:xfrm>
          <a:prstGeom prst="rect">
            <a:avLst/>
          </a:prstGeom>
        </p:spPr>
        <p:txBody>
          <a:bodyPr vert="horz" lIns="91440" tIns="45720" rIns="91440" bIns="45720" rtlCol="0" anchor="b"/>
          <a:lstStyle>
            <a:lvl1pPr algn="l">
              <a:defRPr sz="1000">
                <a:solidFill>
                  <a:schemeClr val="tx2"/>
                </a:solidFill>
              </a:defRPr>
            </a:lvl1pPr>
          </a:lstStyle>
          <a:p>
            <a:endParaRPr lang="en-GB" dirty="0"/>
          </a:p>
        </p:txBody>
      </p:sp>
      <p:sp>
        <p:nvSpPr>
          <p:cNvPr id="6" name="Rectangle 5">
            <a:extLst>
              <a:ext uri="{FF2B5EF4-FFF2-40B4-BE49-F238E27FC236}">
                <a16:creationId xmlns:a16="http://schemas.microsoft.com/office/drawing/2014/main" id="{92125D1A-1993-403F-9F42-9CE20DB5C8B0}"/>
              </a:ext>
            </a:extLst>
          </p:cNvPr>
          <p:cNvSpPr/>
          <p:nvPr userDrawn="1"/>
        </p:nvSpPr>
        <p:spPr>
          <a:xfrm>
            <a:off x="-1" y="243741"/>
            <a:ext cx="10352763" cy="1240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Logo&#10;&#10;Description automatically generated">
            <a:extLst>
              <a:ext uri="{FF2B5EF4-FFF2-40B4-BE49-F238E27FC236}">
                <a16:creationId xmlns:a16="http://schemas.microsoft.com/office/drawing/2014/main" id="{0CEBB8A9-47B4-425D-81D2-94A32DD652F0}"/>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9736162" y="6262255"/>
            <a:ext cx="1759838" cy="451241"/>
          </a:xfrm>
          <a:prstGeom prst="rect">
            <a:avLst/>
          </a:prstGeom>
        </p:spPr>
      </p:pic>
    </p:spTree>
    <p:extLst>
      <p:ext uri="{BB962C8B-B14F-4D97-AF65-F5344CB8AC3E}">
        <p14:creationId xmlns:p14="http://schemas.microsoft.com/office/powerpoint/2010/main" val="13298485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6" r:id="rId3"/>
    <p:sldLayoutId id="2147483678" r:id="rId4"/>
    <p:sldLayoutId id="2147483679" r:id="rId5"/>
    <p:sldLayoutId id="2147483677" r:id="rId6"/>
    <p:sldLayoutId id="2147483663" r:id="rId7"/>
    <p:sldLayoutId id="2147483664" r:id="rId8"/>
    <p:sldLayoutId id="2147483666" r:id="rId9"/>
    <p:sldLayoutId id="2147483667" r:id="rId10"/>
    <p:sldLayoutId id="2147483668" r:id="rId11"/>
    <p:sldLayoutId id="2147483669" r:id="rId12"/>
    <p:sldLayoutId id="2147483670" r:id="rId13"/>
    <p:sldLayoutId id="2147483671" r:id="rId14"/>
    <p:sldLayoutId id="2147483672" r:id="rId15"/>
    <p:sldLayoutId id="2147483675" r:id="rId16"/>
    <p:sldLayoutId id="2147483686" r:id="rId17"/>
  </p:sldLayoutIdLst>
  <p:hf sldNum="0" hdr="0" dt="0"/>
  <p:txStyles>
    <p:titleStyle>
      <a:lvl1pPr algn="l" defTabSz="914400" rtl="0" eaLnBrk="1" latinLnBrk="0" hangingPunct="1">
        <a:lnSpc>
          <a:spcPct val="90000"/>
        </a:lnSpc>
        <a:spcBef>
          <a:spcPct val="0"/>
        </a:spcBef>
        <a:buNone/>
        <a:defRPr lang="en-GB" sz="3600" b="1" kern="1200" dirty="0">
          <a:solidFill>
            <a:schemeClr val="bg2"/>
          </a:solidFill>
          <a:latin typeface="+mj-lt"/>
          <a:ea typeface="MS PGothic" panose="020B0600070205080204" pitchFamily="34" charset="-128"/>
          <a:cs typeface="+mj-cs"/>
        </a:defRPr>
      </a:lvl1pPr>
    </p:titleStyle>
    <p:bodyStyle>
      <a:lvl1pPr marL="357188" indent="-357188" algn="l" defTabSz="914400" rtl="0" eaLnBrk="1" latinLnBrk="0" hangingPunct="1">
        <a:lnSpc>
          <a:spcPct val="100000"/>
        </a:lnSpc>
        <a:spcBef>
          <a:spcPts val="1000"/>
        </a:spcBef>
        <a:buClr>
          <a:schemeClr val="accent3"/>
        </a:buClr>
        <a:buFont typeface="Arial" panose="020B0604020202020204" pitchFamily="34" charset="0"/>
        <a:buChar char="►"/>
        <a:defRPr sz="2000" kern="1200">
          <a:solidFill>
            <a:schemeClr val="tx2"/>
          </a:solidFill>
          <a:latin typeface="+mn-lt"/>
          <a:ea typeface="+mn-ea"/>
          <a:cs typeface="+mn-cs"/>
        </a:defRPr>
      </a:lvl1pPr>
      <a:lvl2pPr marL="893763" indent="-436563" algn="l" defTabSz="914400" rtl="0" eaLnBrk="1" latinLnBrk="0" hangingPunct="1">
        <a:lnSpc>
          <a:spcPct val="100000"/>
        </a:lnSpc>
        <a:spcBef>
          <a:spcPts val="500"/>
        </a:spcBef>
        <a:buClr>
          <a:schemeClr val="accent3"/>
        </a:buClr>
        <a:buFont typeface="Arial" panose="020B0604020202020204" pitchFamily="34" charset="0"/>
        <a:buChar char="ꟷ"/>
        <a:defRPr sz="18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6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4pPr>
      <a:lvl5pPr marL="2157413" indent="-32861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78" userDrawn="1">
          <p15:clr>
            <a:srgbClr val="F26B43"/>
          </p15:clr>
        </p15:guide>
        <p15:guide id="2" pos="3840" userDrawn="1">
          <p15:clr>
            <a:srgbClr val="F26B43"/>
          </p15:clr>
        </p15:guide>
        <p15:guide id="3" pos="438" userDrawn="1">
          <p15:clr>
            <a:srgbClr val="F26B43"/>
          </p15:clr>
        </p15:guide>
        <p15:guide id="4" pos="7242" userDrawn="1">
          <p15:clr>
            <a:srgbClr val="F26B43"/>
          </p15:clr>
        </p15:guide>
        <p15:guide id="5" orient="horz" pos="913" userDrawn="1">
          <p15:clr>
            <a:srgbClr val="F26B43"/>
          </p15:clr>
        </p15:guide>
        <p15:guide id="6" orient="horz" pos="232" userDrawn="1">
          <p15:clr>
            <a:srgbClr val="F26B43"/>
          </p15:clr>
        </p15:guide>
        <p15:guide id="7" orient="horz" pos="3770" userDrawn="1">
          <p15:clr>
            <a:srgbClr val="F26B43"/>
          </p15:clr>
        </p15:guide>
        <p15:guide id="8" orient="horz" pos="86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394D85-CF52-B548-8565-5EDAD9AFB962}"/>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401BBC6-479B-754C-A6E1-017B45601A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E35DBD-DE82-8F48-949A-0754E6C85823}"/>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2"/>
                </a:solidFill>
              </a:defRPr>
            </a:lvl1pPr>
          </a:lstStyle>
          <a:p>
            <a:fld id="{03211083-9BE0-E642-854C-98A64B6EEDBE}" type="datetimeFigureOut">
              <a:rPr lang="en-US" smtClean="0"/>
              <a:pPr/>
              <a:t>2/3/2022</a:t>
            </a:fld>
            <a:endParaRPr lang="en-US"/>
          </a:p>
        </p:txBody>
      </p:sp>
      <p:sp>
        <p:nvSpPr>
          <p:cNvPr id="5" name="Footer Placeholder 4">
            <a:extLst>
              <a:ext uri="{FF2B5EF4-FFF2-40B4-BE49-F238E27FC236}">
                <a16:creationId xmlns:a16="http://schemas.microsoft.com/office/drawing/2014/main" id="{B20E8C8D-BC8D-BA44-B09E-6278D4EE289D}"/>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a:extLst>
              <a:ext uri="{FF2B5EF4-FFF2-40B4-BE49-F238E27FC236}">
                <a16:creationId xmlns:a16="http://schemas.microsoft.com/office/drawing/2014/main" id="{55957B1A-A781-4441-A9F4-8F62A2AA2E0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2"/>
                </a:solidFill>
              </a:defRPr>
            </a:lvl1pPr>
          </a:lstStyle>
          <a:p>
            <a:fld id="{384640D6-A5F7-D644-8ACB-6291A34BF2CA}" type="slidenum">
              <a:rPr lang="en-US" smtClean="0"/>
              <a:pPr/>
              <a:t>‹#›</a:t>
            </a:fld>
            <a:endParaRPr lang="en-US"/>
          </a:p>
        </p:txBody>
      </p:sp>
    </p:spTree>
    <p:extLst>
      <p:ext uri="{BB962C8B-B14F-4D97-AF65-F5344CB8AC3E}">
        <p14:creationId xmlns:p14="http://schemas.microsoft.com/office/powerpoint/2010/main" val="376218246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txStyles>
    <p:titleStyle>
      <a:lvl1pPr algn="l" defTabSz="914377"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File:Parrot,_Joseph_Marie_Jules_(1829-1883)_CIPN21590.jpg" TargetMode="External"/><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ww.achondroplasia.expert/terms-of-use" TargetMode="External"/><Relationship Id="rId2" Type="http://schemas.openxmlformats.org/officeDocument/2006/relationships/hyperlink" Target="https://www.achondroplasia.expert/prescribing-information"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6B0D9-1069-4438-A61F-5FDD65A85F48}"/>
              </a:ext>
            </a:extLst>
          </p:cNvPr>
          <p:cNvSpPr>
            <a:spLocks noGrp="1"/>
          </p:cNvSpPr>
          <p:nvPr>
            <p:ph type="ctrTitle"/>
          </p:nvPr>
        </p:nvSpPr>
        <p:spPr/>
        <p:txBody>
          <a:bodyPr/>
          <a:lstStyle/>
          <a:p>
            <a:r>
              <a:rPr lang="en-GB" dirty="0"/>
              <a:t>Milestones of Achondroplasia</a:t>
            </a:r>
          </a:p>
        </p:txBody>
      </p:sp>
      <p:sp>
        <p:nvSpPr>
          <p:cNvPr id="3" name="Subtitle 2">
            <a:extLst>
              <a:ext uri="{FF2B5EF4-FFF2-40B4-BE49-F238E27FC236}">
                <a16:creationId xmlns:a16="http://schemas.microsoft.com/office/drawing/2014/main" id="{BDE76553-41ED-4C13-B1D7-0AD6AA769C05}"/>
              </a:ext>
            </a:extLst>
          </p:cNvPr>
          <p:cNvSpPr>
            <a:spLocks noGrp="1"/>
          </p:cNvSpPr>
          <p:nvPr>
            <p:ph type="subTitle" idx="1"/>
          </p:nvPr>
        </p:nvSpPr>
        <p:spPr/>
        <p:txBody>
          <a:bodyPr/>
          <a:lstStyle/>
          <a:p>
            <a:r>
              <a:rPr lang="en-GB" dirty="0"/>
              <a:t>Achondroplasia.expert</a:t>
            </a:r>
          </a:p>
        </p:txBody>
      </p:sp>
      <p:sp>
        <p:nvSpPr>
          <p:cNvPr id="5" name="TextBox 4">
            <a:extLst>
              <a:ext uri="{FF2B5EF4-FFF2-40B4-BE49-F238E27FC236}">
                <a16:creationId xmlns:a16="http://schemas.microsoft.com/office/drawing/2014/main" id="{CE63A6D3-B6C6-4521-9258-CFFD34A7C18F}"/>
              </a:ext>
            </a:extLst>
          </p:cNvPr>
          <p:cNvSpPr txBox="1"/>
          <p:nvPr/>
        </p:nvSpPr>
        <p:spPr>
          <a:xfrm>
            <a:off x="2839616" y="6019733"/>
            <a:ext cx="6512768" cy="769441"/>
          </a:xfrm>
          <a:prstGeom prst="rect">
            <a:avLst/>
          </a:prstGeom>
          <a:noFill/>
        </p:spPr>
        <p:txBody>
          <a:bodyPr wrap="square">
            <a:spAutoFit/>
          </a:bodyPr>
          <a:lstStyle/>
          <a:p>
            <a:r>
              <a:rPr lang="en-GB" sz="1100" b="0" i="0" u="none" strike="noStrike" baseline="0" dirty="0"/>
              <a:t>Achondroplasia.expert is organised and funded by BioMarin. </a:t>
            </a:r>
            <a:br>
              <a:rPr lang="en-GB" sz="1100" b="0" i="0" u="none" strike="noStrike" baseline="0" dirty="0"/>
            </a:br>
            <a:r>
              <a:rPr lang="en-GB" sz="1100" b="0" i="0" u="none" strike="noStrike" baseline="0" dirty="0"/>
              <a:t>The content has been developed in conjunction with the Achondroplasia.expert Editorial Committee. </a:t>
            </a:r>
            <a:br>
              <a:rPr lang="en-GB" sz="1100" b="0" i="0" u="none" strike="noStrike" baseline="0" dirty="0"/>
            </a:br>
            <a:r>
              <a:rPr lang="en-GB" sz="1100" b="0" i="0" u="none" strike="noStrike" baseline="0" dirty="0"/>
              <a:t>For healthcare professionals practicing across Europe, Middle East and Africa only. </a:t>
            </a:r>
          </a:p>
          <a:p>
            <a:r>
              <a:rPr lang="en-GB" sz="1100" b="0" i="0" u="none" strike="noStrike" baseline="0" dirty="0"/>
              <a:t>© 2021 BioMarin International Ltd. All Rights Reserved. EU-VOX-00220 </a:t>
            </a:r>
            <a:r>
              <a:rPr lang="en-GB" sz="1100" dirty="0"/>
              <a:t>02/22</a:t>
            </a:r>
          </a:p>
        </p:txBody>
      </p:sp>
      <p:pic>
        <p:nvPicPr>
          <p:cNvPr id="1026" name="Picture 2" descr="BioMarin Pharmaceutical Inc.">
            <a:extLst>
              <a:ext uri="{FF2B5EF4-FFF2-40B4-BE49-F238E27FC236}">
                <a16:creationId xmlns:a16="http://schemas.microsoft.com/office/drawing/2014/main" id="{45186B69-5B23-4209-9C2E-D302EF4CD9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091" t="43105" r="10453" b="42721"/>
          <a:stretch/>
        </p:blipFill>
        <p:spPr bwMode="auto">
          <a:xfrm>
            <a:off x="531261" y="6230826"/>
            <a:ext cx="1946628" cy="347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2876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r>
              <a:rPr lang="en-GB" sz="1800" b="1" dirty="0"/>
              <a:t>1993 – overnight sleep studies demonstrate a high prevalence of both sleep related respiratory abnormalities and abnormal SEPs in young subjects with achondroplasia</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Breathing Abnormalities During Sleep in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4"/>
            <a:ext cx="5316493" cy="1606231"/>
          </a:xfrm>
        </p:spPr>
        <p:txBody>
          <a:bodyPr/>
          <a:lstStyle/>
          <a:p>
            <a:r>
              <a:rPr lang="en-GB" dirty="0"/>
              <a:t>Examination of types of respiratory disorders present in sleep in patients with achondroplasia (N=20)</a:t>
            </a:r>
            <a:endParaRPr lang="en-GB" baseline="30000" dirty="0"/>
          </a:p>
          <a:p>
            <a:pPr lvl="1"/>
            <a:r>
              <a:rPr lang="en-GB" dirty="0"/>
              <a:t>Clinical history of sleep apnoea, apnoea of infancy, and other breathing disorders</a:t>
            </a:r>
          </a:p>
          <a:p>
            <a:pPr lvl="1"/>
            <a:r>
              <a:rPr lang="en-GB" dirty="0"/>
              <a:t>Clinical examination particularly for peripheral/cranial nerve abnormalities</a:t>
            </a:r>
          </a:p>
          <a:p>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CPAP, continuous positive airway pressure; EMG, electromyography; NREM, non-rapid eye movement sleep; REM, rapid eye movement; SEP, somatosensory evoked potentials.</a:t>
            </a:r>
          </a:p>
          <a:p>
            <a:r>
              <a:rPr lang="en-GB" dirty="0"/>
              <a:t>Waters KA et al. Arch Dis Child. 1993;69(2):191-196.</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3127952"/>
            <a:ext cx="5316493" cy="887798"/>
          </a:xfrm>
        </p:spPr>
        <p:txBody>
          <a:bodyPr anchor="t"/>
          <a:lstStyle/>
          <a:p>
            <a:r>
              <a:rPr lang="en-GB" dirty="0"/>
              <a:t>All subjects demonstrated variable degrees of upper airway obstruction</a:t>
            </a:r>
            <a:endParaRPr lang="en-GB" baseline="30000" dirty="0"/>
          </a:p>
          <a:p>
            <a:pPr lvl="1"/>
            <a:r>
              <a:rPr lang="en-GB" dirty="0"/>
              <a:t>Required either adenotonsillectomy or CPAP (n=7)</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4092637"/>
            <a:ext cx="5316493" cy="900415"/>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“...sleep apnoea and sleep disordered breathing are extremely common in this condition.”</a:t>
            </a:r>
            <a:endParaRPr lang="en-GB" i="1" baseline="30000" dirty="0">
              <a:solidFill>
                <a:schemeClr val="accent4"/>
              </a:solidFill>
            </a:endParaRPr>
          </a:p>
        </p:txBody>
      </p:sp>
      <p:sp>
        <p:nvSpPr>
          <p:cNvPr id="13" name="Isosceles Triangle 12">
            <a:extLst>
              <a:ext uri="{FF2B5EF4-FFF2-40B4-BE49-F238E27FC236}">
                <a16:creationId xmlns:a16="http://schemas.microsoft.com/office/drawing/2014/main" id="{237F7E81-23C8-4CA2-9B3B-1F914E1D3BCF}"/>
              </a:ext>
            </a:extLst>
          </p:cNvPr>
          <p:cNvSpPr/>
          <p:nvPr/>
        </p:nvSpPr>
        <p:spPr>
          <a:xfrm>
            <a:off x="9016154"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aphicFrame>
        <p:nvGraphicFramePr>
          <p:cNvPr id="2" name="Table 4">
            <a:extLst>
              <a:ext uri="{FF2B5EF4-FFF2-40B4-BE49-F238E27FC236}">
                <a16:creationId xmlns:a16="http://schemas.microsoft.com/office/drawing/2014/main" id="{4D3D3A9D-728F-4BBE-B466-D4684CA88F92}"/>
              </a:ext>
            </a:extLst>
          </p:cNvPr>
          <p:cNvGraphicFramePr>
            <a:graphicFrameLocks noGrp="1"/>
          </p:cNvGraphicFramePr>
          <p:nvPr>
            <p:extLst>
              <p:ext uri="{D42A27DB-BD31-4B8C-83A1-F6EECF244321}">
                <p14:modId xmlns:p14="http://schemas.microsoft.com/office/powerpoint/2010/main" val="810611438"/>
              </p:ext>
            </p:extLst>
          </p:nvPr>
        </p:nvGraphicFramePr>
        <p:xfrm>
          <a:off x="6548969" y="1550163"/>
          <a:ext cx="4410554" cy="3337560"/>
        </p:xfrm>
        <a:graphic>
          <a:graphicData uri="http://schemas.openxmlformats.org/drawingml/2006/table">
            <a:tbl>
              <a:tblPr firstRow="1" bandRow="1">
                <a:tableStyleId>{5C22544A-7EE6-4342-B048-85BDC9FD1C3A}</a:tableStyleId>
              </a:tblPr>
              <a:tblGrid>
                <a:gridCol w="2205277">
                  <a:extLst>
                    <a:ext uri="{9D8B030D-6E8A-4147-A177-3AD203B41FA5}">
                      <a16:colId xmlns:a16="http://schemas.microsoft.com/office/drawing/2014/main" val="2610002447"/>
                    </a:ext>
                  </a:extLst>
                </a:gridCol>
                <a:gridCol w="2205277">
                  <a:extLst>
                    <a:ext uri="{9D8B030D-6E8A-4147-A177-3AD203B41FA5}">
                      <a16:colId xmlns:a16="http://schemas.microsoft.com/office/drawing/2014/main" val="2616280117"/>
                    </a:ext>
                  </a:extLst>
                </a:gridCol>
              </a:tblGrid>
              <a:tr h="217948">
                <a:tc gridSpan="2">
                  <a:txBody>
                    <a:bodyPr/>
                    <a:lstStyle/>
                    <a:p>
                      <a:pPr algn="ctr"/>
                      <a:r>
                        <a:rPr lang="en-GB" sz="1100" dirty="0"/>
                        <a:t>Summary of sleep study abnormalities</a:t>
                      </a:r>
                      <a:endParaRPr lang="en-GB" sz="1100" baseline="30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hMerge="1">
                  <a:txBody>
                    <a:bodyPr/>
                    <a:lstStyle/>
                    <a:p>
                      <a:endParaRPr lang="en-GB"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extLst>
                  <a:ext uri="{0D108BD9-81ED-4DB2-BD59-A6C34878D82A}">
                    <a16:rowId xmlns:a16="http://schemas.microsoft.com/office/drawing/2014/main" val="3938519282"/>
                  </a:ext>
                </a:extLst>
              </a:tr>
              <a:tr h="205127">
                <a:tc>
                  <a:txBody>
                    <a:bodyPr/>
                    <a:lstStyle/>
                    <a:p>
                      <a:r>
                        <a:rPr lang="en-GB" sz="1000" dirty="0">
                          <a:solidFill>
                            <a:schemeClr val="tx1"/>
                          </a:solidFill>
                        </a:rPr>
                        <a:t>Apnoea index (per hour)</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tc>
                  <a:txBody>
                    <a:bodyPr/>
                    <a:lstStyle/>
                    <a:p>
                      <a:r>
                        <a:rPr lang="en-GB" sz="1000" dirty="0">
                          <a:solidFill>
                            <a:schemeClr val="tx1"/>
                          </a:solidFill>
                        </a:rPr>
                        <a:t>Mean (SD) 18.2 (14.8) (range 0-57)</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extLst>
                  <a:ext uri="{0D108BD9-81ED-4DB2-BD59-A6C34878D82A}">
                    <a16:rowId xmlns:a16="http://schemas.microsoft.com/office/drawing/2014/main" val="3004762637"/>
                  </a:ext>
                </a:extLst>
              </a:tr>
              <a:tr h="205127">
                <a:tc gridSpan="2">
                  <a:txBody>
                    <a:bodyPr/>
                    <a:lstStyle/>
                    <a:p>
                      <a:r>
                        <a:rPr lang="en-GB" sz="1000" b="1" dirty="0"/>
                        <a:t>Sleep respiratory abnormalities</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hMerge="1">
                  <a:txBody>
                    <a:bodyPr/>
                    <a:lstStyle/>
                    <a:p>
                      <a:endParaRPr lang="en-GB" sz="1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1785560978"/>
                  </a:ext>
                </a:extLst>
              </a:tr>
              <a:tr h="205127">
                <a:tc>
                  <a:txBody>
                    <a:bodyPr/>
                    <a:lstStyle/>
                    <a:p>
                      <a:r>
                        <a:rPr lang="en-GB" sz="1000" dirty="0"/>
                        <a:t>Total </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r>
                        <a:rPr lang="en-GB" sz="1000" dirty="0"/>
                        <a:t>20</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191344444"/>
                  </a:ext>
                </a:extLst>
              </a:tr>
              <a:tr h="461536">
                <a:tc>
                  <a:txBody>
                    <a:bodyPr/>
                    <a:lstStyle/>
                    <a:p>
                      <a:r>
                        <a:rPr lang="en-GB" sz="1000" dirty="0"/>
                        <a:t>Accessory EMG</a:t>
                      </a:r>
                    </a:p>
                    <a:p>
                      <a:pPr lvl="1"/>
                      <a:r>
                        <a:rPr lang="en-GB" sz="1000" dirty="0"/>
                        <a:t>REM</a:t>
                      </a:r>
                    </a:p>
                    <a:p>
                      <a:pPr lvl="1"/>
                      <a:r>
                        <a:rPr lang="en-GB" sz="1000" dirty="0"/>
                        <a:t>NREM</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r>
                        <a:rPr lang="en-GB" sz="1000" dirty="0"/>
                        <a:t>12</a:t>
                      </a:r>
                    </a:p>
                    <a:p>
                      <a:r>
                        <a:rPr lang="en-GB" sz="1000" dirty="0"/>
                        <a:t>10</a:t>
                      </a:r>
                    </a:p>
                    <a:p>
                      <a:r>
                        <a:rPr lang="en-GB" sz="1000" dirty="0"/>
                        <a:t>11</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438514952"/>
                  </a:ext>
                </a:extLst>
              </a:tr>
              <a:tr h="589740">
                <a:tc>
                  <a:txBody>
                    <a:bodyPr/>
                    <a:lstStyle/>
                    <a:p>
                      <a:r>
                        <a:rPr lang="en-GB" sz="1000" dirty="0"/>
                        <a:t>Cyclic apnoea</a:t>
                      </a:r>
                      <a:endParaRPr lang="en-GB" sz="1000" baseline="30000" dirty="0"/>
                    </a:p>
                    <a:p>
                      <a:pPr lvl="1"/>
                      <a:r>
                        <a:rPr lang="en-GB" sz="1000" dirty="0"/>
                        <a:t>Duration (min)</a:t>
                      </a:r>
                    </a:p>
                    <a:p>
                      <a:pPr lvl="1"/>
                      <a:r>
                        <a:rPr lang="en-GB" sz="1000" dirty="0"/>
                        <a:t>Mean % total sleep time</a:t>
                      </a:r>
                    </a:p>
                    <a:p>
                      <a:pPr lvl="1"/>
                      <a:r>
                        <a:rPr lang="en-GB" sz="1000" dirty="0"/>
                        <a:t>No of episodes (total)</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r>
                        <a:rPr lang="en-GB" sz="1000" dirty="0"/>
                        <a:t>12</a:t>
                      </a:r>
                    </a:p>
                    <a:p>
                      <a:r>
                        <a:rPr lang="en-GB" sz="1000" dirty="0"/>
                        <a:t>32.3 (15.7)</a:t>
                      </a:r>
                    </a:p>
                    <a:p>
                      <a:r>
                        <a:rPr lang="en-GB" sz="1000" dirty="0"/>
                        <a:t>7.4 (3.9)</a:t>
                      </a:r>
                    </a:p>
                    <a:p>
                      <a:r>
                        <a:rPr lang="en-GB" sz="1000" dirty="0"/>
                        <a:t>10.5 (4.9)</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245829648"/>
                  </a:ext>
                </a:extLst>
              </a:tr>
              <a:tr h="205127">
                <a:tc>
                  <a:txBody>
                    <a:bodyPr/>
                    <a:lstStyle/>
                    <a:p>
                      <a:r>
                        <a:rPr lang="en-GB" sz="1000" dirty="0"/>
                        <a:t>Apneustic breaths</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r>
                        <a:rPr lang="en-GB" sz="1000" dirty="0"/>
                        <a:t>6</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632245495"/>
                  </a:ext>
                </a:extLst>
              </a:tr>
              <a:tr h="717945">
                <a:tc>
                  <a:txBody>
                    <a:bodyPr/>
                    <a:lstStyle/>
                    <a:p>
                      <a:r>
                        <a:rPr lang="en-GB" sz="1000" dirty="0"/>
                        <a:t>SEP grade</a:t>
                      </a:r>
                    </a:p>
                    <a:p>
                      <a:pPr lvl="1"/>
                      <a:r>
                        <a:rPr lang="en-GB" sz="1000" dirty="0"/>
                        <a:t>1</a:t>
                      </a:r>
                    </a:p>
                    <a:p>
                      <a:pPr lvl="1"/>
                      <a:r>
                        <a:rPr lang="en-GB" sz="1000" dirty="0"/>
                        <a:t>2</a:t>
                      </a:r>
                    </a:p>
                    <a:p>
                      <a:pPr lvl="1"/>
                      <a:r>
                        <a:rPr lang="en-GB" sz="1000" dirty="0"/>
                        <a:t>3</a:t>
                      </a:r>
                    </a:p>
                    <a:p>
                      <a:pPr lvl="1"/>
                      <a:r>
                        <a:rPr lang="en-GB" sz="1000" dirty="0"/>
                        <a:t>4</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endParaRPr lang="en-GB" sz="1000" dirty="0"/>
                    </a:p>
                    <a:p>
                      <a:r>
                        <a:rPr lang="en-GB" sz="1000" dirty="0"/>
                        <a:t>11</a:t>
                      </a:r>
                    </a:p>
                    <a:p>
                      <a:r>
                        <a:rPr lang="en-GB" sz="1000" dirty="0"/>
                        <a:t>3</a:t>
                      </a:r>
                    </a:p>
                    <a:p>
                      <a:r>
                        <a:rPr lang="en-GB" sz="1000" dirty="0"/>
                        <a:t>1</a:t>
                      </a:r>
                    </a:p>
                    <a:p>
                      <a:r>
                        <a:rPr lang="en-GB" sz="1000" dirty="0"/>
                        <a:t>4</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343746438"/>
                  </a:ext>
                </a:extLst>
              </a:tr>
            </a:tbl>
          </a:graphicData>
        </a:graphic>
      </p:graphicFrame>
    </p:spTree>
    <p:extLst>
      <p:ext uri="{BB962C8B-B14F-4D97-AF65-F5344CB8AC3E}">
        <p14:creationId xmlns:p14="http://schemas.microsoft.com/office/powerpoint/2010/main" val="1516685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1994 – </a:t>
            </a:r>
            <a:r>
              <a:rPr lang="en-GB" sz="1800" b="1" dirty="0" err="1"/>
              <a:t>Shiang</a:t>
            </a:r>
            <a:r>
              <a:rPr lang="en-GB" sz="1800" b="1" dirty="0"/>
              <a:t>, </a:t>
            </a:r>
            <a:r>
              <a:rPr lang="en-GB" sz="1800" b="1" i="1" dirty="0"/>
              <a:t>et al</a:t>
            </a:r>
            <a:r>
              <a:rPr lang="en-GB" sz="1800" b="1" dirty="0"/>
              <a:t>. show that mutations in the transmembrane domain of </a:t>
            </a:r>
            <a:r>
              <a:rPr lang="en-GB" sz="1800" b="1" i="1" dirty="0"/>
              <a:t>FGFR3</a:t>
            </a:r>
          </a:p>
          <a:p>
            <a:pPr algn="ctr">
              <a:spcBef>
                <a:spcPts val="0"/>
              </a:spcBef>
            </a:pPr>
            <a:r>
              <a:rPr lang="en-GB" sz="1800" b="1" dirty="0"/>
              <a:t>cause achondroplasia</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Analysing DNA from Patients with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6"/>
            <a:ext cx="5316493" cy="1182862"/>
          </a:xfrm>
        </p:spPr>
        <p:txBody>
          <a:bodyPr/>
          <a:lstStyle/>
          <a:p>
            <a:r>
              <a:rPr lang="en-GB" dirty="0"/>
              <a:t>Gene encoding </a:t>
            </a:r>
            <a:r>
              <a:rPr lang="en-GB" i="1" dirty="0"/>
              <a:t>FGFR3 </a:t>
            </a:r>
            <a:r>
              <a:rPr lang="en-GB" dirty="0"/>
              <a:t>was originally characterised as a candidate for Huntington’s disease</a:t>
            </a:r>
            <a:endParaRPr lang="en-GB" baseline="30000" dirty="0"/>
          </a:p>
          <a:p>
            <a:pPr lvl="1"/>
            <a:r>
              <a:rPr lang="en-GB" dirty="0"/>
              <a:t>Transcripts from this locus were examined for alterations in ACH patients</a:t>
            </a:r>
            <a:endParaRPr lang="en-GB" baseline="30000" dirty="0"/>
          </a:p>
          <a:p>
            <a:endParaRPr lang="en-GB"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solidFill>
                  <a:srgbClr val="303030"/>
                </a:solidFill>
                <a:effectLst/>
                <a:latin typeface="arial" panose="020B0604020202020204" pitchFamily="34" charset="0"/>
              </a:rPr>
              <a:t>ACH, achondroplasia; FGFR3, fibroblast growth factor receptor 3.</a:t>
            </a:r>
          </a:p>
          <a:p>
            <a:pPr marL="228600" indent="-228600">
              <a:buFont typeface="+mj-lt"/>
              <a:buAutoNum type="arabicPeriod"/>
            </a:pPr>
            <a:r>
              <a:rPr lang="en-GB" dirty="0" err="1">
                <a:solidFill>
                  <a:srgbClr val="212121"/>
                </a:solidFill>
                <a:effectLst/>
              </a:rPr>
              <a:t>Shiang</a:t>
            </a:r>
            <a:r>
              <a:rPr lang="en-GB" dirty="0">
                <a:solidFill>
                  <a:srgbClr val="212121"/>
                </a:solidFill>
                <a:effectLst/>
              </a:rPr>
              <a:t> R et al. Cell. 1994;78(2):335-342.</a:t>
            </a:r>
            <a:endParaRPr lang="en-GB" dirty="0"/>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2726635"/>
            <a:ext cx="5316493" cy="1063481"/>
          </a:xfrm>
        </p:spPr>
        <p:txBody>
          <a:bodyPr anchor="t"/>
          <a:lstStyle/>
          <a:p>
            <a:r>
              <a:rPr lang="en-GB" dirty="0"/>
              <a:t>Point mutations in the </a:t>
            </a:r>
            <a:r>
              <a:rPr lang="en-GB" i="1" dirty="0"/>
              <a:t>FGFR3 </a:t>
            </a:r>
            <a:r>
              <a:rPr lang="en-GB" dirty="0"/>
              <a:t>gene resulting in the substitution of an arginine [A] residue for a glycine [G] at position 380 of the mature protein, were revealed</a:t>
            </a:r>
            <a:endParaRPr lang="en-GB" baseline="30000"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3889054"/>
            <a:ext cx="5316493" cy="1103998"/>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“DNA studies revealed point mutations in the FGFR3 gene in ACH heterozygotes and homozygotes.”</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9197452"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33702D55-1F6C-4172-B5E4-3793BAA06C88}"/>
              </a:ext>
            </a:extLst>
          </p:cNvPr>
          <p:cNvSpPr txBox="1"/>
          <p:nvPr/>
        </p:nvSpPr>
        <p:spPr>
          <a:xfrm>
            <a:off x="10068026" y="4763217"/>
            <a:ext cx="1377934" cy="215444"/>
          </a:xfrm>
          <a:prstGeom prst="rect">
            <a:avLst/>
          </a:prstGeom>
          <a:noFill/>
        </p:spPr>
        <p:txBody>
          <a:bodyPr wrap="square">
            <a:spAutoFit/>
          </a:bodyPr>
          <a:lstStyle/>
          <a:p>
            <a:pPr algn="r"/>
            <a:r>
              <a:rPr lang="en-GB" sz="800" dirty="0" err="1"/>
              <a:t>Shiang</a:t>
            </a:r>
            <a:r>
              <a:rPr lang="en-GB" sz="800" dirty="0"/>
              <a:t>, </a:t>
            </a:r>
            <a:r>
              <a:rPr lang="en-GB" sz="800" i="1" dirty="0"/>
              <a:t>et al</a:t>
            </a:r>
            <a:r>
              <a:rPr lang="en-GB" sz="800" dirty="0"/>
              <a:t>. 1994.</a:t>
            </a:r>
          </a:p>
        </p:txBody>
      </p:sp>
      <p:grpSp>
        <p:nvGrpSpPr>
          <p:cNvPr id="17" name="Group 16">
            <a:extLst>
              <a:ext uri="{FF2B5EF4-FFF2-40B4-BE49-F238E27FC236}">
                <a16:creationId xmlns:a16="http://schemas.microsoft.com/office/drawing/2014/main" id="{A24BB1D8-B04C-4B09-9409-2B343ABFD244}"/>
              </a:ext>
            </a:extLst>
          </p:cNvPr>
          <p:cNvGrpSpPr/>
          <p:nvPr/>
        </p:nvGrpSpPr>
        <p:grpSpPr>
          <a:xfrm>
            <a:off x="6237170" y="1741441"/>
            <a:ext cx="5042422" cy="2324851"/>
            <a:chOff x="6237170" y="1741441"/>
            <a:chExt cx="5042422" cy="2324851"/>
          </a:xfrm>
        </p:grpSpPr>
        <p:pic>
          <p:nvPicPr>
            <p:cNvPr id="8" name="Picture 7">
              <a:extLst>
                <a:ext uri="{FF2B5EF4-FFF2-40B4-BE49-F238E27FC236}">
                  <a16:creationId xmlns:a16="http://schemas.microsoft.com/office/drawing/2014/main" id="{E9DA5A1E-B781-489B-B1F0-C41C515E3107}"/>
                </a:ext>
              </a:extLst>
            </p:cNvPr>
            <p:cNvPicPr>
              <a:picLocks noChangeAspect="1"/>
            </p:cNvPicPr>
            <p:nvPr/>
          </p:nvPicPr>
          <p:blipFill rotWithShape="1">
            <a:blip r:embed="rId3"/>
            <a:srcRect l="164" t="10041" b="3623"/>
            <a:stretch/>
          </p:blipFill>
          <p:spPr>
            <a:xfrm>
              <a:off x="6237170" y="1741441"/>
              <a:ext cx="5042422" cy="2324851"/>
            </a:xfrm>
            <a:prstGeom prst="rect">
              <a:avLst/>
            </a:prstGeom>
          </p:spPr>
        </p:pic>
        <p:sp>
          <p:nvSpPr>
            <p:cNvPr id="9" name="Rectangle 8">
              <a:extLst>
                <a:ext uri="{FF2B5EF4-FFF2-40B4-BE49-F238E27FC236}">
                  <a16:creationId xmlns:a16="http://schemas.microsoft.com/office/drawing/2014/main" id="{AB17D440-4182-482C-9C2B-2E97F20D3A9E}"/>
                </a:ext>
              </a:extLst>
            </p:cNvPr>
            <p:cNvSpPr/>
            <p:nvPr/>
          </p:nvSpPr>
          <p:spPr>
            <a:xfrm>
              <a:off x="6237170" y="1751798"/>
              <a:ext cx="182880" cy="3526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TextBox 17">
            <a:extLst>
              <a:ext uri="{FF2B5EF4-FFF2-40B4-BE49-F238E27FC236}">
                <a16:creationId xmlns:a16="http://schemas.microsoft.com/office/drawing/2014/main" id="{6EC9E0CC-A622-4D4A-BA1A-8985834286F9}"/>
              </a:ext>
            </a:extLst>
          </p:cNvPr>
          <p:cNvSpPr txBox="1"/>
          <p:nvPr/>
        </p:nvSpPr>
        <p:spPr>
          <a:xfrm>
            <a:off x="6096000" y="4293486"/>
            <a:ext cx="5316493" cy="261610"/>
          </a:xfrm>
          <a:prstGeom prst="rect">
            <a:avLst/>
          </a:prstGeom>
          <a:noFill/>
        </p:spPr>
        <p:txBody>
          <a:bodyPr wrap="square">
            <a:spAutoFit/>
          </a:bodyPr>
          <a:lstStyle/>
          <a:p>
            <a:r>
              <a:rPr lang="en-GB" sz="1100" dirty="0"/>
              <a:t>DNA sequence of wild-type and mutant</a:t>
            </a:r>
            <a:r>
              <a:rPr lang="en-GB" sz="1100" i="1" dirty="0"/>
              <a:t> FGFR3 </a:t>
            </a:r>
            <a:r>
              <a:rPr lang="en-GB" sz="1100" dirty="0"/>
              <a:t>alleles.</a:t>
            </a:r>
          </a:p>
        </p:txBody>
      </p:sp>
    </p:spTree>
    <p:extLst>
      <p:ext uri="{BB962C8B-B14F-4D97-AF65-F5344CB8AC3E}">
        <p14:creationId xmlns:p14="http://schemas.microsoft.com/office/powerpoint/2010/main" val="2907060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1994 – Rousseau, </a:t>
            </a:r>
            <a:r>
              <a:rPr lang="en-GB" sz="1800" b="1" i="1" dirty="0"/>
              <a:t>et al</a:t>
            </a:r>
            <a:r>
              <a:rPr lang="en-GB" sz="1800" b="1" dirty="0"/>
              <a:t>. confirm that </a:t>
            </a:r>
            <a:r>
              <a:rPr lang="en-GB" sz="1800" b="1" i="1" dirty="0"/>
              <a:t>FGFR3</a:t>
            </a:r>
            <a:r>
              <a:rPr lang="en-GB" sz="1800" b="1" dirty="0"/>
              <a:t> is the gene responsible for achondroplasia</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Coding Sequence of </a:t>
            </a:r>
            <a:r>
              <a:rPr lang="en-GB" i="1" dirty="0"/>
              <a:t>FGFR3</a:t>
            </a:r>
            <a:r>
              <a:rPr lang="en-GB" dirty="0"/>
              <a:t> in Achondroplasia </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1107319"/>
          </a:xfrm>
        </p:spPr>
        <p:txBody>
          <a:bodyPr/>
          <a:lstStyle/>
          <a:p>
            <a:r>
              <a:rPr lang="en-GB" dirty="0"/>
              <a:t>Analysis of the coding sequence of </a:t>
            </a:r>
            <a:r>
              <a:rPr lang="en-GB" i="1" dirty="0"/>
              <a:t>FGFR3</a:t>
            </a:r>
            <a:r>
              <a:rPr lang="en-GB" dirty="0"/>
              <a:t> for point mutations or minute changes</a:t>
            </a:r>
            <a:endParaRPr lang="en-GB" baseline="30000" dirty="0"/>
          </a:p>
          <a:p>
            <a:pPr lvl="1"/>
            <a:r>
              <a:rPr lang="en-GB" dirty="0"/>
              <a:t>Combination of single-strand conformation polymorphism </a:t>
            </a:r>
            <a:r>
              <a:rPr lang="en-GB" b="0" i="0" dirty="0">
                <a:solidFill>
                  <a:srgbClr val="303030"/>
                </a:solidFill>
                <a:effectLst/>
                <a:latin typeface="Arial" panose="020B0604020202020204" pitchFamily="34" charset="0"/>
              </a:rPr>
              <a:t>and direct sequencing analyses of the protein</a:t>
            </a: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solidFill>
                  <a:srgbClr val="303030"/>
                </a:solidFill>
                <a:effectLst/>
                <a:latin typeface="arial" panose="020B0604020202020204" pitchFamily="34" charset="0"/>
              </a:rPr>
              <a:t>ACH, achondroplasia; FGFR3, fibroblast growth factor receptor </a:t>
            </a:r>
          </a:p>
          <a:p>
            <a:r>
              <a:rPr lang="en-GB" dirty="0"/>
              <a:t>Rousseau F et al. Nature. 1994;371(6494):252-254.</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4798" y="2632486"/>
            <a:ext cx="5316493" cy="1322105"/>
          </a:xfrm>
        </p:spPr>
        <p:txBody>
          <a:bodyPr anchor="t"/>
          <a:lstStyle/>
          <a:p>
            <a:r>
              <a:rPr lang="en-GB" dirty="0"/>
              <a:t>Abnormal patterns of migration were observed in probands from 6/6 unrelated families linked to chromosome 4pl6.3</a:t>
            </a:r>
            <a:endParaRPr lang="en-GB" baseline="30000" dirty="0"/>
          </a:p>
          <a:p>
            <a:pPr lvl="1"/>
            <a:r>
              <a:rPr lang="en-GB" dirty="0"/>
              <a:t>Indicative of sequence variations in the transmembrane domain</a:t>
            </a:r>
            <a:endParaRPr lang="en-GB" baseline="30000"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4798" y="4031816"/>
            <a:ext cx="5316493" cy="946846"/>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“We conclude that FGFR3 is the gene responsible for ACH, having shown that a mutation in a transmembrane domain of this fibroblast growth factor receptor results in a skeletal growth defect.”</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9197452"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33702D55-1F6C-4172-B5E4-3793BAA06C88}"/>
              </a:ext>
            </a:extLst>
          </p:cNvPr>
          <p:cNvSpPr txBox="1"/>
          <p:nvPr/>
        </p:nvSpPr>
        <p:spPr>
          <a:xfrm>
            <a:off x="10068026" y="4763217"/>
            <a:ext cx="1377934" cy="215444"/>
          </a:xfrm>
          <a:prstGeom prst="rect">
            <a:avLst/>
          </a:prstGeom>
          <a:noFill/>
        </p:spPr>
        <p:txBody>
          <a:bodyPr wrap="square">
            <a:spAutoFit/>
          </a:bodyPr>
          <a:lstStyle/>
          <a:p>
            <a:pPr algn="r"/>
            <a:r>
              <a:rPr lang="en-GB" sz="800" dirty="0"/>
              <a:t>Rousseau, </a:t>
            </a:r>
            <a:r>
              <a:rPr lang="en-GB" sz="800" i="1" dirty="0"/>
              <a:t>et al</a:t>
            </a:r>
            <a:r>
              <a:rPr lang="en-GB" sz="800" dirty="0"/>
              <a:t>. 1994.</a:t>
            </a:r>
          </a:p>
        </p:txBody>
      </p:sp>
      <p:sp>
        <p:nvSpPr>
          <p:cNvPr id="18" name="TextBox 17">
            <a:extLst>
              <a:ext uri="{FF2B5EF4-FFF2-40B4-BE49-F238E27FC236}">
                <a16:creationId xmlns:a16="http://schemas.microsoft.com/office/drawing/2014/main" id="{6EC9E0CC-A622-4D4A-BA1A-8985834286F9}"/>
              </a:ext>
            </a:extLst>
          </p:cNvPr>
          <p:cNvSpPr txBox="1"/>
          <p:nvPr/>
        </p:nvSpPr>
        <p:spPr>
          <a:xfrm>
            <a:off x="6096000" y="4293486"/>
            <a:ext cx="5316493" cy="430887"/>
          </a:xfrm>
          <a:prstGeom prst="rect">
            <a:avLst/>
          </a:prstGeom>
          <a:noFill/>
        </p:spPr>
        <p:txBody>
          <a:bodyPr wrap="square">
            <a:spAutoFit/>
          </a:bodyPr>
          <a:lstStyle/>
          <a:p>
            <a:r>
              <a:rPr lang="en-GB" sz="1100" dirty="0"/>
              <a:t>Single-strand conformation polymorphism  analysis of the transmembrane domain of the </a:t>
            </a:r>
            <a:r>
              <a:rPr lang="en-GB" sz="1100" i="1" dirty="0"/>
              <a:t>FGFR3</a:t>
            </a:r>
            <a:r>
              <a:rPr lang="en-GB" sz="1100" dirty="0"/>
              <a:t> gene in four ACH probands (a-d).</a:t>
            </a:r>
            <a:endParaRPr lang="en-GB" sz="1100" baseline="30000" dirty="0"/>
          </a:p>
        </p:txBody>
      </p:sp>
      <p:pic>
        <p:nvPicPr>
          <p:cNvPr id="5" name="Picture 4">
            <a:extLst>
              <a:ext uri="{FF2B5EF4-FFF2-40B4-BE49-F238E27FC236}">
                <a16:creationId xmlns:a16="http://schemas.microsoft.com/office/drawing/2014/main" id="{DA3A935A-E700-4D55-9715-204D6260D51E}"/>
              </a:ext>
            </a:extLst>
          </p:cNvPr>
          <p:cNvPicPr>
            <a:picLocks noChangeAspect="1"/>
          </p:cNvPicPr>
          <p:nvPr/>
        </p:nvPicPr>
        <p:blipFill rotWithShape="1">
          <a:blip r:embed="rId3"/>
          <a:srcRect l="1730" t="4484" b="4613"/>
          <a:stretch/>
        </p:blipFill>
        <p:spPr>
          <a:xfrm>
            <a:off x="6612625" y="1543070"/>
            <a:ext cx="4283242" cy="2745559"/>
          </a:xfrm>
          <a:prstGeom prst="rect">
            <a:avLst/>
          </a:prstGeom>
        </p:spPr>
      </p:pic>
    </p:spTree>
    <p:extLst>
      <p:ext uri="{BB962C8B-B14F-4D97-AF65-F5344CB8AC3E}">
        <p14:creationId xmlns:p14="http://schemas.microsoft.com/office/powerpoint/2010/main" val="2561569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1995 – </a:t>
            </a:r>
            <a:r>
              <a:rPr lang="en-GB" sz="1800" b="1" dirty="0" err="1"/>
              <a:t>Bellus</a:t>
            </a:r>
            <a:r>
              <a:rPr lang="en-GB" sz="1800" b="1" dirty="0"/>
              <a:t>, </a:t>
            </a:r>
            <a:r>
              <a:rPr lang="en-GB" sz="1800" b="1" i="1" dirty="0"/>
              <a:t>et al</a:t>
            </a:r>
            <a:r>
              <a:rPr lang="en-GB" sz="1800" b="1" dirty="0"/>
              <a:t>. confirm that &gt;99% of achondroplasia is caused by </a:t>
            </a:r>
          </a:p>
          <a:p>
            <a:pPr algn="ctr">
              <a:spcBef>
                <a:spcPts val="0"/>
              </a:spcBef>
            </a:pPr>
            <a:r>
              <a:rPr lang="en-GB" sz="1800" b="1" dirty="0"/>
              <a:t>an </a:t>
            </a:r>
            <a:r>
              <a:rPr lang="en-GB" sz="1800" b="1" i="1" dirty="0"/>
              <a:t>FGFR3 </a:t>
            </a:r>
            <a:r>
              <a:rPr lang="en-GB" sz="1800" b="1" dirty="0"/>
              <a:t>G380R mutation</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Achondroplasia Results from a Specific Mutation</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808833"/>
          </a:xfrm>
        </p:spPr>
        <p:txBody>
          <a:bodyPr/>
          <a:lstStyle/>
          <a:p>
            <a:r>
              <a:rPr lang="en-GB" dirty="0"/>
              <a:t>Genomic DNA from unrelated individuals with achondroplasia was evaluated for mutations in the </a:t>
            </a:r>
            <a:r>
              <a:rPr lang="en-GB" i="1" dirty="0"/>
              <a:t>FGFR3</a:t>
            </a:r>
            <a:r>
              <a:rPr lang="en-GB" dirty="0"/>
              <a:t> transmembrane domain (N=154)</a:t>
            </a:r>
            <a:endParaRPr lang="en-GB" baseline="30000" dirty="0"/>
          </a:p>
          <a:p>
            <a:pPr marL="0" indent="0">
              <a:buNone/>
            </a:pP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solidFill>
                  <a:srgbClr val="303030"/>
                </a:solidFill>
                <a:effectLst/>
                <a:latin typeface="arial" panose="020B0604020202020204" pitchFamily="34" charset="0"/>
              </a:rPr>
              <a:t>FGFR3, fibroblast growth factor receptor 3.</a:t>
            </a:r>
          </a:p>
          <a:p>
            <a:r>
              <a:rPr lang="en-GB" dirty="0" err="1">
                <a:solidFill>
                  <a:srgbClr val="303030"/>
                </a:solidFill>
                <a:effectLst/>
                <a:latin typeface="arial" panose="020B0604020202020204" pitchFamily="34" charset="0"/>
              </a:rPr>
              <a:t>Bellus</a:t>
            </a:r>
            <a:r>
              <a:rPr lang="en-GB" dirty="0">
                <a:solidFill>
                  <a:srgbClr val="303030"/>
                </a:solidFill>
                <a:effectLst/>
                <a:latin typeface="arial" panose="020B0604020202020204" pitchFamily="34" charset="0"/>
              </a:rPr>
              <a:t> GA et al. Am J Hum Genet. 1995;56(2):368-373.</a:t>
            </a:r>
            <a:endParaRPr lang="en-GB" dirty="0"/>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2308471"/>
            <a:ext cx="5316493" cy="1928529"/>
          </a:xfrm>
        </p:spPr>
        <p:txBody>
          <a:bodyPr anchor="t"/>
          <a:lstStyle/>
          <a:p>
            <a:r>
              <a:rPr lang="en-GB" dirty="0"/>
              <a:t>An 1138 G-to-A transition or 1138 G-to-C transversion was found in all individuals with typical achondroplasia</a:t>
            </a:r>
            <a:endParaRPr lang="en-GB" baseline="30000" dirty="0"/>
          </a:p>
          <a:p>
            <a:pPr lvl="1"/>
            <a:r>
              <a:rPr lang="en-GB" dirty="0"/>
              <a:t>the 1138 G-to-A transition represents 97% of achondroplasia mutations</a:t>
            </a:r>
          </a:p>
          <a:p>
            <a:pPr lvl="1"/>
            <a:r>
              <a:rPr lang="en-GB" dirty="0"/>
              <a:t>the muta­tion rate at the </a:t>
            </a:r>
            <a:r>
              <a:rPr lang="en-GB" i="1" dirty="0"/>
              <a:t>FGFR3</a:t>
            </a:r>
            <a:r>
              <a:rPr lang="en-GB" dirty="0"/>
              <a:t> 1138 represents the most mutable single nu­cleotide reported in the human genome</a:t>
            </a:r>
          </a:p>
          <a:p>
            <a:pPr lvl="1"/>
            <a:endParaRPr lang="en-GB"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4291804"/>
            <a:ext cx="5316493" cy="701248"/>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“The FGFR3 G380R amino acid substitution is the only mutation that causes the achondroplasia phenotype.”</a:t>
            </a:r>
            <a:endParaRPr lang="en-GB" i="1" baseline="30000" dirty="0">
              <a:solidFill>
                <a:schemeClr val="accent4"/>
              </a:solidFill>
            </a:endParaRPr>
          </a:p>
        </p:txBody>
      </p:sp>
      <p:graphicFrame>
        <p:nvGraphicFramePr>
          <p:cNvPr id="2" name="Table 4">
            <a:extLst>
              <a:ext uri="{FF2B5EF4-FFF2-40B4-BE49-F238E27FC236}">
                <a16:creationId xmlns:a16="http://schemas.microsoft.com/office/drawing/2014/main" id="{4D3D3A9D-728F-4BBE-B466-D4684CA88F92}"/>
              </a:ext>
            </a:extLst>
          </p:cNvPr>
          <p:cNvGraphicFramePr>
            <a:graphicFrameLocks noGrp="1"/>
          </p:cNvGraphicFramePr>
          <p:nvPr>
            <p:extLst>
              <p:ext uri="{D42A27DB-BD31-4B8C-83A1-F6EECF244321}">
                <p14:modId xmlns:p14="http://schemas.microsoft.com/office/powerpoint/2010/main" val="782297325"/>
              </p:ext>
            </p:extLst>
          </p:nvPr>
        </p:nvGraphicFramePr>
        <p:xfrm>
          <a:off x="6548969" y="1550163"/>
          <a:ext cx="4410556" cy="3297556"/>
        </p:xfrm>
        <a:graphic>
          <a:graphicData uri="http://schemas.openxmlformats.org/drawingml/2006/table">
            <a:tbl>
              <a:tblPr firstRow="1" bandRow="1">
                <a:tableStyleId>{5C22544A-7EE6-4342-B048-85BDC9FD1C3A}</a:tableStyleId>
              </a:tblPr>
              <a:tblGrid>
                <a:gridCol w="1102639">
                  <a:extLst>
                    <a:ext uri="{9D8B030D-6E8A-4147-A177-3AD203B41FA5}">
                      <a16:colId xmlns:a16="http://schemas.microsoft.com/office/drawing/2014/main" val="2610002447"/>
                    </a:ext>
                  </a:extLst>
                </a:gridCol>
                <a:gridCol w="1102639">
                  <a:extLst>
                    <a:ext uri="{9D8B030D-6E8A-4147-A177-3AD203B41FA5}">
                      <a16:colId xmlns:a16="http://schemas.microsoft.com/office/drawing/2014/main" val="2616280117"/>
                    </a:ext>
                  </a:extLst>
                </a:gridCol>
                <a:gridCol w="1102639">
                  <a:extLst>
                    <a:ext uri="{9D8B030D-6E8A-4147-A177-3AD203B41FA5}">
                      <a16:colId xmlns:a16="http://schemas.microsoft.com/office/drawing/2014/main" val="2062769482"/>
                    </a:ext>
                  </a:extLst>
                </a:gridCol>
                <a:gridCol w="1102639">
                  <a:extLst>
                    <a:ext uri="{9D8B030D-6E8A-4147-A177-3AD203B41FA5}">
                      <a16:colId xmlns:a16="http://schemas.microsoft.com/office/drawing/2014/main" val="308650604"/>
                    </a:ext>
                  </a:extLst>
                </a:gridCol>
              </a:tblGrid>
              <a:tr h="217948">
                <a:tc gridSpan="4">
                  <a:txBody>
                    <a:bodyPr/>
                    <a:lstStyle/>
                    <a:p>
                      <a:pPr algn="ctr"/>
                      <a:r>
                        <a:rPr lang="en-GB" sz="1100" i="1" dirty="0"/>
                        <a:t>FGFR3</a:t>
                      </a:r>
                      <a:r>
                        <a:rPr lang="en-GB" sz="1100" dirty="0"/>
                        <a:t> transmembrane–domain mutations in patients with achondroplasia</a:t>
                      </a:r>
                      <a:endParaRPr lang="en-GB" sz="1100" baseline="30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hMerge="1">
                  <a:txBody>
                    <a:bodyPr/>
                    <a:lstStyle/>
                    <a:p>
                      <a:endParaRPr lang="en-GB"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hMerge="1">
                  <a:txBody>
                    <a:bodyPr/>
                    <a:lstStyle/>
                    <a:p>
                      <a:pPr algn="ctr"/>
                      <a:endParaRPr lang="en-GB" sz="1100" baseline="30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hMerge="1">
                  <a:txBody>
                    <a:bodyPr/>
                    <a:lstStyle/>
                    <a:p>
                      <a:pPr algn="ctr"/>
                      <a:endParaRPr lang="en-GB" sz="1100" baseline="30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extLst>
                  <a:ext uri="{0D108BD9-81ED-4DB2-BD59-A6C34878D82A}">
                    <a16:rowId xmlns:a16="http://schemas.microsoft.com/office/drawing/2014/main" val="3938519282"/>
                  </a:ext>
                </a:extLst>
              </a:tr>
              <a:tr h="205127">
                <a:tc>
                  <a:txBody>
                    <a:bodyPr/>
                    <a:lstStyle/>
                    <a:p>
                      <a:endParaRPr lang="en-GB" sz="1000" dirty="0">
                        <a:solidFill>
                          <a:schemeClr val="tx1"/>
                        </a:solidFill>
                      </a:endParaRPr>
                    </a:p>
                  </a:txBody>
                  <a:tcPr>
                    <a:lnL w="12700" cap="flat" cmpd="sng" algn="ctr">
                      <a:solidFill>
                        <a:schemeClr val="accent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tc gridSpan="3">
                  <a:txBody>
                    <a:bodyPr/>
                    <a:lstStyle/>
                    <a:p>
                      <a:pPr algn="ctr"/>
                      <a:r>
                        <a:rPr lang="en-GB" sz="1000" dirty="0">
                          <a:solidFill>
                            <a:schemeClr val="tx1"/>
                          </a:solidFill>
                        </a:rPr>
                        <a:t>Independent alleles</a:t>
                      </a:r>
                    </a:p>
                  </a:txBody>
                  <a:tcPr>
                    <a:lnL w="12700" cap="flat" cmpd="sng" algn="ctr">
                      <a:solidFill>
                        <a:schemeClr val="bg1"/>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tc hMerge="1">
                  <a:txBody>
                    <a:bodyPr/>
                    <a:lstStyle/>
                    <a:p>
                      <a:endParaRPr lang="en-GB" sz="1000" dirty="0">
                        <a:solidFill>
                          <a:schemeClr val="tx1"/>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tc hMerge="1">
                  <a:txBody>
                    <a:bodyPr/>
                    <a:lstStyle/>
                    <a:p>
                      <a:endParaRPr lang="en-GB" sz="1000" dirty="0">
                        <a:solidFill>
                          <a:schemeClr val="tx1"/>
                        </a:solidFill>
                      </a:endParaRP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2"/>
                    </a:solidFill>
                  </a:tcPr>
                </a:tc>
                <a:extLst>
                  <a:ext uri="{0D108BD9-81ED-4DB2-BD59-A6C34878D82A}">
                    <a16:rowId xmlns:a16="http://schemas.microsoft.com/office/drawing/2014/main" val="3004762637"/>
                  </a:ext>
                </a:extLst>
              </a:tr>
              <a:tr h="205127">
                <a:tc>
                  <a:txBody>
                    <a:bodyPr/>
                    <a:lstStyle/>
                    <a:p>
                      <a:endParaRPr lang="en-GB" sz="1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This study</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Previous studies</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Total (%)</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191344444"/>
                  </a:ext>
                </a:extLst>
              </a:tr>
              <a:tr h="461536">
                <a:tc>
                  <a:txBody>
                    <a:bodyPr/>
                    <a:lstStyle/>
                    <a:p>
                      <a:r>
                        <a:rPr lang="en-GB" sz="1000" dirty="0"/>
                        <a:t>1138 G to A</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150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37</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187 (96.9)</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438514952"/>
                  </a:ext>
                </a:extLst>
              </a:tr>
              <a:tr h="589740">
                <a:tc>
                  <a:txBody>
                    <a:bodyPr/>
                    <a:lstStyle/>
                    <a:p>
                      <a:r>
                        <a:rPr lang="en-GB" sz="1000" dirty="0"/>
                        <a:t>1138 G to C</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3</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2</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5 (2.6)</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245829648"/>
                  </a:ext>
                </a:extLst>
              </a:tr>
              <a:tr h="589740">
                <a:tc>
                  <a:txBody>
                    <a:bodyPr/>
                    <a:lstStyle/>
                    <a:p>
                      <a:r>
                        <a:rPr lang="en-GB" sz="1000" dirty="0"/>
                        <a:t>No mutation</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1</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dirty="0"/>
                        <a:t>1 (0.5)</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1524034759"/>
                  </a:ext>
                </a:extLst>
              </a:tr>
              <a:tr h="589740">
                <a:tc>
                  <a:txBody>
                    <a:bodyPr/>
                    <a:lstStyle/>
                    <a:p>
                      <a:r>
                        <a:rPr lang="en-GB" sz="1000" b="1" dirty="0"/>
                        <a:t>Total </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b="1" dirty="0"/>
                        <a:t>154</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b="1" dirty="0"/>
                        <a:t>39</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000" b="1" dirty="0"/>
                        <a:t>193 (100.0)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083356907"/>
                  </a:ext>
                </a:extLst>
              </a:tr>
            </a:tbl>
          </a:graphicData>
        </a:graphic>
      </p:graphicFrame>
      <p:sp>
        <p:nvSpPr>
          <p:cNvPr id="11" name="Isosceles Triangle 10">
            <a:extLst>
              <a:ext uri="{FF2B5EF4-FFF2-40B4-BE49-F238E27FC236}">
                <a16:creationId xmlns:a16="http://schemas.microsoft.com/office/drawing/2014/main" id="{31368A6B-74F3-4DAA-A3CF-D00008F20ED9}"/>
              </a:ext>
            </a:extLst>
          </p:cNvPr>
          <p:cNvSpPr/>
          <p:nvPr/>
        </p:nvSpPr>
        <p:spPr>
          <a:xfrm>
            <a:off x="9207077"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19802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1996 – </a:t>
            </a:r>
            <a:r>
              <a:rPr lang="en-GB" sz="1800" b="1" dirty="0" err="1"/>
              <a:t>Naski</a:t>
            </a:r>
            <a:r>
              <a:rPr lang="en-GB" sz="1800" b="1" dirty="0"/>
              <a:t>, </a:t>
            </a:r>
            <a:r>
              <a:rPr lang="en-GB" sz="1800" b="1" i="1" dirty="0"/>
              <a:t>et al</a:t>
            </a:r>
            <a:r>
              <a:rPr lang="en-GB" sz="1800" b="1" dirty="0"/>
              <a:t>. show that the achondroplasia mutation constitutively activates the receptor, as evidenced by ligand-independent receptor tyrosine phosphorylation and cell proliferation</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Effect of Achondroplasia Mutation on Gene Activity</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912529"/>
          </a:xfrm>
        </p:spPr>
        <p:txBody>
          <a:bodyPr/>
          <a:lstStyle/>
          <a:p>
            <a:r>
              <a:rPr lang="en-GB" dirty="0"/>
              <a:t>The activity of wild-type and mutant receptors on the proliferation of BaF3 cells were assayed to determine the effect of the ACH (G380R) mutation on </a:t>
            </a:r>
            <a:r>
              <a:rPr lang="en-GB" i="1" dirty="0"/>
              <a:t>FGFR3</a:t>
            </a:r>
            <a:endParaRPr lang="en-GB" i="1"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solidFill>
                  <a:srgbClr val="303030"/>
                </a:solidFill>
                <a:effectLst/>
                <a:latin typeface="arial" panose="020B0604020202020204" pitchFamily="34" charset="0"/>
              </a:rPr>
              <a:t>ACH, achondroplasia; FGFR3, fibroblast growth factor receptor 3; </a:t>
            </a:r>
            <a:r>
              <a:rPr lang="en-GB" dirty="0">
                <a:solidFill>
                  <a:srgbClr val="212121"/>
                </a:solidFill>
                <a:effectLst/>
                <a:cs typeface="Calibri" panose="020F0502020204030204" pitchFamily="34" charset="0"/>
              </a:rPr>
              <a:t>TK, tyrosine kinase.</a:t>
            </a:r>
            <a:endParaRPr lang="en-GB" dirty="0">
              <a:solidFill>
                <a:srgbClr val="303030"/>
              </a:solidFill>
              <a:effectLst/>
              <a:latin typeface="arial" panose="020B0604020202020204" pitchFamily="34" charset="0"/>
            </a:endParaRPr>
          </a:p>
          <a:p>
            <a:pPr marL="228600" indent="-228600">
              <a:buFont typeface="+mj-lt"/>
              <a:buAutoNum type="arabicPeriod"/>
            </a:pPr>
            <a:r>
              <a:rPr lang="en-GB" dirty="0" err="1">
                <a:solidFill>
                  <a:srgbClr val="212121"/>
                </a:solidFill>
                <a:effectLst/>
                <a:cs typeface="Calibri" panose="020F0502020204030204" pitchFamily="34" charset="0"/>
              </a:rPr>
              <a:t>Naski</a:t>
            </a:r>
            <a:r>
              <a:rPr lang="en-GB" dirty="0">
                <a:solidFill>
                  <a:srgbClr val="212121"/>
                </a:solidFill>
                <a:effectLst/>
                <a:cs typeface="Calibri" panose="020F0502020204030204" pitchFamily="34" charset="0"/>
              </a:rPr>
              <a:t> MC et al. Nat Genet. 1996;13(2):233-237.</a:t>
            </a:r>
            <a:endParaRPr lang="en-GB" dirty="0">
              <a:cs typeface="Calibri" panose="020F0502020204030204" pitchFamily="34" charset="0"/>
            </a:endParaRP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2462615"/>
            <a:ext cx="5316493" cy="1019408"/>
          </a:xfrm>
        </p:spPr>
        <p:txBody>
          <a:bodyPr anchor="t"/>
          <a:lstStyle/>
          <a:p>
            <a:r>
              <a:rPr lang="en-GB" dirty="0"/>
              <a:t>Small but reproducible fraction of ligand-independent mitogenic activity was revealed for independent clones expressing the ACH </a:t>
            </a:r>
            <a:r>
              <a:rPr lang="en-GB" dirty="0" err="1"/>
              <a:t>chimaeric</a:t>
            </a:r>
            <a:r>
              <a:rPr lang="en-GB" dirty="0"/>
              <a:t> receptor</a:t>
            </a:r>
            <a:endParaRPr lang="en-GB" baseline="30000"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3587275"/>
            <a:ext cx="5316493" cy="1405777"/>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GB" i="1" dirty="0">
                <a:solidFill>
                  <a:schemeClr val="accent4"/>
                </a:solidFill>
              </a:rPr>
              <a:t>“We posit that the ACH mutation incrementally alters the equilibrium for receptor dimerization such that a small, but transient fraction of the receptor is associated in a dimeric complex, causing partial activation of </a:t>
            </a:r>
          </a:p>
          <a:p>
            <a:pPr marL="0" indent="0" algn="ctr">
              <a:spcBef>
                <a:spcPts val="0"/>
              </a:spcBef>
              <a:buNone/>
            </a:pPr>
            <a:r>
              <a:rPr lang="en-GB" i="1" dirty="0">
                <a:solidFill>
                  <a:schemeClr val="accent4"/>
                </a:solidFill>
              </a:rPr>
              <a:t>signalling cascades.”</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9216702"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FD480724-E27B-4763-8368-D02A93EE2069}"/>
              </a:ext>
            </a:extLst>
          </p:cNvPr>
          <p:cNvPicPr>
            <a:picLocks noChangeAspect="1"/>
          </p:cNvPicPr>
          <p:nvPr/>
        </p:nvPicPr>
        <p:blipFill rotWithShape="1">
          <a:blip r:embed="rId3"/>
          <a:srcRect l="6682" b="4686"/>
          <a:stretch/>
        </p:blipFill>
        <p:spPr>
          <a:xfrm>
            <a:off x="6718754" y="1508616"/>
            <a:ext cx="4070985" cy="2496640"/>
          </a:xfrm>
          <a:prstGeom prst="rect">
            <a:avLst/>
          </a:prstGeom>
        </p:spPr>
      </p:pic>
      <p:sp>
        <p:nvSpPr>
          <p:cNvPr id="17" name="TextBox 16">
            <a:extLst>
              <a:ext uri="{FF2B5EF4-FFF2-40B4-BE49-F238E27FC236}">
                <a16:creationId xmlns:a16="http://schemas.microsoft.com/office/drawing/2014/main" id="{CCDE9126-F21F-450B-97FD-7E84A9428309}"/>
              </a:ext>
            </a:extLst>
          </p:cNvPr>
          <p:cNvSpPr txBox="1"/>
          <p:nvPr/>
        </p:nvSpPr>
        <p:spPr>
          <a:xfrm>
            <a:off x="10068026" y="4763217"/>
            <a:ext cx="1377934" cy="215444"/>
          </a:xfrm>
          <a:prstGeom prst="rect">
            <a:avLst/>
          </a:prstGeom>
          <a:noFill/>
        </p:spPr>
        <p:txBody>
          <a:bodyPr wrap="square">
            <a:spAutoFit/>
          </a:bodyPr>
          <a:lstStyle/>
          <a:p>
            <a:pPr algn="r"/>
            <a:r>
              <a:rPr lang="en-GB" sz="800" dirty="0" err="1"/>
              <a:t>Naski</a:t>
            </a:r>
            <a:r>
              <a:rPr lang="en-GB" sz="800" dirty="0"/>
              <a:t>, </a:t>
            </a:r>
            <a:r>
              <a:rPr lang="en-GB" sz="800" i="1" dirty="0"/>
              <a:t>et al</a:t>
            </a:r>
            <a:r>
              <a:rPr lang="en-GB" sz="800" dirty="0"/>
              <a:t>. 1996.</a:t>
            </a:r>
          </a:p>
        </p:txBody>
      </p:sp>
      <p:sp>
        <p:nvSpPr>
          <p:cNvPr id="18" name="TextBox 17">
            <a:extLst>
              <a:ext uri="{FF2B5EF4-FFF2-40B4-BE49-F238E27FC236}">
                <a16:creationId xmlns:a16="http://schemas.microsoft.com/office/drawing/2014/main" id="{A584A7FE-91FD-48F6-9ABE-030603787A3A}"/>
              </a:ext>
            </a:extLst>
          </p:cNvPr>
          <p:cNvSpPr txBox="1"/>
          <p:nvPr/>
        </p:nvSpPr>
        <p:spPr>
          <a:xfrm>
            <a:off x="6096000" y="4004730"/>
            <a:ext cx="5316493" cy="1015663"/>
          </a:xfrm>
          <a:prstGeom prst="rect">
            <a:avLst/>
          </a:prstGeom>
          <a:noFill/>
        </p:spPr>
        <p:txBody>
          <a:bodyPr wrap="square">
            <a:spAutoFit/>
          </a:bodyPr>
          <a:lstStyle/>
          <a:p>
            <a:r>
              <a:rPr lang="en-GB" sz="1000" dirty="0"/>
              <a:t>Comparison of the proliferation of BaF3 clones expressing the wild-type or ACH (G380R) </a:t>
            </a:r>
            <a:r>
              <a:rPr lang="en-GB" sz="1000" dirty="0" err="1"/>
              <a:t>chimaeric</a:t>
            </a:r>
            <a:r>
              <a:rPr lang="en-GB" sz="1000" dirty="0"/>
              <a:t> receptors encoding the </a:t>
            </a:r>
            <a:r>
              <a:rPr lang="en-GB" sz="1000" dirty="0" err="1"/>
              <a:t>lllb</a:t>
            </a:r>
            <a:r>
              <a:rPr lang="en-GB" sz="1000" dirty="0"/>
              <a:t> isoform of the FGFR3 ligand binding domain. The dose response of a representative wild-type (circle) and mutant (square) clone are shown on the left . The results of several independent clones are shown on the right. The bars represent the mean mitogenic activity for the wild-type (cross-hatched) and mutant (shaded) clones at the indicated FGF1 concentrations.</a:t>
            </a:r>
            <a:endParaRPr lang="en-GB" sz="1000" baseline="30000" dirty="0"/>
          </a:p>
        </p:txBody>
      </p:sp>
    </p:spTree>
    <p:extLst>
      <p:ext uri="{BB962C8B-B14F-4D97-AF65-F5344CB8AC3E}">
        <p14:creationId xmlns:p14="http://schemas.microsoft.com/office/powerpoint/2010/main" val="2743228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1998 – Wilkin, </a:t>
            </a:r>
            <a:r>
              <a:rPr lang="en-GB" sz="1800" b="1" i="1" dirty="0"/>
              <a:t>et al</a:t>
            </a:r>
            <a:r>
              <a:rPr lang="en-GB" sz="1800" b="1" dirty="0"/>
              <a:t>. determine the parental origin of the achondroplasia mutation</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Achondroplasia Mutation on the Paternal Chromosome </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1131307"/>
          </a:xfrm>
        </p:spPr>
        <p:txBody>
          <a:bodyPr/>
          <a:lstStyle/>
          <a:p>
            <a:r>
              <a:rPr lang="en-GB" dirty="0"/>
              <a:t>Sporadic cases of achondroplasia have been associated with advanced paternal age</a:t>
            </a:r>
            <a:endParaRPr lang="en-GB" baseline="30000" dirty="0"/>
          </a:p>
          <a:p>
            <a:pPr lvl="1"/>
            <a:r>
              <a:rPr lang="en-GB" dirty="0"/>
              <a:t>suggesting that these mutations occur preferentially during spermatogenesis</a:t>
            </a: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ARMS, amplification-refractory mutation system; PCR, polymerase chain reaction; </a:t>
            </a:r>
            <a:r>
              <a:rPr lang="en-GB" dirty="0" err="1"/>
              <a:t>wt</a:t>
            </a:r>
            <a:r>
              <a:rPr lang="en-GB" dirty="0"/>
              <a:t>, normal-sequence; mut, oligonucleotide primer or an oligonucleotide</a:t>
            </a:r>
          </a:p>
          <a:p>
            <a:r>
              <a:rPr lang="en-GB" dirty="0"/>
              <a:t>primer specific for the common achondroplasia mutation.</a:t>
            </a:r>
          </a:p>
          <a:p>
            <a:r>
              <a:rPr lang="en-GB" dirty="0"/>
              <a:t>Wilkin DJ et al. Am J Hum Genet 1998;63:711-716.</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4238827"/>
            <a:ext cx="5316493" cy="754225"/>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“For new cases of achondroplasia, …the mutated allele was inherited exclusively from the father.”</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9235952"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Content Placeholder 6">
            <a:extLst>
              <a:ext uri="{FF2B5EF4-FFF2-40B4-BE49-F238E27FC236}">
                <a16:creationId xmlns:a16="http://schemas.microsoft.com/office/drawing/2014/main" id="{0959410B-E1D5-4458-84A5-EC84A5527212}"/>
              </a:ext>
            </a:extLst>
          </p:cNvPr>
          <p:cNvSpPr txBox="1">
            <a:spLocks/>
          </p:cNvSpPr>
          <p:nvPr/>
        </p:nvSpPr>
        <p:spPr>
          <a:xfrm>
            <a:off x="696000" y="2630945"/>
            <a:ext cx="5316493" cy="1553078"/>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ARMS method and allele-specific PCR followed by sequencing identified the parental origin of the mutant allele in 40 informative families</a:t>
            </a:r>
            <a:endParaRPr lang="en-GB" baseline="30000" dirty="0"/>
          </a:p>
          <a:p>
            <a:pPr lvl="1"/>
            <a:r>
              <a:rPr lang="en-GB" dirty="0"/>
              <a:t>Achondroplasia mutation occurred on the paternal chromosome in all 40 cases in which parental origin was unambiguous</a:t>
            </a:r>
          </a:p>
        </p:txBody>
      </p:sp>
      <p:pic>
        <p:nvPicPr>
          <p:cNvPr id="17" name="Picture 16">
            <a:extLst>
              <a:ext uri="{FF2B5EF4-FFF2-40B4-BE49-F238E27FC236}">
                <a16:creationId xmlns:a16="http://schemas.microsoft.com/office/drawing/2014/main" id="{45364AC4-A594-4798-9401-8B720D4645E4}"/>
              </a:ext>
            </a:extLst>
          </p:cNvPr>
          <p:cNvPicPr>
            <a:picLocks noChangeAspect="1"/>
          </p:cNvPicPr>
          <p:nvPr/>
        </p:nvPicPr>
        <p:blipFill rotWithShape="1">
          <a:blip r:embed="rId3"/>
          <a:srcRect l="5742"/>
          <a:stretch/>
        </p:blipFill>
        <p:spPr>
          <a:xfrm>
            <a:off x="6449666" y="1571597"/>
            <a:ext cx="4609160" cy="2667230"/>
          </a:xfrm>
          <a:prstGeom prst="rect">
            <a:avLst/>
          </a:prstGeom>
        </p:spPr>
      </p:pic>
      <p:sp>
        <p:nvSpPr>
          <p:cNvPr id="18" name="TextBox 17">
            <a:extLst>
              <a:ext uri="{FF2B5EF4-FFF2-40B4-BE49-F238E27FC236}">
                <a16:creationId xmlns:a16="http://schemas.microsoft.com/office/drawing/2014/main" id="{123A0EFD-7F5B-4BD5-A1B5-6EBECEC86234}"/>
              </a:ext>
            </a:extLst>
          </p:cNvPr>
          <p:cNvSpPr txBox="1"/>
          <p:nvPr/>
        </p:nvSpPr>
        <p:spPr>
          <a:xfrm>
            <a:off x="6096000" y="4293486"/>
            <a:ext cx="5316493" cy="600164"/>
          </a:xfrm>
          <a:prstGeom prst="rect">
            <a:avLst/>
          </a:prstGeom>
          <a:noFill/>
        </p:spPr>
        <p:txBody>
          <a:bodyPr wrap="square">
            <a:spAutoFit/>
          </a:bodyPr>
          <a:lstStyle/>
          <a:p>
            <a:r>
              <a:rPr lang="en-GB" sz="1100" dirty="0"/>
              <a:t>Parental DNAs are shown in lanes 1, 4, 5, and 8.</a:t>
            </a:r>
          </a:p>
          <a:p>
            <a:r>
              <a:rPr lang="en-GB" sz="1100" dirty="0"/>
              <a:t>In each case shown, the allele amplifying with the mut primer is inherited</a:t>
            </a:r>
          </a:p>
          <a:p>
            <a:r>
              <a:rPr lang="en-GB" sz="1100" dirty="0"/>
              <a:t>from the father.</a:t>
            </a:r>
            <a:endParaRPr lang="en-GB" sz="1100" baseline="30000" dirty="0"/>
          </a:p>
        </p:txBody>
      </p:sp>
      <p:sp>
        <p:nvSpPr>
          <p:cNvPr id="19" name="TextBox 18">
            <a:extLst>
              <a:ext uri="{FF2B5EF4-FFF2-40B4-BE49-F238E27FC236}">
                <a16:creationId xmlns:a16="http://schemas.microsoft.com/office/drawing/2014/main" id="{B1E45BFD-BB20-4BF7-AD17-6CD1C7E6D64F}"/>
              </a:ext>
            </a:extLst>
          </p:cNvPr>
          <p:cNvSpPr txBox="1"/>
          <p:nvPr/>
        </p:nvSpPr>
        <p:spPr>
          <a:xfrm>
            <a:off x="10068026" y="4763217"/>
            <a:ext cx="1377934" cy="215444"/>
          </a:xfrm>
          <a:prstGeom prst="rect">
            <a:avLst/>
          </a:prstGeom>
          <a:noFill/>
        </p:spPr>
        <p:txBody>
          <a:bodyPr wrap="square">
            <a:spAutoFit/>
          </a:bodyPr>
          <a:lstStyle/>
          <a:p>
            <a:pPr algn="r"/>
            <a:r>
              <a:rPr lang="en-GB" sz="800" dirty="0"/>
              <a:t>Wilkin, </a:t>
            </a:r>
            <a:r>
              <a:rPr lang="en-GB" sz="800" i="1" dirty="0"/>
              <a:t>et al</a:t>
            </a:r>
            <a:r>
              <a:rPr lang="en-GB" sz="800" dirty="0"/>
              <a:t>. 1989.</a:t>
            </a:r>
          </a:p>
        </p:txBody>
      </p:sp>
    </p:spTree>
    <p:extLst>
      <p:ext uri="{BB962C8B-B14F-4D97-AF65-F5344CB8AC3E}">
        <p14:creationId xmlns:p14="http://schemas.microsoft.com/office/powerpoint/2010/main" val="4233779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2019 – once-daily subcutaneous vosoritide is associated with a generally mild side-effect profile in children with achondroplasia</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CNP Analogue Therapy in Children with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6"/>
            <a:ext cx="5316493" cy="894104"/>
          </a:xfrm>
        </p:spPr>
        <p:txBody>
          <a:bodyPr/>
          <a:lstStyle/>
          <a:p>
            <a:r>
              <a:rPr lang="en-GB" dirty="0"/>
              <a:t>Multinational, phase 2, dose-finding study/extension study, evaluated the safety and side-effect profile of vosoritide in children* with achondroplasia (N=35)</a:t>
            </a: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*Aged 5 to 14 years. Vosoritide for treatment &gt;/= 2 years, whose epiphyses are not closed, always check the </a:t>
            </a:r>
            <a:r>
              <a:rPr lang="en-GB" dirty="0" err="1"/>
              <a:t>SmPc</a:t>
            </a:r>
            <a:r>
              <a:rPr lang="en-GB" dirty="0"/>
              <a:t>; </a:t>
            </a:r>
            <a:br>
              <a:rPr lang="en-GB" dirty="0"/>
            </a:br>
            <a:r>
              <a:rPr lang="en-GB" dirty="0"/>
              <a:t>CNP, C-type natriuretic peptide; NIAID/FAAN, National Institute of Allergy and Infectious Diseases and the Food Allergy and Anaphylaxis Network.</a:t>
            </a:r>
          </a:p>
          <a:p>
            <a:r>
              <a:rPr lang="en-GB" dirty="0"/>
              <a:t>Savarirayan R et al. N </a:t>
            </a:r>
            <a:r>
              <a:rPr lang="en-GB" dirty="0" err="1"/>
              <a:t>Engl</a:t>
            </a:r>
            <a:r>
              <a:rPr lang="en-GB" dirty="0"/>
              <a:t> J Med 2019;381:25-35.</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3638349"/>
            <a:ext cx="5316493" cy="1354703"/>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“In children with achondroplasia, once-daily subcutaneous administration of vosoritide was associated with a side-effect profile that appeared generally mild.”</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11305383"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Content Placeholder 6">
            <a:extLst>
              <a:ext uri="{FF2B5EF4-FFF2-40B4-BE49-F238E27FC236}">
                <a16:creationId xmlns:a16="http://schemas.microsoft.com/office/drawing/2014/main" id="{0959410B-E1D5-4458-84A5-EC84A5527212}"/>
              </a:ext>
            </a:extLst>
          </p:cNvPr>
          <p:cNvSpPr txBox="1">
            <a:spLocks/>
          </p:cNvSpPr>
          <p:nvPr/>
        </p:nvSpPr>
        <p:spPr>
          <a:xfrm>
            <a:off x="696000" y="2455208"/>
            <a:ext cx="5316493" cy="1066873"/>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At 6 months, a dose-dependent increase in the annualised growth velocity was observed in patients who received vosoritide</a:t>
            </a:r>
            <a:r>
              <a:rPr lang="en-GB" baseline="30000" dirty="0"/>
              <a:t>▼</a:t>
            </a:r>
            <a:r>
              <a:rPr lang="en-GB" dirty="0"/>
              <a:t> at a dose of up to 15 μg/kg</a:t>
            </a:r>
            <a:endParaRPr lang="en-GB" baseline="30000" dirty="0"/>
          </a:p>
        </p:txBody>
      </p:sp>
      <p:graphicFrame>
        <p:nvGraphicFramePr>
          <p:cNvPr id="15" name="Table 4">
            <a:extLst>
              <a:ext uri="{FF2B5EF4-FFF2-40B4-BE49-F238E27FC236}">
                <a16:creationId xmlns:a16="http://schemas.microsoft.com/office/drawing/2014/main" id="{0ACE9949-D991-4BF9-86ED-6227DA1214B1}"/>
              </a:ext>
            </a:extLst>
          </p:cNvPr>
          <p:cNvGraphicFramePr>
            <a:graphicFrameLocks noGrp="1"/>
          </p:cNvGraphicFramePr>
          <p:nvPr>
            <p:extLst>
              <p:ext uri="{D42A27DB-BD31-4B8C-83A1-F6EECF244321}">
                <p14:modId xmlns:p14="http://schemas.microsoft.com/office/powerpoint/2010/main" val="501934722"/>
              </p:ext>
            </p:extLst>
          </p:nvPr>
        </p:nvGraphicFramePr>
        <p:xfrm>
          <a:off x="6177493" y="1683514"/>
          <a:ext cx="5159711" cy="2678995"/>
        </p:xfrm>
        <a:graphic>
          <a:graphicData uri="http://schemas.openxmlformats.org/drawingml/2006/table">
            <a:tbl>
              <a:tblPr firstRow="1" bandRow="1">
                <a:tableStyleId>{5C22544A-7EE6-4342-B048-85BDC9FD1C3A}</a:tableStyleId>
              </a:tblPr>
              <a:tblGrid>
                <a:gridCol w="3780000">
                  <a:extLst>
                    <a:ext uri="{9D8B030D-6E8A-4147-A177-3AD203B41FA5}">
                      <a16:colId xmlns:a16="http://schemas.microsoft.com/office/drawing/2014/main" val="2610002447"/>
                    </a:ext>
                  </a:extLst>
                </a:gridCol>
                <a:gridCol w="1379711">
                  <a:extLst>
                    <a:ext uri="{9D8B030D-6E8A-4147-A177-3AD203B41FA5}">
                      <a16:colId xmlns:a16="http://schemas.microsoft.com/office/drawing/2014/main" val="2616280117"/>
                    </a:ext>
                  </a:extLst>
                </a:gridCol>
              </a:tblGrid>
              <a:tr h="179476">
                <a:tc gridSpan="2">
                  <a:txBody>
                    <a:bodyPr/>
                    <a:lstStyle/>
                    <a:p>
                      <a:pPr algn="ctr"/>
                      <a:r>
                        <a:rPr lang="en-GB" sz="1100" i="1" dirty="0"/>
                        <a:t>Safety results of a phase 2, dose-finding and extension study</a:t>
                      </a:r>
                      <a:endParaRPr lang="en-GB" sz="1100" baseline="300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hMerge="1">
                  <a:txBody>
                    <a:bodyPr/>
                    <a:lstStyle/>
                    <a:p>
                      <a:endParaRPr lang="en-GB"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extLst>
                  <a:ext uri="{0D108BD9-81ED-4DB2-BD59-A6C34878D82A}">
                    <a16:rowId xmlns:a16="http://schemas.microsoft.com/office/drawing/2014/main" val="3938519282"/>
                  </a:ext>
                </a:extLst>
              </a:tr>
              <a:tr h="179476">
                <a:tc>
                  <a:txBody>
                    <a:bodyPr/>
                    <a:lstStyle/>
                    <a:p>
                      <a:endParaRPr lang="en-GB" sz="1100" dirty="0"/>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100" dirty="0"/>
                        <a:t>n (%)</a:t>
                      </a:r>
                    </a:p>
                  </a:txBody>
                  <a:tcP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191344444"/>
                  </a:ext>
                </a:extLst>
              </a:tr>
              <a:tr h="230562">
                <a:tc>
                  <a:txBody>
                    <a:bodyPr/>
                    <a:lstStyle/>
                    <a:p>
                      <a:r>
                        <a:rPr lang="en-GB" sz="1100" dirty="0"/>
                        <a:t>Adverse events </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100" dirty="0"/>
                        <a:t>35 (100)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438514952"/>
                  </a:ext>
                </a:extLst>
              </a:tr>
              <a:tr h="294607">
                <a:tc>
                  <a:txBody>
                    <a:bodyPr/>
                    <a:lstStyle/>
                    <a:p>
                      <a:r>
                        <a:rPr lang="en-GB" sz="1100" dirty="0"/>
                        <a:t>Serious adverse events*</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100" dirty="0"/>
                        <a:t>4 (11)</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3245829648"/>
                  </a:ext>
                </a:extLst>
              </a:tr>
              <a:tr h="294607">
                <a:tc>
                  <a:txBody>
                    <a:bodyPr/>
                    <a:lstStyle/>
                    <a:p>
                      <a:r>
                        <a:rPr lang="en-GB" sz="1100" dirty="0"/>
                        <a:t>Deaths </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algn="ctr"/>
                      <a:r>
                        <a:rPr lang="en-GB" sz="1100" dirty="0"/>
                        <a:t>0 (0)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1524034759"/>
                  </a:ext>
                </a:extLst>
              </a:tr>
              <a:tr h="295607">
                <a:tc>
                  <a:txBody>
                    <a:bodyPr/>
                    <a:lstStyle/>
                    <a:p>
                      <a:r>
                        <a:rPr lang="en-GB" sz="1100" b="0" dirty="0"/>
                        <a:t>Adverse events related to disproportionate skeletal growth</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0 (0)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2083356907"/>
                  </a:ext>
                </a:extLst>
              </a:tr>
              <a:tr h="295607">
                <a:tc>
                  <a:txBody>
                    <a:bodyPr/>
                    <a:lstStyle/>
                    <a:p>
                      <a:r>
                        <a:rPr lang="en-GB" sz="1100" b="0" dirty="0"/>
                        <a:t>Clinically significant adverse cardiovascular effects</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0 (0)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4156804767"/>
                  </a:ext>
                </a:extLst>
              </a:tr>
              <a:tr h="295607">
                <a:tc>
                  <a:txBody>
                    <a:bodyPr/>
                    <a:lstStyle/>
                    <a:p>
                      <a:r>
                        <a:rPr lang="en-GB" sz="1100" b="0" dirty="0"/>
                        <a:t>Adverse events consistent with the criteria for anaphylaxis of the NIAID/FAAN</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0 (0)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4293062683"/>
                  </a:ext>
                </a:extLst>
              </a:tr>
              <a:tr h="294607">
                <a:tc>
                  <a:txBody>
                    <a:bodyPr/>
                    <a:lstStyle/>
                    <a:p>
                      <a:r>
                        <a:rPr lang="en-GB" sz="1100" b="0" dirty="0"/>
                        <a:t>Antidrug antibody responses </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dirty="0"/>
                        <a:t>14 (40)</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val="1153314595"/>
                  </a:ext>
                </a:extLst>
              </a:tr>
            </a:tbl>
          </a:graphicData>
        </a:graphic>
      </p:graphicFrame>
      <p:sp>
        <p:nvSpPr>
          <p:cNvPr id="16" name="TextBox 15">
            <a:extLst>
              <a:ext uri="{FF2B5EF4-FFF2-40B4-BE49-F238E27FC236}">
                <a16:creationId xmlns:a16="http://schemas.microsoft.com/office/drawing/2014/main" id="{8A5FFB48-0703-4AAE-B600-63A86B3FF023}"/>
              </a:ext>
            </a:extLst>
          </p:cNvPr>
          <p:cNvSpPr txBox="1"/>
          <p:nvPr/>
        </p:nvSpPr>
        <p:spPr>
          <a:xfrm>
            <a:off x="6096000" y="4410597"/>
            <a:ext cx="5316493" cy="400110"/>
          </a:xfrm>
          <a:prstGeom prst="rect">
            <a:avLst/>
          </a:prstGeom>
          <a:noFill/>
        </p:spPr>
        <p:txBody>
          <a:bodyPr wrap="square">
            <a:spAutoFit/>
          </a:bodyPr>
          <a:lstStyle/>
          <a:p>
            <a:r>
              <a:rPr lang="en-GB" sz="1000" dirty="0"/>
              <a:t>*included grade 3 obstructive sleep apnoea, grade 1 tonsillar hypertrophy, grade 3 thyroglossal cyst, and grade 3 syrinx.</a:t>
            </a:r>
          </a:p>
        </p:txBody>
      </p:sp>
    </p:spTree>
    <p:extLst>
      <p:ext uri="{BB962C8B-B14F-4D97-AF65-F5344CB8AC3E}">
        <p14:creationId xmlns:p14="http://schemas.microsoft.com/office/powerpoint/2010/main" val="738001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F2616-A5BA-4837-B5B3-D2F11AB78DEA}"/>
              </a:ext>
            </a:extLst>
          </p:cNvPr>
          <p:cNvSpPr>
            <a:spLocks noGrp="1"/>
          </p:cNvSpPr>
          <p:nvPr>
            <p:ph type="title"/>
          </p:nvPr>
        </p:nvSpPr>
        <p:spPr>
          <a:xfrm>
            <a:off x="696000" y="360000"/>
            <a:ext cx="10800000" cy="1008000"/>
          </a:xfrm>
        </p:spPr>
        <p:txBody>
          <a:bodyPr/>
          <a:lstStyle/>
          <a:p>
            <a:r>
              <a:rPr lang="en-GB" dirty="0"/>
              <a:t>CNP Analogue Therapy in Children with Achondroplasia</a:t>
            </a:r>
          </a:p>
        </p:txBody>
      </p:sp>
      <p:sp>
        <p:nvSpPr>
          <p:cNvPr id="3" name="Content Placeholder 2">
            <a:extLst>
              <a:ext uri="{FF2B5EF4-FFF2-40B4-BE49-F238E27FC236}">
                <a16:creationId xmlns:a16="http://schemas.microsoft.com/office/drawing/2014/main" id="{EEAE7B29-D5D4-4059-9A45-E918CC133710}"/>
              </a:ext>
            </a:extLst>
          </p:cNvPr>
          <p:cNvSpPr>
            <a:spLocks noGrp="1"/>
          </p:cNvSpPr>
          <p:nvPr>
            <p:ph idx="1"/>
          </p:nvPr>
        </p:nvSpPr>
        <p:spPr>
          <a:xfrm>
            <a:off x="696000" y="1444835"/>
            <a:ext cx="5316493" cy="1326254"/>
          </a:xfrm>
        </p:spPr>
        <p:txBody>
          <a:bodyPr/>
          <a:lstStyle/>
          <a:p>
            <a:r>
              <a:rPr lang="en-GB" dirty="0"/>
              <a:t>Randomised, double-blind, Phase 3, </a:t>
            </a:r>
            <a:br>
              <a:rPr lang="en-GB" dirty="0"/>
            </a:br>
            <a:r>
              <a:rPr lang="en-GB" dirty="0"/>
              <a:t>placebo-controlled, multicentre trial of vosoritide</a:t>
            </a:r>
          </a:p>
          <a:p>
            <a:r>
              <a:rPr lang="en-GB" dirty="0"/>
              <a:t>Primary endpoint: change from baseline in mean AGV at 52 weeks compared with controls</a:t>
            </a:r>
          </a:p>
        </p:txBody>
      </p:sp>
      <p:sp>
        <p:nvSpPr>
          <p:cNvPr id="4" name="Footer Placeholder 3">
            <a:extLst>
              <a:ext uri="{FF2B5EF4-FFF2-40B4-BE49-F238E27FC236}">
                <a16:creationId xmlns:a16="http://schemas.microsoft.com/office/drawing/2014/main" id="{EB50A1AD-FC4B-4046-9126-5F9928563E89}"/>
              </a:ext>
            </a:extLst>
          </p:cNvPr>
          <p:cNvSpPr>
            <a:spLocks noGrp="1"/>
          </p:cNvSpPr>
          <p:nvPr>
            <p:ph type="ftr" sz="quarter" idx="11"/>
          </p:nvPr>
        </p:nvSpPr>
        <p:spPr>
          <a:xfrm>
            <a:off x="694800" y="6382800"/>
            <a:ext cx="9031665" cy="331200"/>
          </a:xfrm>
        </p:spPr>
        <p:txBody>
          <a:bodyPr/>
          <a:lstStyle/>
          <a:p>
            <a:r>
              <a:rPr lang="en-GB" dirty="0"/>
              <a:t>AGV, Annualised growth velocity; Vosoritide for treatment &gt;/= 2 years, whose epiphyses are not closed, always check the </a:t>
            </a:r>
            <a:r>
              <a:rPr lang="en-GB" dirty="0" err="1"/>
              <a:t>SmPc</a:t>
            </a:r>
            <a:endParaRPr lang="en-GB" dirty="0"/>
          </a:p>
          <a:p>
            <a:r>
              <a:rPr lang="en-GB" dirty="0"/>
              <a:t>Savarirayan R, et al. Lancet 2020; 396(10252):684–92. </a:t>
            </a:r>
          </a:p>
        </p:txBody>
      </p:sp>
      <p:sp>
        <p:nvSpPr>
          <p:cNvPr id="6" name="Content Placeholder 5">
            <a:extLst>
              <a:ext uri="{FF2B5EF4-FFF2-40B4-BE49-F238E27FC236}">
                <a16:creationId xmlns:a16="http://schemas.microsoft.com/office/drawing/2014/main" id="{81C0F0B8-AF32-4C2D-9784-F489B06EDA3A}"/>
              </a:ext>
            </a:extLst>
          </p:cNvPr>
          <p:cNvSpPr>
            <a:spLocks noGrp="1"/>
          </p:cNvSpPr>
          <p:nvPr>
            <p:ph idx="14"/>
          </p:nvPr>
        </p:nvSpPr>
        <p:spPr>
          <a:xfrm>
            <a:off x="694796" y="2905298"/>
            <a:ext cx="5316493" cy="755757"/>
          </a:xfrm>
        </p:spPr>
        <p:txBody>
          <a:bodyPr/>
          <a:lstStyle/>
          <a:p>
            <a:r>
              <a:rPr lang="en-GB" dirty="0"/>
              <a:t>At Wk52 vosoritide 15.0μg/kg resulted in significant increase in AGV and height Z-score versus placebo</a:t>
            </a:r>
          </a:p>
        </p:txBody>
      </p:sp>
      <p:sp>
        <p:nvSpPr>
          <p:cNvPr id="7" name="Text Placeholder 6">
            <a:extLst>
              <a:ext uri="{FF2B5EF4-FFF2-40B4-BE49-F238E27FC236}">
                <a16:creationId xmlns:a16="http://schemas.microsoft.com/office/drawing/2014/main" id="{9F3A960D-7385-41D3-8F33-912C6892B567}"/>
              </a:ext>
            </a:extLst>
          </p:cNvPr>
          <p:cNvSpPr>
            <a:spLocks noGrp="1"/>
          </p:cNvSpPr>
          <p:nvPr>
            <p:ph type="body" sz="quarter" idx="12"/>
          </p:nvPr>
        </p:nvSpPr>
        <p:spPr>
          <a:xfrm>
            <a:off x="694800" y="5256000"/>
            <a:ext cx="10800000" cy="594000"/>
          </a:xfrm>
        </p:spPr>
        <p:txBody>
          <a:bodyPr>
            <a:normAutofit/>
          </a:bodyPr>
          <a:lstStyle/>
          <a:p>
            <a:pPr algn="ctr"/>
            <a:r>
              <a:rPr lang="en-GB" sz="1800" b="1" dirty="0"/>
              <a:t>Vosoritide is an effective treatment to increase growth in children with achondroplasia</a:t>
            </a:r>
          </a:p>
        </p:txBody>
      </p:sp>
      <p:sp>
        <p:nvSpPr>
          <p:cNvPr id="8" name="Isosceles Triangle 7">
            <a:extLst>
              <a:ext uri="{FF2B5EF4-FFF2-40B4-BE49-F238E27FC236}">
                <a16:creationId xmlns:a16="http://schemas.microsoft.com/office/drawing/2014/main" id="{F76FF947-43E8-4F42-992E-725FEAB39170}"/>
              </a:ext>
            </a:extLst>
          </p:cNvPr>
          <p:cNvSpPr/>
          <p:nvPr/>
        </p:nvSpPr>
        <p:spPr>
          <a:xfrm>
            <a:off x="11305383"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Content Placeholder 5">
            <a:extLst>
              <a:ext uri="{FF2B5EF4-FFF2-40B4-BE49-F238E27FC236}">
                <a16:creationId xmlns:a16="http://schemas.microsoft.com/office/drawing/2014/main" id="{20D4604C-26EE-4966-944F-F984B894E5B1}"/>
              </a:ext>
            </a:extLst>
          </p:cNvPr>
          <p:cNvSpPr txBox="1">
            <a:spLocks/>
          </p:cNvSpPr>
          <p:nvPr/>
        </p:nvSpPr>
        <p:spPr>
          <a:xfrm>
            <a:off x="694796" y="3769117"/>
            <a:ext cx="5316493" cy="1334728"/>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Most adverse events were mild with no new safety findings</a:t>
            </a:r>
          </a:p>
          <a:p>
            <a:r>
              <a:rPr lang="en-GB" dirty="0"/>
              <a:t>It is not known if final adult height will be increased, or what the harms of long-term therapy might be</a:t>
            </a:r>
          </a:p>
        </p:txBody>
      </p:sp>
      <p:pic>
        <p:nvPicPr>
          <p:cNvPr id="12" name="Content Placeholder 11">
            <a:extLst>
              <a:ext uri="{FF2B5EF4-FFF2-40B4-BE49-F238E27FC236}">
                <a16:creationId xmlns:a16="http://schemas.microsoft.com/office/drawing/2014/main" id="{E4B60BAF-6201-4C10-BD83-8E50E5D6EC25}"/>
              </a:ext>
            </a:extLst>
          </p:cNvPr>
          <p:cNvPicPr>
            <a:picLocks noGrp="1" noChangeAspect="1"/>
          </p:cNvPicPr>
          <p:nvPr>
            <p:ph idx="13"/>
          </p:nvPr>
        </p:nvPicPr>
        <p:blipFill>
          <a:blip r:embed="rId2"/>
          <a:stretch>
            <a:fillRect/>
          </a:stretch>
        </p:blipFill>
        <p:spPr>
          <a:xfrm>
            <a:off x="6477476" y="1693633"/>
            <a:ext cx="4553585" cy="3286584"/>
          </a:xfrm>
        </p:spPr>
      </p:pic>
    </p:spTree>
    <p:extLst>
      <p:ext uri="{BB962C8B-B14F-4D97-AF65-F5344CB8AC3E}">
        <p14:creationId xmlns:p14="http://schemas.microsoft.com/office/powerpoint/2010/main" val="4077317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spcBef>
                <a:spcPts val="0"/>
              </a:spcBef>
            </a:pPr>
            <a:r>
              <a:rPr lang="en-GB" sz="1800" b="1" dirty="0"/>
              <a:t>2019 – preclinical data show great promise for TransCon CNP to be an effective and </a:t>
            </a:r>
            <a:br>
              <a:rPr lang="en-GB" sz="1800" b="1" dirty="0"/>
            </a:br>
            <a:r>
              <a:rPr lang="en-GB" sz="1800" b="1" dirty="0"/>
              <a:t>well-tolerated drug in children with achondroplasia</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TransCon CNP Therapy in Children with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884479"/>
          </a:xfrm>
        </p:spPr>
        <p:txBody>
          <a:bodyPr/>
          <a:lstStyle/>
          <a:p>
            <a:r>
              <a:rPr lang="en-GB" dirty="0"/>
              <a:t>TransCon Technology was used to design TransCon CNP, a prodrug that slowly releases active CNP in the body over several days</a:t>
            </a: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ACN, achondroplasia; </a:t>
            </a:r>
            <a:r>
              <a:rPr lang="en-GB" dirty="0" err="1"/>
              <a:t>TransCon</a:t>
            </a:r>
            <a:r>
              <a:rPr lang="en-GB" dirty="0"/>
              <a:t> CNP, C-type natriuretic peptide (CNP-38) conjugated via a cleavable linker to a polyethylene glycol carrier molecule, designed to provide sustained systemic CNP levels upon weekly subcutaneous administration,</a:t>
            </a:r>
          </a:p>
          <a:p>
            <a:r>
              <a:rPr lang="en-GB" dirty="0" err="1"/>
              <a:t>Breinholt</a:t>
            </a:r>
            <a:r>
              <a:rPr lang="en-GB" dirty="0"/>
              <a:t> VM, et al. J </a:t>
            </a:r>
            <a:r>
              <a:rPr lang="en-GB" dirty="0" err="1"/>
              <a:t>Pharmacol</a:t>
            </a:r>
            <a:r>
              <a:rPr lang="en-GB" dirty="0"/>
              <a:t> Exp </a:t>
            </a:r>
            <a:r>
              <a:rPr lang="en-GB" dirty="0" err="1"/>
              <a:t>Ther</a:t>
            </a:r>
            <a:r>
              <a:rPr lang="en-GB" dirty="0"/>
              <a:t>. 2019;370(3):459-471. </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3427863"/>
            <a:ext cx="5316493" cy="1565190"/>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“Overall, </a:t>
            </a:r>
            <a:r>
              <a:rPr lang="en-GB" i="1" dirty="0" err="1">
                <a:solidFill>
                  <a:schemeClr val="accent4"/>
                </a:solidFill>
              </a:rPr>
              <a:t>TransCon</a:t>
            </a:r>
            <a:r>
              <a:rPr lang="en-GB" i="1" dirty="0">
                <a:solidFill>
                  <a:schemeClr val="accent4"/>
                </a:solidFill>
              </a:rPr>
              <a:t> CNP shows great promise in providing an efficacious and safe therapeutic modality in ACH, by providing continuous exposure to promote bone growth, while avoiding high systemic CNP concentrations that can induce cardiovascular </a:t>
            </a:r>
          </a:p>
          <a:p>
            <a:pPr marL="0" indent="0" algn="ctr">
              <a:spcBef>
                <a:spcPts val="0"/>
              </a:spcBef>
              <a:buNone/>
            </a:pPr>
            <a:r>
              <a:rPr lang="en-GB" i="1" dirty="0">
                <a:solidFill>
                  <a:schemeClr val="accent4"/>
                </a:solidFill>
              </a:rPr>
              <a:t>side effects.”</a:t>
            </a:r>
            <a:endParaRPr lang="en-GB" i="1" baseline="30000" dirty="0">
              <a:solidFill>
                <a:schemeClr val="accent4"/>
              </a:solidFill>
            </a:endParaRPr>
          </a:p>
        </p:txBody>
      </p:sp>
      <p:sp>
        <p:nvSpPr>
          <p:cNvPr id="11" name="Isosceles Triangle 10">
            <a:extLst>
              <a:ext uri="{FF2B5EF4-FFF2-40B4-BE49-F238E27FC236}">
                <a16:creationId xmlns:a16="http://schemas.microsoft.com/office/drawing/2014/main" id="{31368A6B-74F3-4DAA-A3CF-D00008F20ED9}"/>
              </a:ext>
            </a:extLst>
          </p:cNvPr>
          <p:cNvSpPr/>
          <p:nvPr/>
        </p:nvSpPr>
        <p:spPr>
          <a:xfrm>
            <a:off x="11305383"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Content Placeholder 6">
            <a:extLst>
              <a:ext uri="{FF2B5EF4-FFF2-40B4-BE49-F238E27FC236}">
                <a16:creationId xmlns:a16="http://schemas.microsoft.com/office/drawing/2014/main" id="{0959410B-E1D5-4458-84A5-EC84A5527212}"/>
              </a:ext>
            </a:extLst>
          </p:cNvPr>
          <p:cNvSpPr txBox="1">
            <a:spLocks/>
          </p:cNvSpPr>
          <p:nvPr/>
        </p:nvSpPr>
        <p:spPr>
          <a:xfrm>
            <a:off x="696000" y="2406149"/>
            <a:ext cx="5316493" cy="944878"/>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i="1" dirty="0"/>
              <a:t>In vitro </a:t>
            </a:r>
            <a:r>
              <a:rPr lang="en-GB" dirty="0"/>
              <a:t>and </a:t>
            </a:r>
            <a:r>
              <a:rPr lang="en-GB" i="1" dirty="0"/>
              <a:t>in vivo </a:t>
            </a:r>
            <a:r>
              <a:rPr lang="en-GB" dirty="0"/>
              <a:t>screenings have led to the selection and development of TransCon CNP as a promising treatment modality for achondroplasia</a:t>
            </a:r>
            <a:endParaRPr lang="en-GB" baseline="30000" dirty="0"/>
          </a:p>
        </p:txBody>
      </p:sp>
      <p:pic>
        <p:nvPicPr>
          <p:cNvPr id="5" name="Picture 4">
            <a:extLst>
              <a:ext uri="{FF2B5EF4-FFF2-40B4-BE49-F238E27FC236}">
                <a16:creationId xmlns:a16="http://schemas.microsoft.com/office/drawing/2014/main" id="{C0E5963D-1116-451A-A6DD-AD755154F5AC}"/>
              </a:ext>
            </a:extLst>
          </p:cNvPr>
          <p:cNvPicPr>
            <a:picLocks noChangeAspect="1"/>
          </p:cNvPicPr>
          <p:nvPr/>
        </p:nvPicPr>
        <p:blipFill rotWithShape="1">
          <a:blip r:embed="rId3"/>
          <a:srcRect b="1947"/>
          <a:stretch/>
        </p:blipFill>
        <p:spPr>
          <a:xfrm>
            <a:off x="6381259" y="1510803"/>
            <a:ext cx="4745975" cy="2917434"/>
          </a:xfrm>
          <a:prstGeom prst="rect">
            <a:avLst/>
          </a:prstGeom>
        </p:spPr>
      </p:pic>
      <p:sp>
        <p:nvSpPr>
          <p:cNvPr id="17" name="TextBox 16">
            <a:extLst>
              <a:ext uri="{FF2B5EF4-FFF2-40B4-BE49-F238E27FC236}">
                <a16:creationId xmlns:a16="http://schemas.microsoft.com/office/drawing/2014/main" id="{D6A1F8B4-BF24-4E25-9777-66720971699D}"/>
              </a:ext>
            </a:extLst>
          </p:cNvPr>
          <p:cNvSpPr txBox="1"/>
          <p:nvPr/>
        </p:nvSpPr>
        <p:spPr>
          <a:xfrm>
            <a:off x="6096000" y="4418611"/>
            <a:ext cx="5316493" cy="600164"/>
          </a:xfrm>
          <a:prstGeom prst="rect">
            <a:avLst/>
          </a:prstGeom>
          <a:noFill/>
        </p:spPr>
        <p:txBody>
          <a:bodyPr wrap="square">
            <a:spAutoFit/>
          </a:bodyPr>
          <a:lstStyle/>
          <a:p>
            <a:r>
              <a:rPr lang="en-GB" sz="1100" dirty="0"/>
              <a:t>Histomorphometry imaging of the proximal tibial physis following weekly administration of (A) vehicle control compared with (B) TransCon CNP (100 mg CNP/kg per week) for 26 weeks to monkeys.</a:t>
            </a:r>
            <a:endParaRPr lang="en-GB" sz="1100" baseline="30000" dirty="0"/>
          </a:p>
        </p:txBody>
      </p:sp>
      <p:sp>
        <p:nvSpPr>
          <p:cNvPr id="18" name="TextBox 17">
            <a:extLst>
              <a:ext uri="{FF2B5EF4-FFF2-40B4-BE49-F238E27FC236}">
                <a16:creationId xmlns:a16="http://schemas.microsoft.com/office/drawing/2014/main" id="{6C9970D6-F618-4EA8-973B-5D83E85CEBCE}"/>
              </a:ext>
            </a:extLst>
          </p:cNvPr>
          <p:cNvSpPr txBox="1"/>
          <p:nvPr/>
        </p:nvSpPr>
        <p:spPr>
          <a:xfrm>
            <a:off x="10068026" y="4763217"/>
            <a:ext cx="1377934" cy="215444"/>
          </a:xfrm>
          <a:prstGeom prst="rect">
            <a:avLst/>
          </a:prstGeom>
          <a:noFill/>
        </p:spPr>
        <p:txBody>
          <a:bodyPr wrap="square">
            <a:spAutoFit/>
          </a:bodyPr>
          <a:lstStyle/>
          <a:p>
            <a:pPr algn="r"/>
            <a:r>
              <a:rPr lang="en-GB" sz="800" dirty="0" err="1"/>
              <a:t>Breinholt</a:t>
            </a:r>
            <a:r>
              <a:rPr lang="en-GB" sz="800" dirty="0"/>
              <a:t>, </a:t>
            </a:r>
            <a:r>
              <a:rPr lang="en-GB" sz="800" i="1" dirty="0"/>
              <a:t>et al</a:t>
            </a:r>
            <a:r>
              <a:rPr lang="en-GB" sz="800" dirty="0"/>
              <a:t>. 2019.</a:t>
            </a:r>
          </a:p>
        </p:txBody>
      </p:sp>
    </p:spTree>
    <p:extLst>
      <p:ext uri="{BB962C8B-B14F-4D97-AF65-F5344CB8AC3E}">
        <p14:creationId xmlns:p14="http://schemas.microsoft.com/office/powerpoint/2010/main" val="3180787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fontScale="90000"/>
          </a:bodyPr>
          <a:lstStyle/>
          <a:p>
            <a:r>
              <a:rPr lang="en-GB" dirty="0"/>
              <a:t>Milestones of Achondroplasia</a:t>
            </a:r>
            <a:br>
              <a:rPr lang="en-GB" dirty="0"/>
            </a:br>
            <a:r>
              <a:rPr lang="en-GB" dirty="0"/>
              <a:t>Summary 1878 – 1993  </a:t>
            </a:r>
          </a:p>
        </p:txBody>
      </p:sp>
      <p:sp>
        <p:nvSpPr>
          <p:cNvPr id="36" name="Rectangle 35">
            <a:extLst>
              <a:ext uri="{FF2B5EF4-FFF2-40B4-BE49-F238E27FC236}">
                <a16:creationId xmlns:a16="http://schemas.microsoft.com/office/drawing/2014/main" id="{B2FACDC5-C143-4CF5-80BB-38F6DBE4A30D}"/>
              </a:ext>
            </a:extLst>
          </p:cNvPr>
          <p:cNvSpPr/>
          <p:nvPr/>
        </p:nvSpPr>
        <p:spPr>
          <a:xfrm>
            <a:off x="0" y="5111014"/>
            <a:ext cx="12192000" cy="11165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ontent Placeholder 31">
            <a:extLst>
              <a:ext uri="{FF2B5EF4-FFF2-40B4-BE49-F238E27FC236}">
                <a16:creationId xmlns:a16="http://schemas.microsoft.com/office/drawing/2014/main" id="{8BE89E4B-2777-4AB2-9C99-F386937508D6}"/>
              </a:ext>
            </a:extLst>
          </p:cNvPr>
          <p:cNvSpPr>
            <a:spLocks noGrp="1"/>
          </p:cNvSpPr>
          <p:nvPr>
            <p:ph idx="1"/>
          </p:nvPr>
        </p:nvSpPr>
        <p:spPr>
          <a:xfrm>
            <a:off x="696000" y="1449389"/>
            <a:ext cx="10800000" cy="4335394"/>
          </a:xfrm>
          <a:solidFill>
            <a:schemeClr val="bg2">
              <a:lumMod val="95000"/>
            </a:schemeClr>
          </a:solidFill>
        </p:spPr>
        <p:txBody>
          <a:bodyPr>
            <a:normAutofit fontScale="40000" lnSpcReduction="20000"/>
          </a:bodyPr>
          <a:lstStyle/>
          <a:p>
            <a:pPr>
              <a:spcBef>
                <a:spcPts val="1400"/>
              </a:spcBef>
            </a:pPr>
            <a:r>
              <a:rPr lang="en-GB" sz="4000" b="1" dirty="0">
                <a:solidFill>
                  <a:schemeClr val="accent4"/>
                </a:solidFill>
              </a:rPr>
              <a:t>1878</a:t>
            </a:r>
            <a:r>
              <a:rPr lang="en-GB" sz="4000" dirty="0">
                <a:solidFill>
                  <a:schemeClr val="tx1"/>
                </a:solidFill>
              </a:rPr>
              <a:t> 	The term ‘achondroplasia’ is first used by Dr Joseph-Marie-Jules Parrot</a:t>
            </a:r>
            <a:r>
              <a:rPr lang="en-GB" sz="4000" baseline="30000" dirty="0">
                <a:solidFill>
                  <a:schemeClr val="tx1"/>
                </a:solidFill>
              </a:rPr>
              <a:t>1</a:t>
            </a:r>
          </a:p>
          <a:p>
            <a:pPr>
              <a:spcBef>
                <a:spcPts val="1400"/>
              </a:spcBef>
            </a:pPr>
            <a:r>
              <a:rPr lang="en-GB" sz="4000" b="1" dirty="0">
                <a:solidFill>
                  <a:schemeClr val="accent4"/>
                </a:solidFill>
              </a:rPr>
              <a:t>1893</a:t>
            </a:r>
            <a:r>
              <a:rPr lang="en-GB" sz="4000" b="1" dirty="0">
                <a:solidFill>
                  <a:schemeClr val="tx1"/>
                </a:solidFill>
              </a:rPr>
              <a:t>	</a:t>
            </a:r>
            <a:r>
              <a:rPr lang="en-GB" sz="4000" dirty="0">
                <a:solidFill>
                  <a:schemeClr val="tx1"/>
                </a:solidFill>
              </a:rPr>
              <a:t>Measurements of features and comments on intelligence are included in descriptions of achondroplasia</a:t>
            </a:r>
            <a:r>
              <a:rPr lang="en-GB" sz="4000" baseline="30000" dirty="0">
                <a:solidFill>
                  <a:schemeClr val="tx1"/>
                </a:solidFill>
              </a:rPr>
              <a:t>2</a:t>
            </a:r>
          </a:p>
          <a:p>
            <a:pPr>
              <a:spcBef>
                <a:spcPts val="1400"/>
              </a:spcBef>
            </a:pPr>
            <a:r>
              <a:rPr lang="en-GB" sz="4000" b="1" dirty="0">
                <a:solidFill>
                  <a:schemeClr val="accent4"/>
                </a:solidFill>
              </a:rPr>
              <a:t>1967</a:t>
            </a:r>
            <a:r>
              <a:rPr lang="en-GB" sz="4000" b="1" dirty="0">
                <a:solidFill>
                  <a:schemeClr val="tx1"/>
                </a:solidFill>
              </a:rPr>
              <a:t>	</a:t>
            </a:r>
            <a:r>
              <a:rPr lang="en-GB" sz="4000" dirty="0">
                <a:solidFill>
                  <a:schemeClr val="tx1"/>
                </a:solidFill>
              </a:rPr>
              <a:t>Langer, </a:t>
            </a:r>
            <a:r>
              <a:rPr lang="en-GB" sz="4000" i="1" dirty="0">
                <a:solidFill>
                  <a:schemeClr val="tx1"/>
                </a:solidFill>
              </a:rPr>
              <a:t>et al</a:t>
            </a:r>
            <a:r>
              <a:rPr lang="en-GB" sz="4000" dirty="0">
                <a:solidFill>
                  <a:schemeClr val="tx1"/>
                </a:solidFill>
              </a:rPr>
              <a:t>. describe clinical and radiologic characteristics of achondroplasia, still relied upon today</a:t>
            </a:r>
            <a:r>
              <a:rPr lang="en-GB" sz="4000" baseline="30000" dirty="0">
                <a:solidFill>
                  <a:schemeClr val="tx1"/>
                </a:solidFill>
              </a:rPr>
              <a:t>3</a:t>
            </a:r>
          </a:p>
          <a:p>
            <a:pPr>
              <a:spcBef>
                <a:spcPts val="1400"/>
              </a:spcBef>
            </a:pPr>
            <a:r>
              <a:rPr lang="en-GB" sz="4000" b="1" dirty="0">
                <a:solidFill>
                  <a:schemeClr val="accent4"/>
                </a:solidFill>
              </a:rPr>
              <a:t>1978</a:t>
            </a:r>
            <a:r>
              <a:rPr lang="en-GB" sz="4000" b="1" dirty="0">
                <a:solidFill>
                  <a:schemeClr val="tx1"/>
                </a:solidFill>
              </a:rPr>
              <a:t>	</a:t>
            </a:r>
            <a:r>
              <a:rPr lang="en-GB" sz="4000" dirty="0">
                <a:solidFill>
                  <a:schemeClr val="tx1"/>
                </a:solidFill>
              </a:rPr>
              <a:t>Standard growth curves for achondroplasia are constructed</a:t>
            </a:r>
            <a:r>
              <a:rPr lang="en-GB" sz="4000" baseline="30000" dirty="0">
                <a:solidFill>
                  <a:schemeClr val="tx1"/>
                </a:solidFill>
              </a:rPr>
              <a:t>4</a:t>
            </a:r>
          </a:p>
          <a:p>
            <a:pPr>
              <a:spcBef>
                <a:spcPts val="1400"/>
              </a:spcBef>
            </a:pPr>
            <a:r>
              <a:rPr lang="en-GB" sz="4000" b="1" dirty="0">
                <a:solidFill>
                  <a:schemeClr val="accent4"/>
                </a:solidFill>
              </a:rPr>
              <a:t>1986</a:t>
            </a:r>
            <a:r>
              <a:rPr lang="en-GB" sz="4000" dirty="0">
                <a:solidFill>
                  <a:schemeClr val="tx1"/>
                </a:solidFill>
              </a:rPr>
              <a:t> 	The diagnosis of achondroplasia is made in utero</a:t>
            </a:r>
            <a:r>
              <a:rPr lang="en-GB" sz="4000" baseline="30000" dirty="0">
                <a:solidFill>
                  <a:schemeClr val="tx1"/>
                </a:solidFill>
              </a:rPr>
              <a:t>5</a:t>
            </a:r>
          </a:p>
          <a:p>
            <a:pPr>
              <a:spcBef>
                <a:spcPts val="1400"/>
              </a:spcBef>
            </a:pPr>
            <a:r>
              <a:rPr lang="en-GB" sz="4000" b="1" dirty="0">
                <a:solidFill>
                  <a:schemeClr val="accent4"/>
                </a:solidFill>
              </a:rPr>
              <a:t>1987</a:t>
            </a:r>
            <a:r>
              <a:rPr lang="en-GB" sz="4000" b="1" dirty="0">
                <a:solidFill>
                  <a:schemeClr val="tx1"/>
                </a:solidFill>
              </a:rPr>
              <a:t>	</a:t>
            </a:r>
            <a:r>
              <a:rPr lang="en-GB" sz="4000" dirty="0">
                <a:solidFill>
                  <a:schemeClr val="tx1"/>
                </a:solidFill>
              </a:rPr>
              <a:t>Read, </a:t>
            </a:r>
            <a:r>
              <a:rPr lang="en-GB" sz="4000" i="1" dirty="0">
                <a:solidFill>
                  <a:schemeClr val="tx1"/>
                </a:solidFill>
              </a:rPr>
              <a:t>et al</a:t>
            </a:r>
            <a:r>
              <a:rPr lang="en-GB" sz="4000" dirty="0">
                <a:solidFill>
                  <a:schemeClr val="tx1"/>
                </a:solidFill>
              </a:rPr>
              <a:t>. confirm that respiratory abnormalities, caused by craniocervical compression, are common 	and often severe in young patients with achondroplasia</a:t>
            </a:r>
            <a:r>
              <a:rPr lang="en-GB" sz="4000" baseline="30000" dirty="0">
                <a:solidFill>
                  <a:schemeClr val="tx1"/>
                </a:solidFill>
              </a:rPr>
              <a:t>6</a:t>
            </a:r>
          </a:p>
          <a:p>
            <a:pPr>
              <a:spcBef>
                <a:spcPts val="1400"/>
              </a:spcBef>
            </a:pPr>
            <a:r>
              <a:rPr lang="en-GB" sz="4000" b="1" dirty="0">
                <a:solidFill>
                  <a:schemeClr val="accent4"/>
                </a:solidFill>
              </a:rPr>
              <a:t>1987	</a:t>
            </a:r>
            <a:r>
              <a:rPr lang="en-GB" sz="4000" dirty="0">
                <a:solidFill>
                  <a:schemeClr val="tx1"/>
                </a:solidFill>
              </a:rPr>
              <a:t>SMRs show that mortality in those with achondroplasia is increased at all ages</a:t>
            </a:r>
            <a:r>
              <a:rPr lang="en-GB" sz="4000" baseline="30000" dirty="0">
                <a:solidFill>
                  <a:schemeClr val="tx1"/>
                </a:solidFill>
              </a:rPr>
              <a:t>7</a:t>
            </a:r>
          </a:p>
          <a:p>
            <a:pPr>
              <a:spcBef>
                <a:spcPts val="1400"/>
              </a:spcBef>
            </a:pPr>
            <a:r>
              <a:rPr lang="en-GB" sz="4000" b="1" dirty="0">
                <a:solidFill>
                  <a:schemeClr val="accent4"/>
                </a:solidFill>
              </a:rPr>
              <a:t>1989 </a:t>
            </a:r>
            <a:r>
              <a:rPr lang="en-GB" sz="4000" b="1" dirty="0">
                <a:solidFill>
                  <a:schemeClr val="tx1"/>
                </a:solidFill>
              </a:rPr>
              <a:t>	</a:t>
            </a:r>
            <a:r>
              <a:rPr lang="en-GB" sz="4000" dirty="0">
                <a:solidFill>
                  <a:schemeClr val="tx1"/>
                </a:solidFill>
              </a:rPr>
              <a:t>Hetch, </a:t>
            </a:r>
            <a:r>
              <a:rPr lang="en-GB" sz="4000" i="1" dirty="0">
                <a:solidFill>
                  <a:schemeClr val="tx1"/>
                </a:solidFill>
              </a:rPr>
              <a:t>et al</a:t>
            </a:r>
            <a:r>
              <a:rPr lang="en-GB" sz="4000" dirty="0">
                <a:solidFill>
                  <a:schemeClr val="tx1"/>
                </a:solidFill>
              </a:rPr>
              <a:t>. recommend that foramen magnum growth curves be used as part of the complete neurologic 	assessment of achondroplasia</a:t>
            </a:r>
            <a:r>
              <a:rPr lang="en-GB" sz="4000" baseline="30000" dirty="0">
                <a:solidFill>
                  <a:schemeClr val="tx1"/>
                </a:solidFill>
              </a:rPr>
              <a:t>8</a:t>
            </a:r>
          </a:p>
          <a:p>
            <a:pPr>
              <a:spcBef>
                <a:spcPts val="1400"/>
              </a:spcBef>
            </a:pPr>
            <a:r>
              <a:rPr lang="en-GB" sz="4000" b="1" dirty="0">
                <a:solidFill>
                  <a:schemeClr val="accent4"/>
                </a:solidFill>
              </a:rPr>
              <a:t>1993</a:t>
            </a:r>
            <a:r>
              <a:rPr lang="en-GB" sz="4000" dirty="0">
                <a:solidFill>
                  <a:schemeClr val="tx1"/>
                </a:solidFill>
              </a:rPr>
              <a:t> 	Overnight sleep studies demonstrate a high prevalence of both sleep related respiratory abnormalities and 	abnormal SEPs in young subjects with achondroplasia</a:t>
            </a:r>
            <a:r>
              <a:rPr lang="en-GB" sz="4000" baseline="30000" dirty="0">
                <a:solidFill>
                  <a:schemeClr val="tx1"/>
                </a:solidFill>
              </a:rPr>
              <a:t>9</a:t>
            </a:r>
            <a:endParaRPr lang="en-GB" dirty="0">
              <a:solidFill>
                <a:schemeClr val="tx1"/>
              </a:solidFill>
            </a:endParaRPr>
          </a:p>
          <a:p>
            <a:pPr marL="0" indent="0">
              <a:buNone/>
            </a:pPr>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p:txBody>
      </p:sp>
      <p:sp>
        <p:nvSpPr>
          <p:cNvPr id="37" name="Footer Placeholder 3">
            <a:extLst>
              <a:ext uri="{FF2B5EF4-FFF2-40B4-BE49-F238E27FC236}">
                <a16:creationId xmlns:a16="http://schemas.microsoft.com/office/drawing/2014/main" id="{4DCA7E5A-87B2-43F0-AE4A-0CFE8B5EC1FA}"/>
              </a:ext>
            </a:extLst>
          </p:cNvPr>
          <p:cNvSpPr>
            <a:spLocks noGrp="1"/>
          </p:cNvSpPr>
          <p:nvPr>
            <p:ph type="ftr" sz="quarter" idx="11"/>
          </p:nvPr>
        </p:nvSpPr>
        <p:spPr>
          <a:xfrm>
            <a:off x="694800" y="6382800"/>
            <a:ext cx="9031665" cy="331200"/>
          </a:xfrm>
        </p:spPr>
        <p:txBody>
          <a:bodyPr/>
          <a:lstStyle/>
          <a:p>
            <a:r>
              <a:rPr lang="en-GB" dirty="0"/>
              <a:t>SEP, somatosensory evoked potentials.</a:t>
            </a:r>
          </a:p>
          <a:p>
            <a:r>
              <a:rPr lang="en-GB" dirty="0"/>
              <a:t>1. </a:t>
            </a:r>
            <a:r>
              <a:rPr lang="en-GB" dirty="0" err="1"/>
              <a:t>Baujat</a:t>
            </a:r>
            <a:r>
              <a:rPr lang="en-GB" dirty="0"/>
              <a:t> G, et al. Best </a:t>
            </a:r>
            <a:r>
              <a:rPr lang="en-GB" dirty="0" err="1"/>
              <a:t>Pract</a:t>
            </a:r>
            <a:r>
              <a:rPr lang="en-GB" dirty="0"/>
              <a:t> Res Clin </a:t>
            </a:r>
            <a:r>
              <a:rPr lang="en-GB" dirty="0" err="1"/>
              <a:t>Rheumatol</a:t>
            </a:r>
            <a:r>
              <a:rPr lang="en-GB" dirty="0"/>
              <a:t>. 2008;22(1):3-18; 2. Thomson J. Trans </a:t>
            </a:r>
            <a:r>
              <a:rPr lang="en-GB" dirty="0" err="1"/>
              <a:t>Edinb</a:t>
            </a:r>
            <a:r>
              <a:rPr lang="en-GB" dirty="0"/>
              <a:t> </a:t>
            </a:r>
            <a:r>
              <a:rPr lang="en-GB" dirty="0" err="1"/>
              <a:t>Obstet</a:t>
            </a:r>
            <a:r>
              <a:rPr lang="en-GB" dirty="0"/>
              <a:t> Soc. 1893;18:195–200; 3. Langer LO, et al. Am J </a:t>
            </a:r>
            <a:r>
              <a:rPr lang="en-GB" dirty="0" err="1"/>
              <a:t>Roentgenol</a:t>
            </a:r>
            <a:r>
              <a:rPr lang="en-GB" dirty="0"/>
              <a:t> Radium </a:t>
            </a:r>
            <a:r>
              <a:rPr lang="en-GB" dirty="0" err="1"/>
              <a:t>Ther</a:t>
            </a:r>
            <a:r>
              <a:rPr lang="en-GB" dirty="0"/>
              <a:t> </a:t>
            </a:r>
            <a:r>
              <a:rPr lang="en-GB" dirty="0" err="1"/>
              <a:t>Nucl</a:t>
            </a:r>
            <a:r>
              <a:rPr lang="en-GB" dirty="0"/>
              <a:t> Med. 1967;100(1):12-26; 4. Horton WA, et al. J </a:t>
            </a:r>
            <a:r>
              <a:rPr lang="en-GB" dirty="0" err="1"/>
              <a:t>Pediatr</a:t>
            </a:r>
            <a:r>
              <a:rPr lang="en-GB" dirty="0"/>
              <a:t>. 1978;93(3):435-8; 5. Kurtz AB, et al. J Ultrasound Med. 1986;5(3):137-40; 6. Reid CS, et al. J </a:t>
            </a:r>
            <a:r>
              <a:rPr lang="en-GB" dirty="0" err="1"/>
              <a:t>Pediatr</a:t>
            </a:r>
            <a:r>
              <a:rPr lang="en-GB" dirty="0"/>
              <a:t>. 1987;110(4):522-30; 7. </a:t>
            </a:r>
            <a:r>
              <a:rPr lang="de-DE" dirty="0"/>
              <a:t>Hecht JT et al. Am J Hum Genet. 1987;41(3):454-464; 8. </a:t>
            </a:r>
            <a:r>
              <a:rPr lang="en-GB" dirty="0"/>
              <a:t>Hecht JT, et al. Am J Med Genet. 1989;32(4):528-35; 9. Waters KA et al. Arch Dis Child. 1993;69(2):191-196.</a:t>
            </a:r>
          </a:p>
        </p:txBody>
      </p:sp>
    </p:spTree>
    <p:extLst>
      <p:ext uri="{BB962C8B-B14F-4D97-AF65-F5344CB8AC3E}">
        <p14:creationId xmlns:p14="http://schemas.microsoft.com/office/powerpoint/2010/main" val="3828785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A5154-3016-4330-A380-19D84486EF76}"/>
              </a:ext>
            </a:extLst>
          </p:cNvPr>
          <p:cNvSpPr>
            <a:spLocks noGrp="1"/>
          </p:cNvSpPr>
          <p:nvPr>
            <p:ph type="title"/>
          </p:nvPr>
        </p:nvSpPr>
        <p:spPr/>
        <p:txBody>
          <a:bodyPr/>
          <a:lstStyle/>
          <a:p>
            <a:r>
              <a:rPr lang="en-GB" dirty="0"/>
              <a:t>Coining the Term ‘Achondroplasia’</a:t>
            </a:r>
          </a:p>
        </p:txBody>
      </p:sp>
      <p:pic>
        <p:nvPicPr>
          <p:cNvPr id="14" name="Content Placeholder 13" descr="Text&#10;&#10;Description automatically generated">
            <a:extLst>
              <a:ext uri="{FF2B5EF4-FFF2-40B4-BE49-F238E27FC236}">
                <a16:creationId xmlns:a16="http://schemas.microsoft.com/office/drawing/2014/main" id="{0B147FB1-D405-4AB1-986C-8A2839961BF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85523" y="1449388"/>
            <a:ext cx="3019367" cy="3706812"/>
          </a:xfrm>
          <a:prstGeom prst="rect">
            <a:avLst/>
          </a:prstGeom>
          <a:ln>
            <a:solidFill>
              <a:schemeClr val="accent4"/>
            </a:solidFill>
          </a:ln>
          <a:effectLst>
            <a:outerShdw blurRad="190500" algn="tl" rotWithShape="0">
              <a:srgbClr val="000000">
                <a:alpha val="70000"/>
              </a:srgbClr>
            </a:outerShdw>
          </a:effectLst>
        </p:spPr>
      </p:pic>
      <p:sp>
        <p:nvSpPr>
          <p:cNvPr id="4" name="Footer Placeholder 3">
            <a:extLst>
              <a:ext uri="{FF2B5EF4-FFF2-40B4-BE49-F238E27FC236}">
                <a16:creationId xmlns:a16="http://schemas.microsoft.com/office/drawing/2014/main" id="{0E3C3211-6A80-4948-A9E5-798A073636C5}"/>
              </a:ext>
            </a:extLst>
          </p:cNvPr>
          <p:cNvSpPr>
            <a:spLocks noGrp="1"/>
          </p:cNvSpPr>
          <p:nvPr>
            <p:ph type="ftr" sz="quarter" idx="11"/>
          </p:nvPr>
        </p:nvSpPr>
        <p:spPr/>
        <p:txBody>
          <a:bodyPr/>
          <a:lstStyle/>
          <a:p>
            <a:pPr marL="228600" indent="-228600">
              <a:buFont typeface="+mj-lt"/>
              <a:buAutoNum type="arabicPeriod"/>
            </a:pPr>
            <a:r>
              <a:rPr lang="en-GB" dirty="0" err="1"/>
              <a:t>Baujat</a:t>
            </a:r>
            <a:r>
              <a:rPr lang="en-GB" dirty="0"/>
              <a:t> G, et al. Best </a:t>
            </a:r>
            <a:r>
              <a:rPr lang="en-GB" dirty="0" err="1"/>
              <a:t>Pract</a:t>
            </a:r>
            <a:r>
              <a:rPr lang="en-GB" dirty="0"/>
              <a:t> Res Clin </a:t>
            </a:r>
            <a:r>
              <a:rPr lang="en-GB" dirty="0" err="1"/>
              <a:t>Rheumatol</a:t>
            </a:r>
            <a:r>
              <a:rPr lang="en-GB" dirty="0"/>
              <a:t>. 2008;22(1):3-18. Wikimedia Commons. Parrot, Joseph Marie Jules. Available at: </a:t>
            </a:r>
            <a:r>
              <a:rPr lang="en-GB" dirty="0">
                <a:hlinkClick r:id="rId3"/>
              </a:rPr>
              <a:t>https://commons.wikimedia.org/wiki/File:Parrot,_Joseph_Marie_Jules_(1829-1883)_CIPN21590.jpg</a:t>
            </a:r>
            <a:r>
              <a:rPr lang="en-GB" dirty="0"/>
              <a:t> (Accessed August 2021)</a:t>
            </a:r>
          </a:p>
        </p:txBody>
      </p:sp>
      <p:sp>
        <p:nvSpPr>
          <p:cNvPr id="7" name="Text Placeholder 6">
            <a:extLst>
              <a:ext uri="{FF2B5EF4-FFF2-40B4-BE49-F238E27FC236}">
                <a16:creationId xmlns:a16="http://schemas.microsoft.com/office/drawing/2014/main" id="{E130A5D9-5DEF-4429-A589-DB8DC5CCF0CC}"/>
              </a:ext>
            </a:extLst>
          </p:cNvPr>
          <p:cNvSpPr>
            <a:spLocks noGrp="1"/>
          </p:cNvSpPr>
          <p:nvPr>
            <p:ph type="body" sz="quarter" idx="12"/>
          </p:nvPr>
        </p:nvSpPr>
        <p:spPr/>
        <p:txBody>
          <a:bodyPr anchor="ctr" anchorCtr="0">
            <a:normAutofit/>
          </a:bodyPr>
          <a:lstStyle/>
          <a:p>
            <a:pPr algn="ctr"/>
            <a:r>
              <a:rPr lang="en-GB" sz="1800" b="1" dirty="0"/>
              <a:t>1878 – the term ‘achondroplasia’ is first used by Dr Joseph-Marie-Jules Parrot</a:t>
            </a:r>
            <a:r>
              <a:rPr lang="en-GB" sz="1800" b="1" baseline="30000" dirty="0"/>
              <a:t>1</a:t>
            </a:r>
          </a:p>
        </p:txBody>
      </p:sp>
      <p:sp>
        <p:nvSpPr>
          <p:cNvPr id="3" name="Isosceles Triangle 2">
            <a:extLst>
              <a:ext uri="{FF2B5EF4-FFF2-40B4-BE49-F238E27FC236}">
                <a16:creationId xmlns:a16="http://schemas.microsoft.com/office/drawing/2014/main" id="{77812C52-D446-4F0E-BA76-B331BA003678}"/>
              </a:ext>
            </a:extLst>
          </p:cNvPr>
          <p:cNvSpPr/>
          <p:nvPr/>
        </p:nvSpPr>
        <p:spPr>
          <a:xfrm>
            <a:off x="562452"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595CBD0E-47FE-4FF6-9E0C-AA5046646BC0}"/>
              </a:ext>
            </a:extLst>
          </p:cNvPr>
          <p:cNvSpPr txBox="1"/>
          <p:nvPr/>
        </p:nvSpPr>
        <p:spPr>
          <a:xfrm>
            <a:off x="7604890" y="4940756"/>
            <a:ext cx="1159055" cy="215444"/>
          </a:xfrm>
          <a:prstGeom prst="rect">
            <a:avLst/>
          </a:prstGeom>
          <a:noFill/>
        </p:spPr>
        <p:txBody>
          <a:bodyPr wrap="square">
            <a:spAutoFit/>
          </a:bodyPr>
          <a:lstStyle/>
          <a:p>
            <a:pPr algn="r"/>
            <a:r>
              <a:rPr lang="en-GB" sz="800" dirty="0"/>
              <a:t>Wikimedia Commons</a:t>
            </a:r>
          </a:p>
        </p:txBody>
      </p:sp>
    </p:spTree>
    <p:extLst>
      <p:ext uri="{BB962C8B-B14F-4D97-AF65-F5344CB8AC3E}">
        <p14:creationId xmlns:p14="http://schemas.microsoft.com/office/powerpoint/2010/main" val="1130190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fontScale="90000"/>
          </a:bodyPr>
          <a:lstStyle/>
          <a:p>
            <a:r>
              <a:rPr lang="en-GB" dirty="0"/>
              <a:t>Milestones of Achondroplasia</a:t>
            </a:r>
            <a:br>
              <a:rPr lang="en-GB" dirty="0"/>
            </a:br>
            <a:r>
              <a:rPr lang="en-GB" dirty="0"/>
              <a:t>Summary 1994 – present day </a:t>
            </a:r>
          </a:p>
        </p:txBody>
      </p:sp>
      <p:sp>
        <p:nvSpPr>
          <p:cNvPr id="36" name="Rectangle 35">
            <a:extLst>
              <a:ext uri="{FF2B5EF4-FFF2-40B4-BE49-F238E27FC236}">
                <a16:creationId xmlns:a16="http://schemas.microsoft.com/office/drawing/2014/main" id="{B2FACDC5-C143-4CF5-80BB-38F6DBE4A30D}"/>
              </a:ext>
            </a:extLst>
          </p:cNvPr>
          <p:cNvSpPr/>
          <p:nvPr/>
        </p:nvSpPr>
        <p:spPr>
          <a:xfrm>
            <a:off x="0" y="5111014"/>
            <a:ext cx="12192000" cy="11165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Content Placeholder 31">
            <a:extLst>
              <a:ext uri="{FF2B5EF4-FFF2-40B4-BE49-F238E27FC236}">
                <a16:creationId xmlns:a16="http://schemas.microsoft.com/office/drawing/2014/main" id="{8BE89E4B-2777-4AB2-9C99-F386937508D6}"/>
              </a:ext>
            </a:extLst>
          </p:cNvPr>
          <p:cNvSpPr>
            <a:spLocks noGrp="1"/>
          </p:cNvSpPr>
          <p:nvPr>
            <p:ph idx="1"/>
          </p:nvPr>
        </p:nvSpPr>
        <p:spPr>
          <a:xfrm>
            <a:off x="696000" y="1449390"/>
            <a:ext cx="10800000" cy="3346728"/>
          </a:xfrm>
          <a:solidFill>
            <a:schemeClr val="bg2">
              <a:lumMod val="95000"/>
            </a:schemeClr>
          </a:solidFill>
        </p:spPr>
        <p:txBody>
          <a:bodyPr>
            <a:normAutofit fontScale="85000" lnSpcReduction="20000"/>
          </a:bodyPr>
          <a:lstStyle/>
          <a:p>
            <a:pPr>
              <a:spcBef>
                <a:spcPts val="1400"/>
              </a:spcBef>
            </a:pPr>
            <a:r>
              <a:rPr lang="en-GB" sz="1900" b="1" dirty="0">
                <a:solidFill>
                  <a:schemeClr val="accent4"/>
                </a:solidFill>
              </a:rPr>
              <a:t>1994</a:t>
            </a:r>
            <a:r>
              <a:rPr lang="en-GB" sz="1900" b="1" dirty="0">
                <a:solidFill>
                  <a:schemeClr val="tx1"/>
                </a:solidFill>
              </a:rPr>
              <a:t>	</a:t>
            </a:r>
            <a:r>
              <a:rPr lang="en-GB" sz="1900" dirty="0" err="1">
                <a:solidFill>
                  <a:schemeClr val="tx1"/>
                </a:solidFill>
              </a:rPr>
              <a:t>Shiang</a:t>
            </a:r>
            <a:r>
              <a:rPr lang="en-GB" sz="1900" dirty="0">
                <a:solidFill>
                  <a:schemeClr val="tx1"/>
                </a:solidFill>
              </a:rPr>
              <a:t>, </a:t>
            </a:r>
            <a:r>
              <a:rPr lang="en-GB" sz="1900" i="1" dirty="0">
                <a:solidFill>
                  <a:schemeClr val="tx1"/>
                </a:solidFill>
              </a:rPr>
              <a:t>et al. </a:t>
            </a:r>
            <a:r>
              <a:rPr lang="en-GB" sz="1900" dirty="0">
                <a:solidFill>
                  <a:schemeClr val="tx1"/>
                </a:solidFill>
              </a:rPr>
              <a:t>show that mutations in the transmembrane domain of </a:t>
            </a:r>
            <a:r>
              <a:rPr lang="en-GB" sz="1900" i="1" dirty="0">
                <a:solidFill>
                  <a:schemeClr val="tx1"/>
                </a:solidFill>
              </a:rPr>
              <a:t>FGFR3</a:t>
            </a:r>
            <a:r>
              <a:rPr lang="en-GB" sz="1900" dirty="0">
                <a:solidFill>
                  <a:schemeClr val="tx1"/>
                </a:solidFill>
              </a:rPr>
              <a:t> cause achondroplasia</a:t>
            </a:r>
            <a:r>
              <a:rPr lang="en-GB" sz="1900" baseline="30000" dirty="0">
                <a:solidFill>
                  <a:schemeClr val="tx1"/>
                </a:solidFill>
              </a:rPr>
              <a:t>1</a:t>
            </a:r>
          </a:p>
          <a:p>
            <a:pPr>
              <a:spcBef>
                <a:spcPts val="1400"/>
              </a:spcBef>
            </a:pPr>
            <a:r>
              <a:rPr lang="en-GB" sz="1900" b="1" dirty="0">
                <a:solidFill>
                  <a:schemeClr val="accent4"/>
                </a:solidFill>
              </a:rPr>
              <a:t>1994</a:t>
            </a:r>
            <a:r>
              <a:rPr lang="en-GB" sz="1900" b="1" dirty="0">
                <a:solidFill>
                  <a:schemeClr val="tx1"/>
                </a:solidFill>
              </a:rPr>
              <a:t>	</a:t>
            </a:r>
            <a:r>
              <a:rPr lang="en-GB" sz="1900" dirty="0">
                <a:solidFill>
                  <a:schemeClr val="tx1"/>
                </a:solidFill>
              </a:rPr>
              <a:t>Rousseau, </a:t>
            </a:r>
            <a:r>
              <a:rPr lang="en-GB" sz="1900" i="1" dirty="0">
                <a:solidFill>
                  <a:schemeClr val="tx1"/>
                </a:solidFill>
              </a:rPr>
              <a:t>et al</a:t>
            </a:r>
            <a:r>
              <a:rPr lang="en-GB" sz="1900" dirty="0">
                <a:solidFill>
                  <a:schemeClr val="tx1"/>
                </a:solidFill>
              </a:rPr>
              <a:t>. confirm that </a:t>
            </a:r>
            <a:r>
              <a:rPr lang="en-GB" sz="1900" i="1" dirty="0">
                <a:solidFill>
                  <a:schemeClr val="tx1"/>
                </a:solidFill>
              </a:rPr>
              <a:t>FGFR3</a:t>
            </a:r>
            <a:r>
              <a:rPr lang="en-GB" sz="1900" dirty="0">
                <a:solidFill>
                  <a:schemeClr val="tx1"/>
                </a:solidFill>
              </a:rPr>
              <a:t> is the gene responsible for achondroplasia</a:t>
            </a:r>
            <a:r>
              <a:rPr lang="en-GB" sz="1900" baseline="30000" dirty="0">
                <a:solidFill>
                  <a:schemeClr val="tx1"/>
                </a:solidFill>
              </a:rPr>
              <a:t>2</a:t>
            </a:r>
          </a:p>
          <a:p>
            <a:pPr>
              <a:spcBef>
                <a:spcPts val="1400"/>
              </a:spcBef>
            </a:pPr>
            <a:r>
              <a:rPr lang="en-GB" sz="1900" b="1" dirty="0">
                <a:solidFill>
                  <a:schemeClr val="accent4"/>
                </a:solidFill>
              </a:rPr>
              <a:t>1995 </a:t>
            </a:r>
            <a:r>
              <a:rPr lang="en-GB" sz="1900" b="1" dirty="0">
                <a:solidFill>
                  <a:schemeClr val="tx1"/>
                </a:solidFill>
              </a:rPr>
              <a:t>	</a:t>
            </a:r>
            <a:r>
              <a:rPr lang="en-GB" sz="1900" dirty="0" err="1">
                <a:solidFill>
                  <a:schemeClr val="tx1"/>
                </a:solidFill>
              </a:rPr>
              <a:t>Bellus</a:t>
            </a:r>
            <a:r>
              <a:rPr lang="en-GB" sz="1900" dirty="0">
                <a:solidFill>
                  <a:schemeClr val="tx1"/>
                </a:solidFill>
              </a:rPr>
              <a:t>, </a:t>
            </a:r>
            <a:r>
              <a:rPr lang="en-GB" sz="1900" i="1" dirty="0">
                <a:solidFill>
                  <a:schemeClr val="tx1"/>
                </a:solidFill>
              </a:rPr>
              <a:t>et al</a:t>
            </a:r>
            <a:r>
              <a:rPr lang="en-GB" sz="1900" dirty="0">
                <a:solidFill>
                  <a:schemeClr val="tx1"/>
                </a:solidFill>
              </a:rPr>
              <a:t>. confirm that &gt;99% of achondroplasia is caused by  an </a:t>
            </a:r>
            <a:r>
              <a:rPr lang="en-GB" sz="1900" i="1" dirty="0">
                <a:solidFill>
                  <a:schemeClr val="tx1"/>
                </a:solidFill>
              </a:rPr>
              <a:t>FGFR3</a:t>
            </a:r>
            <a:r>
              <a:rPr lang="en-GB" sz="1900" dirty="0">
                <a:solidFill>
                  <a:schemeClr val="tx1"/>
                </a:solidFill>
              </a:rPr>
              <a:t> G380R mutation</a:t>
            </a:r>
            <a:r>
              <a:rPr lang="en-GB" sz="1900" baseline="30000" dirty="0">
                <a:solidFill>
                  <a:schemeClr val="tx1"/>
                </a:solidFill>
              </a:rPr>
              <a:t>3</a:t>
            </a:r>
          </a:p>
          <a:p>
            <a:pPr>
              <a:spcBef>
                <a:spcPts val="1400"/>
              </a:spcBef>
            </a:pPr>
            <a:r>
              <a:rPr lang="en-GB" sz="1900" b="1" dirty="0">
                <a:solidFill>
                  <a:schemeClr val="accent4"/>
                </a:solidFill>
              </a:rPr>
              <a:t>1996</a:t>
            </a:r>
            <a:r>
              <a:rPr lang="en-GB" sz="1900" dirty="0">
                <a:solidFill>
                  <a:schemeClr val="tx1"/>
                </a:solidFill>
              </a:rPr>
              <a:t> 	</a:t>
            </a:r>
            <a:r>
              <a:rPr lang="en-GB" sz="1900" dirty="0" err="1">
                <a:solidFill>
                  <a:schemeClr val="tx1"/>
                </a:solidFill>
              </a:rPr>
              <a:t>Naski</a:t>
            </a:r>
            <a:r>
              <a:rPr lang="en-GB" sz="1900" dirty="0">
                <a:solidFill>
                  <a:schemeClr val="tx1"/>
                </a:solidFill>
              </a:rPr>
              <a:t>, </a:t>
            </a:r>
            <a:r>
              <a:rPr lang="en-GB" sz="1900" i="1" dirty="0">
                <a:solidFill>
                  <a:schemeClr val="tx1"/>
                </a:solidFill>
              </a:rPr>
              <a:t>et al. </a:t>
            </a:r>
            <a:r>
              <a:rPr lang="en-GB" sz="1900" dirty="0">
                <a:solidFill>
                  <a:schemeClr val="tx1"/>
                </a:solidFill>
              </a:rPr>
              <a:t>show that the achondroplasia mutation constitutively activates the receptor, as evidenced by 	ligand-independent receptor tyrosine phosphorylation and cell proliferation</a:t>
            </a:r>
            <a:r>
              <a:rPr lang="en-GB" sz="1900" baseline="30000" dirty="0">
                <a:solidFill>
                  <a:schemeClr val="tx1"/>
                </a:solidFill>
              </a:rPr>
              <a:t>4</a:t>
            </a:r>
          </a:p>
          <a:p>
            <a:pPr>
              <a:spcBef>
                <a:spcPts val="1400"/>
              </a:spcBef>
            </a:pPr>
            <a:r>
              <a:rPr lang="en-GB" sz="1900" b="1" dirty="0">
                <a:solidFill>
                  <a:schemeClr val="accent4"/>
                </a:solidFill>
              </a:rPr>
              <a:t>1998</a:t>
            </a:r>
            <a:r>
              <a:rPr lang="en-GB" sz="1900" dirty="0">
                <a:solidFill>
                  <a:schemeClr val="tx1"/>
                </a:solidFill>
              </a:rPr>
              <a:t> 	Wilkin, </a:t>
            </a:r>
            <a:r>
              <a:rPr lang="en-GB" sz="1900" i="1" dirty="0">
                <a:solidFill>
                  <a:schemeClr val="tx1"/>
                </a:solidFill>
              </a:rPr>
              <a:t>et al</a:t>
            </a:r>
            <a:r>
              <a:rPr lang="en-GB" sz="1900" dirty="0">
                <a:solidFill>
                  <a:schemeClr val="tx1"/>
                </a:solidFill>
              </a:rPr>
              <a:t>. determine the parental origin of the achondroplasia mutation</a:t>
            </a:r>
            <a:r>
              <a:rPr lang="en-GB" sz="1900" baseline="30000" dirty="0">
                <a:solidFill>
                  <a:schemeClr val="tx1"/>
                </a:solidFill>
              </a:rPr>
              <a:t>5</a:t>
            </a:r>
          </a:p>
          <a:p>
            <a:pPr>
              <a:spcBef>
                <a:spcPts val="1400"/>
              </a:spcBef>
            </a:pPr>
            <a:r>
              <a:rPr lang="en-GB" sz="1900" b="1" dirty="0">
                <a:solidFill>
                  <a:schemeClr val="accent4"/>
                </a:solidFill>
              </a:rPr>
              <a:t>2019</a:t>
            </a:r>
            <a:r>
              <a:rPr lang="en-GB" sz="1900" dirty="0">
                <a:solidFill>
                  <a:schemeClr val="tx1"/>
                </a:solidFill>
              </a:rPr>
              <a:t> 	Once-daily subcutaneous vosoritide is associated with a generally mild side-effect profile in children with 	achondroplasia</a:t>
            </a:r>
            <a:r>
              <a:rPr lang="en-GB" sz="1900" baseline="30000" dirty="0">
                <a:solidFill>
                  <a:schemeClr val="tx1"/>
                </a:solidFill>
              </a:rPr>
              <a:t>6</a:t>
            </a:r>
          </a:p>
          <a:p>
            <a:pPr>
              <a:spcBef>
                <a:spcPts val="1400"/>
              </a:spcBef>
            </a:pPr>
            <a:r>
              <a:rPr lang="en-GB" sz="1900" b="1" dirty="0">
                <a:solidFill>
                  <a:schemeClr val="accent4"/>
                </a:solidFill>
              </a:rPr>
              <a:t>2019 </a:t>
            </a:r>
            <a:r>
              <a:rPr lang="en-GB" sz="1900" b="1" dirty="0">
                <a:solidFill>
                  <a:schemeClr val="tx1"/>
                </a:solidFill>
              </a:rPr>
              <a:t>	</a:t>
            </a:r>
            <a:r>
              <a:rPr lang="en-GB" sz="1900" dirty="0">
                <a:solidFill>
                  <a:schemeClr val="tx1"/>
                </a:solidFill>
              </a:rPr>
              <a:t>Preclinical data show great promise for </a:t>
            </a:r>
            <a:r>
              <a:rPr lang="en-GB" sz="1900" dirty="0" err="1">
                <a:solidFill>
                  <a:schemeClr val="tx1"/>
                </a:solidFill>
              </a:rPr>
              <a:t>TransCon</a:t>
            </a:r>
            <a:r>
              <a:rPr lang="en-GB" sz="1900" dirty="0">
                <a:solidFill>
                  <a:schemeClr val="tx1"/>
                </a:solidFill>
              </a:rPr>
              <a:t> CNP to be an effective and well-tolerated drug in children 	with achondroplasia</a:t>
            </a:r>
            <a:r>
              <a:rPr lang="en-GB" sz="1900" baseline="30000" dirty="0">
                <a:solidFill>
                  <a:schemeClr val="tx1"/>
                </a:solidFill>
              </a:rPr>
              <a:t>7</a:t>
            </a: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p:txBody>
      </p:sp>
      <p:sp>
        <p:nvSpPr>
          <p:cNvPr id="37" name="Footer Placeholder 3">
            <a:extLst>
              <a:ext uri="{FF2B5EF4-FFF2-40B4-BE49-F238E27FC236}">
                <a16:creationId xmlns:a16="http://schemas.microsoft.com/office/drawing/2014/main" id="{4DCA7E5A-87B2-43F0-AE4A-0CFE8B5EC1FA}"/>
              </a:ext>
            </a:extLst>
          </p:cNvPr>
          <p:cNvSpPr>
            <a:spLocks noGrp="1"/>
          </p:cNvSpPr>
          <p:nvPr>
            <p:ph type="ftr" sz="quarter" idx="11"/>
          </p:nvPr>
        </p:nvSpPr>
        <p:spPr>
          <a:xfrm>
            <a:off x="694800" y="6382800"/>
            <a:ext cx="9031665" cy="331200"/>
          </a:xfrm>
        </p:spPr>
        <p:txBody>
          <a:bodyPr/>
          <a:lstStyle/>
          <a:p>
            <a:r>
              <a:rPr lang="en-GB" dirty="0">
                <a:solidFill>
                  <a:srgbClr val="212121"/>
                </a:solidFill>
                <a:effectLst/>
              </a:rPr>
              <a:t>CNP, C-type natriuretic peptide; FGFR3, fibroblast growth factor receptor 3.</a:t>
            </a:r>
          </a:p>
          <a:p>
            <a:r>
              <a:rPr lang="en-GB" dirty="0">
                <a:solidFill>
                  <a:srgbClr val="212121"/>
                </a:solidFill>
                <a:effectLst/>
              </a:rPr>
              <a:t>1. </a:t>
            </a:r>
            <a:r>
              <a:rPr lang="en-GB" dirty="0" err="1">
                <a:solidFill>
                  <a:srgbClr val="212121"/>
                </a:solidFill>
                <a:effectLst/>
              </a:rPr>
              <a:t>Shiang</a:t>
            </a:r>
            <a:r>
              <a:rPr lang="en-GB" dirty="0">
                <a:solidFill>
                  <a:srgbClr val="212121"/>
                </a:solidFill>
                <a:effectLst/>
              </a:rPr>
              <a:t> R et al. Cell. 1994;78(2):335-342; 2. </a:t>
            </a:r>
            <a:r>
              <a:rPr lang="en-GB" dirty="0"/>
              <a:t>Rousseau F et al. Nature. 1994;371(6494):252-254; 3. </a:t>
            </a:r>
            <a:r>
              <a:rPr lang="en-GB" dirty="0" err="1">
                <a:solidFill>
                  <a:srgbClr val="303030"/>
                </a:solidFill>
                <a:effectLst/>
                <a:latin typeface="arial" panose="020B0604020202020204" pitchFamily="34" charset="0"/>
              </a:rPr>
              <a:t>Bellus</a:t>
            </a:r>
            <a:r>
              <a:rPr lang="en-GB" dirty="0">
                <a:solidFill>
                  <a:srgbClr val="303030"/>
                </a:solidFill>
                <a:effectLst/>
                <a:latin typeface="arial" panose="020B0604020202020204" pitchFamily="34" charset="0"/>
              </a:rPr>
              <a:t> GA et al. Am J Hum Genet. 1995;56(2):368-373; 4. </a:t>
            </a:r>
            <a:r>
              <a:rPr lang="en-GB" dirty="0" err="1">
                <a:solidFill>
                  <a:srgbClr val="212121"/>
                </a:solidFill>
                <a:effectLst/>
                <a:cs typeface="Calibri" panose="020F0502020204030204" pitchFamily="34" charset="0"/>
              </a:rPr>
              <a:t>Naski</a:t>
            </a:r>
            <a:r>
              <a:rPr lang="en-GB" dirty="0">
                <a:solidFill>
                  <a:srgbClr val="212121"/>
                </a:solidFill>
                <a:effectLst/>
                <a:cs typeface="Calibri" panose="020F0502020204030204" pitchFamily="34" charset="0"/>
              </a:rPr>
              <a:t> MC et al. Nat Genet. 1996;13(2):233-237; 5. </a:t>
            </a:r>
            <a:r>
              <a:rPr lang="en-GB" dirty="0"/>
              <a:t>Wilkin DJ et al. Am J Hum Genet 1998;63:711-716; 6. </a:t>
            </a:r>
            <a:r>
              <a:rPr lang="en-GB" dirty="0" err="1"/>
              <a:t>Savarirayan</a:t>
            </a:r>
            <a:r>
              <a:rPr lang="en-GB" dirty="0"/>
              <a:t> R et al. N </a:t>
            </a:r>
            <a:r>
              <a:rPr lang="en-GB" dirty="0" err="1"/>
              <a:t>Engl</a:t>
            </a:r>
            <a:r>
              <a:rPr lang="en-GB" dirty="0"/>
              <a:t> J Med 2019;381:25-35; 7. </a:t>
            </a:r>
            <a:r>
              <a:rPr lang="en-GB" dirty="0" err="1"/>
              <a:t>Breinholt</a:t>
            </a:r>
            <a:r>
              <a:rPr lang="en-GB" dirty="0"/>
              <a:t> VM, et al. J </a:t>
            </a:r>
            <a:r>
              <a:rPr lang="en-GB" dirty="0" err="1"/>
              <a:t>Pharmacol</a:t>
            </a:r>
            <a:r>
              <a:rPr lang="en-GB" dirty="0"/>
              <a:t> Exp </a:t>
            </a:r>
            <a:r>
              <a:rPr lang="en-GB" dirty="0" err="1"/>
              <a:t>Ther</a:t>
            </a:r>
            <a:r>
              <a:rPr lang="en-GB" dirty="0"/>
              <a:t>. 2019;370(3):459-471. </a:t>
            </a:r>
          </a:p>
        </p:txBody>
      </p:sp>
    </p:spTree>
    <p:extLst>
      <p:ext uri="{BB962C8B-B14F-4D97-AF65-F5344CB8AC3E}">
        <p14:creationId xmlns:p14="http://schemas.microsoft.com/office/powerpoint/2010/main" val="1118489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0F6D51-D6BE-4DDA-9685-6AB8FD9E6AF0}"/>
              </a:ext>
            </a:extLst>
          </p:cNvPr>
          <p:cNvSpPr>
            <a:spLocks noGrp="1"/>
          </p:cNvSpPr>
          <p:nvPr>
            <p:ph type="ctrTitle"/>
          </p:nvPr>
        </p:nvSpPr>
        <p:spPr/>
        <p:txBody>
          <a:bodyPr/>
          <a:lstStyle/>
          <a:p>
            <a:r>
              <a:rPr lang="en-GB" dirty="0"/>
              <a:t>ACH.expert VOXZOGO</a:t>
            </a:r>
            <a:r>
              <a:rPr lang="en-GB" baseline="30000" dirty="0">
                <a:sym typeface="Symbol" panose="05050102010706020507" pitchFamily="18" charset="2"/>
              </a:rPr>
              <a:t></a:t>
            </a:r>
            <a:r>
              <a:rPr lang="en-GB" baseline="30000" dirty="0">
                <a:solidFill>
                  <a:srgbClr val="1A1919"/>
                </a:solidFill>
              </a:rPr>
              <a:t>▼</a:t>
            </a:r>
            <a:r>
              <a:rPr lang="en-GB" dirty="0">
                <a:solidFill>
                  <a:srgbClr val="1A1919"/>
                </a:solidFill>
              </a:rPr>
              <a:t> </a:t>
            </a:r>
            <a:r>
              <a:rPr lang="en-GB" dirty="0"/>
              <a:t>(vosoritide) </a:t>
            </a:r>
            <a:br>
              <a:rPr lang="en-GB" b="0" i="0" dirty="0">
                <a:solidFill>
                  <a:srgbClr val="1A1919"/>
                </a:solidFill>
                <a:effectLst/>
              </a:rPr>
            </a:br>
            <a:r>
              <a:rPr lang="en-GB" dirty="0"/>
              <a:t> Prescribing Information Slide</a:t>
            </a:r>
          </a:p>
        </p:txBody>
      </p:sp>
    </p:spTree>
    <p:extLst>
      <p:ext uri="{BB962C8B-B14F-4D97-AF65-F5344CB8AC3E}">
        <p14:creationId xmlns:p14="http://schemas.microsoft.com/office/powerpoint/2010/main" val="3142027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C3AFB-E3EE-46B3-BABB-4CB138A34CDE}"/>
              </a:ext>
            </a:extLst>
          </p:cNvPr>
          <p:cNvSpPr>
            <a:spLocks noGrp="1"/>
          </p:cNvSpPr>
          <p:nvPr>
            <p:ph type="title"/>
          </p:nvPr>
        </p:nvSpPr>
        <p:spPr/>
        <p:txBody>
          <a:bodyPr>
            <a:normAutofit/>
          </a:bodyPr>
          <a:lstStyle/>
          <a:p>
            <a:r>
              <a:rPr lang="en-GB" dirty="0"/>
              <a:t>VOXZOGO</a:t>
            </a:r>
            <a:r>
              <a:rPr lang="en-GB" b="1" baseline="30000" dirty="0">
                <a:solidFill>
                  <a:schemeClr val="bg1"/>
                </a:solidFill>
                <a:effectLst/>
                <a:latin typeface="Symbol" panose="05050102010706020507" pitchFamily="18" charset="2"/>
                <a:ea typeface="Calibri" panose="020F0502020204030204" pitchFamily="34" charset="0"/>
                <a:cs typeface="Calibri" panose="020F0502020204030204" pitchFamily="34" charset="0"/>
              </a:rPr>
              <a:t>Ò</a:t>
            </a:r>
            <a:r>
              <a:rPr lang="en-GB" baseline="30000" dirty="0">
                <a:solidFill>
                  <a:schemeClr val="tx1"/>
                </a:solidFill>
              </a:rPr>
              <a:t>▼</a:t>
            </a:r>
            <a:r>
              <a:rPr lang="en-GB" baseline="30000" dirty="0"/>
              <a:t> </a:t>
            </a:r>
            <a:r>
              <a:rPr lang="en-GB" dirty="0"/>
              <a:t>(vosoritide) Prescribing Information</a:t>
            </a:r>
          </a:p>
        </p:txBody>
      </p:sp>
      <p:sp>
        <p:nvSpPr>
          <p:cNvPr id="3" name="Content Placeholder 2">
            <a:extLst>
              <a:ext uri="{FF2B5EF4-FFF2-40B4-BE49-F238E27FC236}">
                <a16:creationId xmlns:a16="http://schemas.microsoft.com/office/drawing/2014/main" id="{3A0F3E3E-845D-41D8-B215-E643D2B399BD}"/>
              </a:ext>
            </a:extLst>
          </p:cNvPr>
          <p:cNvSpPr>
            <a:spLocks noGrp="1"/>
          </p:cNvSpPr>
          <p:nvPr>
            <p:ph idx="1"/>
          </p:nvPr>
        </p:nvSpPr>
        <p:spPr/>
        <p:txBody>
          <a:bodyPr>
            <a:normAutofit/>
          </a:bodyPr>
          <a:lstStyle/>
          <a:p>
            <a:r>
              <a:rPr lang="en-GB" b="0" i="0" dirty="0">
                <a:solidFill>
                  <a:srgbClr val="1A1919"/>
                </a:solidFill>
                <a:effectLst/>
              </a:rPr>
              <a:t>Achondroplasia.expert may contain promotional material on BioMarin products, which is displayed based on the prescribing information approved by the European Medicines Agency – EMA</a:t>
            </a:r>
          </a:p>
          <a:p>
            <a:pPr marL="0" indent="0">
              <a:buNone/>
            </a:pPr>
            <a:endParaRPr lang="en-GB" b="0" i="0" dirty="0">
              <a:solidFill>
                <a:srgbClr val="1A1919"/>
              </a:solidFill>
              <a:effectLst/>
            </a:endParaRPr>
          </a:p>
          <a:p>
            <a:pPr marL="0" indent="0">
              <a:buNone/>
            </a:pPr>
            <a:r>
              <a:rPr lang="en-GB" dirty="0">
                <a:solidFill>
                  <a:srgbClr val="1A1919"/>
                </a:solidFill>
              </a:rPr>
              <a:t>Access the latest API: VOXZOGO</a:t>
            </a:r>
            <a:r>
              <a:rPr lang="en-GB" baseline="30000" dirty="0">
                <a:solidFill>
                  <a:schemeClr val="tx1"/>
                </a:solidFill>
                <a:effectLst/>
                <a:latin typeface="Symbol" panose="05050102010706020507" pitchFamily="18" charset="2"/>
                <a:ea typeface="Calibri" panose="020F0502020204030204" pitchFamily="34" charset="0"/>
                <a:cs typeface="Calibri" panose="020F0502020204030204" pitchFamily="34" charset="0"/>
              </a:rPr>
              <a:t>Ò</a:t>
            </a:r>
            <a:r>
              <a:rPr lang="en-GB" baseline="30000" dirty="0">
                <a:solidFill>
                  <a:srgbClr val="1A1919"/>
                </a:solidFill>
              </a:rPr>
              <a:t>▼ </a:t>
            </a:r>
            <a:r>
              <a:rPr lang="en-GB" dirty="0">
                <a:solidFill>
                  <a:srgbClr val="1A1919"/>
                </a:solidFill>
              </a:rPr>
              <a:t>(vosoritide) </a:t>
            </a:r>
            <a:endParaRPr lang="en-GB" b="0" i="0" dirty="0">
              <a:solidFill>
                <a:srgbClr val="1A1919"/>
              </a:solidFill>
              <a:effectLst/>
            </a:endParaRPr>
          </a:p>
          <a:p>
            <a:r>
              <a:rPr lang="en-GB" dirty="0"/>
              <a:t>Within your downloaded Zip File, you will find a copy of the latest Prescribing Information </a:t>
            </a:r>
          </a:p>
          <a:p>
            <a:pPr lvl="1"/>
            <a:r>
              <a:rPr lang="en-GB" dirty="0">
                <a:solidFill>
                  <a:schemeClr val="tx1"/>
                </a:solidFill>
              </a:rPr>
              <a:t>The latest API can also be accessed on </a:t>
            </a:r>
            <a:r>
              <a:rPr lang="en-GB" b="1" dirty="0">
                <a:solidFill>
                  <a:srgbClr val="FFC000"/>
                </a:solidFill>
                <a:hlinkClick r:id="rId2">
                  <a:extLst>
                    <a:ext uri="{A12FA001-AC4F-418D-AE19-62706E023703}">
                      <ahyp:hlinkClr xmlns:ahyp="http://schemas.microsoft.com/office/drawing/2018/hyperlinkcolor" val="tx"/>
                    </a:ext>
                  </a:extLst>
                </a:hlinkClick>
              </a:rPr>
              <a:t>Achondroplasia.expert – Prescribing Information</a:t>
            </a:r>
            <a:endParaRPr lang="en-GB" b="1" dirty="0">
              <a:solidFill>
                <a:srgbClr val="FFC000"/>
              </a:solidFill>
            </a:endParaRPr>
          </a:p>
          <a:p>
            <a:pPr lvl="1"/>
            <a:r>
              <a:rPr lang="en-GB" dirty="0">
                <a:solidFill>
                  <a:schemeClr val="tx1"/>
                </a:solidFill>
              </a:rPr>
              <a:t>The prescribing information must form part of the promotional material and must not be separate from it</a:t>
            </a:r>
          </a:p>
          <a:p>
            <a:r>
              <a:rPr lang="en-GB" dirty="0"/>
              <a:t>Achondroplasia.expert </a:t>
            </a:r>
            <a:r>
              <a:rPr lang="en-GB" b="1" dirty="0">
                <a:solidFill>
                  <a:srgbClr val="FFC000"/>
                </a:solidFill>
                <a:hlinkClick r:id="rId3">
                  <a:extLst>
                    <a:ext uri="{A12FA001-AC4F-418D-AE19-62706E023703}">
                      <ahyp:hlinkClr xmlns:ahyp="http://schemas.microsoft.com/office/drawing/2018/hyperlinkcolor" val="tx"/>
                    </a:ext>
                  </a:extLst>
                </a:hlinkClick>
              </a:rPr>
              <a:t>Terms and Conditions</a:t>
            </a:r>
            <a:endParaRPr lang="en-GB" b="1" dirty="0">
              <a:solidFill>
                <a:srgbClr val="FFC000"/>
              </a:solidFill>
            </a:endParaRPr>
          </a:p>
          <a:p>
            <a:endParaRPr lang="en-GB" dirty="0"/>
          </a:p>
        </p:txBody>
      </p:sp>
    </p:spTree>
    <p:extLst>
      <p:ext uri="{BB962C8B-B14F-4D97-AF65-F5344CB8AC3E}">
        <p14:creationId xmlns:p14="http://schemas.microsoft.com/office/powerpoint/2010/main" val="3279965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DD79CA-6B4B-46F5-81DE-75EE27E2CDCD}"/>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Early Description of Cases of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p:txBody>
          <a:bodyPr/>
          <a:lstStyle/>
          <a:p>
            <a:r>
              <a:rPr lang="en-GB" dirty="0">
                <a:solidFill>
                  <a:schemeClr val="tx1"/>
                </a:solidFill>
              </a:rPr>
              <a:t>Description of a ‘trident hand’ </a:t>
            </a:r>
          </a:p>
          <a:p>
            <a:pPr marL="0" indent="0" algn="ctr">
              <a:buNone/>
            </a:pPr>
            <a:r>
              <a:rPr lang="en-GB" i="1" dirty="0">
                <a:solidFill>
                  <a:schemeClr val="accent4"/>
                </a:solidFill>
              </a:rPr>
              <a:t>“When the hand is laid flat so that the palm is not hollowed, the fingers spread out in such a way that their ends are separate from one another…”</a:t>
            </a:r>
            <a:endParaRPr lang="en-GB" i="1" baseline="30000" dirty="0">
              <a:solidFill>
                <a:schemeClr val="accent4"/>
              </a:solidFill>
            </a:endParaRPr>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Thomson J. Trans </a:t>
            </a:r>
            <a:r>
              <a:rPr lang="en-GB" dirty="0" err="1"/>
              <a:t>Edinb</a:t>
            </a:r>
            <a:r>
              <a:rPr lang="en-GB" dirty="0"/>
              <a:t> </a:t>
            </a:r>
            <a:r>
              <a:rPr lang="en-GB" dirty="0" err="1"/>
              <a:t>Obstet</a:t>
            </a:r>
            <a:r>
              <a:rPr lang="en-GB" dirty="0"/>
              <a:t> Soc. 1893;18:195–200.</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p:txBody>
          <a:bodyPr/>
          <a:lstStyle/>
          <a:p>
            <a:r>
              <a:rPr lang="en-GB" dirty="0">
                <a:solidFill>
                  <a:schemeClr val="tx1"/>
                </a:solidFill>
              </a:rPr>
              <a:t>Description of kyphosis</a:t>
            </a:r>
          </a:p>
          <a:p>
            <a:pPr marL="0" indent="0" algn="ctr">
              <a:buNone/>
            </a:pPr>
            <a:r>
              <a:rPr lang="en-GB" dirty="0">
                <a:solidFill>
                  <a:schemeClr val="accent4"/>
                </a:solidFill>
              </a:rPr>
              <a:t>“</a:t>
            </a:r>
            <a:r>
              <a:rPr lang="en-GB" i="1" dirty="0">
                <a:solidFill>
                  <a:schemeClr val="accent4"/>
                </a:solidFill>
              </a:rPr>
              <a:t>There is marked kyphosis, especially in the lower dorsal and upper lumbar regions, and very deep </a:t>
            </a:r>
          </a:p>
          <a:p>
            <a:pPr marL="0" indent="0" algn="ctr">
              <a:spcBef>
                <a:spcPts val="0"/>
              </a:spcBef>
              <a:buNone/>
            </a:pPr>
            <a:r>
              <a:rPr lang="en-GB" i="1" dirty="0">
                <a:solidFill>
                  <a:schemeClr val="accent4"/>
                </a:solidFill>
              </a:rPr>
              <a:t>lumbo-sacral lordosis”</a:t>
            </a:r>
            <a:endParaRPr lang="en-GB" i="1" baseline="30000" dirty="0">
              <a:solidFill>
                <a:schemeClr val="accent4"/>
              </a:solidFill>
            </a:endParaRPr>
          </a:p>
        </p:txBody>
      </p:sp>
      <p:sp>
        <p:nvSpPr>
          <p:cNvPr id="8" name="Text Placeholder 7">
            <a:extLst>
              <a:ext uri="{FF2B5EF4-FFF2-40B4-BE49-F238E27FC236}">
                <a16:creationId xmlns:a16="http://schemas.microsoft.com/office/drawing/2014/main" id="{5F70A986-4247-4CC9-90E2-111FD47B4332}"/>
              </a:ext>
            </a:extLst>
          </p:cNvPr>
          <p:cNvSpPr>
            <a:spLocks noGrp="1"/>
          </p:cNvSpPr>
          <p:nvPr>
            <p:ph type="body" sz="quarter" idx="12"/>
          </p:nvPr>
        </p:nvSpPr>
        <p:spPr>
          <a:xfrm>
            <a:off x="694799" y="5146274"/>
            <a:ext cx="11048021" cy="703726"/>
          </a:xfrm>
        </p:spPr>
        <p:txBody>
          <a:bodyPr>
            <a:normAutofit/>
          </a:bodyPr>
          <a:lstStyle/>
          <a:p>
            <a:pPr algn="ctr">
              <a:spcBef>
                <a:spcPts val="0"/>
              </a:spcBef>
            </a:pPr>
            <a:r>
              <a:rPr lang="en-GB" sz="1800" b="1" dirty="0"/>
              <a:t>1893 – measurements of features and comments on intelligence are included in descriptions </a:t>
            </a:r>
          </a:p>
          <a:p>
            <a:pPr algn="ctr">
              <a:spcBef>
                <a:spcPts val="0"/>
              </a:spcBef>
            </a:pPr>
            <a:r>
              <a:rPr lang="en-GB" sz="1800" b="1" dirty="0"/>
              <a:t>of achondroplasia</a:t>
            </a:r>
            <a:endParaRPr lang="en-GB" sz="1800" b="1" baseline="30000" dirty="0"/>
          </a:p>
        </p:txBody>
      </p:sp>
      <p:grpSp>
        <p:nvGrpSpPr>
          <p:cNvPr id="3" name="Group 2">
            <a:extLst>
              <a:ext uri="{FF2B5EF4-FFF2-40B4-BE49-F238E27FC236}">
                <a16:creationId xmlns:a16="http://schemas.microsoft.com/office/drawing/2014/main" id="{C5C44423-7FC3-4DAC-A506-8329CC41DE91}"/>
              </a:ext>
            </a:extLst>
          </p:cNvPr>
          <p:cNvGrpSpPr/>
          <p:nvPr/>
        </p:nvGrpSpPr>
        <p:grpSpPr>
          <a:xfrm>
            <a:off x="7230066" y="1459444"/>
            <a:ext cx="4115494" cy="3359931"/>
            <a:chOff x="7585178" y="1526819"/>
            <a:chExt cx="4115494" cy="3359931"/>
          </a:xfrm>
        </p:grpSpPr>
        <p:pic>
          <p:nvPicPr>
            <p:cNvPr id="11" name="Content Placeholder 22">
              <a:extLst>
                <a:ext uri="{FF2B5EF4-FFF2-40B4-BE49-F238E27FC236}">
                  <a16:creationId xmlns:a16="http://schemas.microsoft.com/office/drawing/2014/main" id="{C86F7D37-EB4E-418E-80DA-61348DB34B7E}"/>
                </a:ext>
              </a:extLst>
            </p:cNvPr>
            <p:cNvPicPr>
              <a:picLocks noChangeAspect="1"/>
            </p:cNvPicPr>
            <p:nvPr/>
          </p:nvPicPr>
          <p:blipFill rotWithShape="1">
            <a:blip r:embed="rId2"/>
            <a:srcRect t="22353"/>
            <a:stretch/>
          </p:blipFill>
          <p:spPr>
            <a:xfrm>
              <a:off x="7585178" y="1526819"/>
              <a:ext cx="2338136" cy="3316911"/>
            </a:xfrm>
            <a:prstGeom prst="rect">
              <a:avLst/>
            </a:prstGeom>
            <a:ln>
              <a:noFill/>
            </a:ln>
            <a:effectLst>
              <a:outerShdw blurRad="292100" dist="139700" dir="2700000" algn="tl" rotWithShape="0">
                <a:srgbClr val="333333">
                  <a:alpha val="65000"/>
                </a:srgbClr>
              </a:outerShdw>
            </a:effectLst>
          </p:spPr>
        </p:pic>
        <p:pic>
          <p:nvPicPr>
            <p:cNvPr id="12" name="Content Placeholder 22">
              <a:extLst>
                <a:ext uri="{FF2B5EF4-FFF2-40B4-BE49-F238E27FC236}">
                  <a16:creationId xmlns:a16="http://schemas.microsoft.com/office/drawing/2014/main" id="{521C9F13-8CFD-40DA-8B5F-542F728C273B}"/>
                </a:ext>
              </a:extLst>
            </p:cNvPr>
            <p:cNvPicPr>
              <a:picLocks noChangeAspect="1"/>
            </p:cNvPicPr>
            <p:nvPr/>
          </p:nvPicPr>
          <p:blipFill rotWithShape="1">
            <a:blip r:embed="rId2"/>
            <a:srcRect b="77739"/>
            <a:stretch/>
          </p:blipFill>
          <p:spPr>
            <a:xfrm>
              <a:off x="9646563" y="4051314"/>
              <a:ext cx="2054109" cy="835436"/>
            </a:xfrm>
            <a:prstGeom prst="rect">
              <a:avLst/>
            </a:prstGeom>
            <a:ln>
              <a:noFill/>
            </a:ln>
            <a:effectLst>
              <a:outerShdw blurRad="292100" dist="139700" dir="2700000" algn="tl" rotWithShape="0">
                <a:srgbClr val="333333">
                  <a:alpha val="65000"/>
                </a:srgbClr>
              </a:outerShdw>
            </a:effectLst>
          </p:spPr>
        </p:pic>
      </p:grpSp>
      <p:sp>
        <p:nvSpPr>
          <p:cNvPr id="13" name="Isosceles Triangle 12">
            <a:extLst>
              <a:ext uri="{FF2B5EF4-FFF2-40B4-BE49-F238E27FC236}">
                <a16:creationId xmlns:a16="http://schemas.microsoft.com/office/drawing/2014/main" id="{491FA761-1008-4140-AD43-952911BEBA28}"/>
              </a:ext>
            </a:extLst>
          </p:cNvPr>
          <p:cNvSpPr/>
          <p:nvPr/>
        </p:nvSpPr>
        <p:spPr>
          <a:xfrm>
            <a:off x="1805328" y="5882772"/>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E0E62C47-5760-4B2E-88B9-847ECFE2FB25}"/>
              </a:ext>
            </a:extLst>
          </p:cNvPr>
          <p:cNvSpPr txBox="1"/>
          <p:nvPr/>
        </p:nvSpPr>
        <p:spPr>
          <a:xfrm>
            <a:off x="10286904" y="4763217"/>
            <a:ext cx="1159055" cy="215444"/>
          </a:xfrm>
          <a:prstGeom prst="rect">
            <a:avLst/>
          </a:prstGeom>
          <a:noFill/>
        </p:spPr>
        <p:txBody>
          <a:bodyPr wrap="square">
            <a:spAutoFit/>
          </a:bodyPr>
          <a:lstStyle/>
          <a:p>
            <a:pPr algn="r"/>
            <a:r>
              <a:rPr lang="en-GB" sz="800" dirty="0"/>
              <a:t>Thomson. 1893.</a:t>
            </a:r>
          </a:p>
        </p:txBody>
      </p:sp>
    </p:spTree>
    <p:extLst>
      <p:ext uri="{BB962C8B-B14F-4D97-AF65-F5344CB8AC3E}">
        <p14:creationId xmlns:p14="http://schemas.microsoft.com/office/powerpoint/2010/main" val="2629370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1153987"/>
          </a:xfrm>
        </p:spPr>
        <p:txBody>
          <a:bodyPr/>
          <a:lstStyle/>
          <a:p>
            <a:r>
              <a:rPr lang="en-GB" dirty="0"/>
              <a:t>Analysis of roentgenographic (X-ray) studies in achondroplasia (N=101) revealed little variability in the roentgenographic manifestations of the condition</a:t>
            </a:r>
            <a:r>
              <a:rPr lang="en-GB" baseline="30000" dirty="0"/>
              <a:t>1</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4018772"/>
            <a:ext cx="5316493" cy="974280"/>
          </a:xfrm>
          <a:ln>
            <a:solidFill>
              <a:schemeClr val="bg2">
                <a:lumMod val="95000"/>
              </a:schemeClr>
            </a:solidFill>
          </a:ln>
        </p:spPr>
        <p:txBody>
          <a:bodyPr anchor="ctr"/>
          <a:lstStyle/>
          <a:p>
            <a:pPr marL="0" indent="0" algn="ctr">
              <a:buNone/>
            </a:pPr>
            <a:r>
              <a:rPr lang="en-GB" i="1" dirty="0">
                <a:solidFill>
                  <a:schemeClr val="accent4"/>
                </a:solidFill>
              </a:rPr>
              <a:t>“Diagnosis of achondroplasia can be established or excluded on the bases of appropriate roentgenographic studies in any living individual including the newborn”</a:t>
            </a:r>
            <a:r>
              <a:rPr lang="en-GB" i="1" baseline="30000" dirty="0">
                <a:solidFill>
                  <a:schemeClr val="accent4"/>
                </a:solidFill>
              </a:rPr>
              <a:t>1</a:t>
            </a:r>
          </a:p>
        </p:txBody>
      </p:sp>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Radiologic and Clinical Features </a:t>
            </a:r>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pPr marL="228600" indent="-228600">
              <a:buFont typeface="+mj-lt"/>
              <a:buAutoNum type="arabicPeriod"/>
            </a:pPr>
            <a:r>
              <a:rPr lang="en-GB" dirty="0"/>
              <a:t>Langer LO, et al. Am J </a:t>
            </a:r>
            <a:r>
              <a:rPr lang="en-GB" dirty="0" err="1"/>
              <a:t>Roentgenol</a:t>
            </a:r>
            <a:r>
              <a:rPr lang="en-GB" dirty="0"/>
              <a:t> Radium </a:t>
            </a:r>
            <a:r>
              <a:rPr lang="en-GB" dirty="0" err="1"/>
              <a:t>Ther</a:t>
            </a:r>
            <a:r>
              <a:rPr lang="en-GB" dirty="0"/>
              <a:t> </a:t>
            </a:r>
            <a:r>
              <a:rPr lang="en-GB" dirty="0" err="1"/>
              <a:t>Nucl</a:t>
            </a:r>
            <a:r>
              <a:rPr lang="en-GB" dirty="0"/>
              <a:t> Med. 1967;100(1):12-26.</a:t>
            </a:r>
          </a:p>
          <a:p>
            <a:pPr marL="228600" indent="-228600">
              <a:buFont typeface="+mj-lt"/>
              <a:buAutoNum type="arabicPeriod"/>
            </a:pPr>
            <a:r>
              <a:rPr lang="en-GB" dirty="0"/>
              <a:t>Pauli RM. </a:t>
            </a:r>
            <a:r>
              <a:rPr lang="en-GB" dirty="0" err="1"/>
              <a:t>Orphanet</a:t>
            </a:r>
            <a:r>
              <a:rPr lang="en-GB" dirty="0"/>
              <a:t> Journal of Rare Diseases. 2019;14(1):1.</a:t>
            </a:r>
          </a:p>
        </p:txBody>
      </p:sp>
      <p:sp>
        <p:nvSpPr>
          <p:cNvPr id="8" name="Text Placeholder 7">
            <a:extLst>
              <a:ext uri="{FF2B5EF4-FFF2-40B4-BE49-F238E27FC236}">
                <a16:creationId xmlns:a16="http://schemas.microsoft.com/office/drawing/2014/main" id="{5F70A986-4247-4CC9-90E2-111FD47B4332}"/>
              </a:ext>
            </a:extLst>
          </p:cNvPr>
          <p:cNvSpPr>
            <a:spLocks noGrp="1"/>
          </p:cNvSpPr>
          <p:nvPr>
            <p:ph type="body" sz="quarter" idx="12"/>
          </p:nvPr>
        </p:nvSpPr>
        <p:spPr/>
        <p:txBody>
          <a:bodyPr>
            <a:noAutofit/>
          </a:bodyPr>
          <a:lstStyle/>
          <a:p>
            <a:pPr algn="ctr">
              <a:spcBef>
                <a:spcPts val="0"/>
              </a:spcBef>
            </a:pPr>
            <a:r>
              <a:rPr lang="en-GB" sz="1800" b="1" dirty="0"/>
              <a:t>1967 – Langer, </a:t>
            </a:r>
            <a:r>
              <a:rPr lang="en-GB" sz="1800" b="1" i="1" dirty="0"/>
              <a:t>et al. </a:t>
            </a:r>
            <a:r>
              <a:rPr lang="en-GB" sz="1800" b="1" dirty="0"/>
              <a:t>described clinical and radiologic characteristics of achondroplasia, </a:t>
            </a:r>
          </a:p>
          <a:p>
            <a:pPr algn="ctr">
              <a:spcBef>
                <a:spcPts val="0"/>
              </a:spcBef>
            </a:pPr>
            <a:r>
              <a:rPr lang="en-GB" sz="1800" b="1" dirty="0"/>
              <a:t>which are still relied upon today</a:t>
            </a:r>
            <a:r>
              <a:rPr lang="en-GB" sz="1800" b="1" baseline="30000" dirty="0"/>
              <a:t>1,2</a:t>
            </a:r>
          </a:p>
        </p:txBody>
      </p:sp>
      <p:pic>
        <p:nvPicPr>
          <p:cNvPr id="11" name="Content Placeholder 9" descr="A picture containing text&#10;&#10;Description automatically generated">
            <a:extLst>
              <a:ext uri="{FF2B5EF4-FFF2-40B4-BE49-F238E27FC236}">
                <a16:creationId xmlns:a16="http://schemas.microsoft.com/office/drawing/2014/main" id="{8441B168-7423-4276-B9F3-061C6D268753}"/>
              </a:ext>
            </a:extLst>
          </p:cNvPr>
          <p:cNvPicPr>
            <a:picLocks noChangeAspect="1"/>
          </p:cNvPicPr>
          <p:nvPr/>
        </p:nvPicPr>
        <p:blipFill rotWithShape="1">
          <a:blip r:embed="rId2"/>
          <a:srcRect l="7182" t="1715" r="9056" b="14307"/>
          <a:stretch/>
        </p:blipFill>
        <p:spPr>
          <a:xfrm>
            <a:off x="7258359" y="1643157"/>
            <a:ext cx="2991774" cy="3151573"/>
          </a:xfrm>
          <a:prstGeom prst="rect">
            <a:avLst/>
          </a:prstGeom>
          <a:ln>
            <a:noFill/>
          </a:ln>
          <a:effectLst>
            <a:outerShdw blurRad="292100" dist="139700" dir="2700000" algn="tl" rotWithShape="0">
              <a:srgbClr val="333333">
                <a:alpha val="65000"/>
              </a:srgbClr>
            </a:outerShdw>
          </a:effectLst>
        </p:spPr>
      </p:pic>
      <p:sp>
        <p:nvSpPr>
          <p:cNvPr id="13" name="Isosceles Triangle 12">
            <a:extLst>
              <a:ext uri="{FF2B5EF4-FFF2-40B4-BE49-F238E27FC236}">
                <a16:creationId xmlns:a16="http://schemas.microsoft.com/office/drawing/2014/main" id="{56D0B53F-158C-4483-9C07-028F3FFFE857}"/>
              </a:ext>
            </a:extLst>
          </p:cNvPr>
          <p:cNvSpPr/>
          <p:nvPr/>
        </p:nvSpPr>
        <p:spPr>
          <a:xfrm>
            <a:off x="6934691"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2655051"/>
            <a:ext cx="5316493" cy="1307491"/>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Qualitative changes are the same at all ages</a:t>
            </a:r>
            <a:r>
              <a:rPr lang="en-GB" baseline="30000" dirty="0"/>
              <a:t>1</a:t>
            </a:r>
          </a:p>
          <a:p>
            <a:r>
              <a:rPr lang="en-GB" dirty="0"/>
              <a:t>Quantitative changes with advancing age meant findings were divided into; new-born, infant, young child, older child and adult</a:t>
            </a:r>
            <a:r>
              <a:rPr lang="en-GB" baseline="30000" dirty="0"/>
              <a:t>1</a:t>
            </a:r>
          </a:p>
        </p:txBody>
      </p:sp>
      <p:sp>
        <p:nvSpPr>
          <p:cNvPr id="15" name="TextBox 14">
            <a:extLst>
              <a:ext uri="{FF2B5EF4-FFF2-40B4-BE49-F238E27FC236}">
                <a16:creationId xmlns:a16="http://schemas.microsoft.com/office/drawing/2014/main" id="{CC2C97EF-4029-4818-B47E-9959ADC1C9C4}"/>
              </a:ext>
            </a:extLst>
          </p:cNvPr>
          <p:cNvSpPr txBox="1"/>
          <p:nvPr/>
        </p:nvSpPr>
        <p:spPr>
          <a:xfrm>
            <a:off x="10068026" y="4763217"/>
            <a:ext cx="1377934" cy="215444"/>
          </a:xfrm>
          <a:prstGeom prst="rect">
            <a:avLst/>
          </a:prstGeom>
          <a:noFill/>
        </p:spPr>
        <p:txBody>
          <a:bodyPr wrap="square">
            <a:spAutoFit/>
          </a:bodyPr>
          <a:lstStyle/>
          <a:p>
            <a:pPr algn="r"/>
            <a:r>
              <a:rPr lang="en-GB" sz="800" dirty="0"/>
              <a:t>Langer, </a:t>
            </a:r>
            <a:r>
              <a:rPr lang="en-GB" sz="800" i="1" dirty="0"/>
              <a:t>et al</a:t>
            </a:r>
            <a:r>
              <a:rPr lang="en-GB" sz="800" dirty="0"/>
              <a:t>. 1967.</a:t>
            </a:r>
          </a:p>
        </p:txBody>
      </p:sp>
    </p:spTree>
    <p:extLst>
      <p:ext uri="{BB962C8B-B14F-4D97-AF65-F5344CB8AC3E}">
        <p14:creationId xmlns:p14="http://schemas.microsoft.com/office/powerpoint/2010/main" val="3903274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274644"/>
            <a:ext cx="10792156" cy="575356"/>
          </a:xfrm>
        </p:spPr>
        <p:txBody>
          <a:bodyPr>
            <a:normAutofit/>
          </a:bodyPr>
          <a:lstStyle/>
          <a:p>
            <a:pPr algn="ctr"/>
            <a:r>
              <a:rPr lang="en-GB" sz="1800" b="1" dirty="0"/>
              <a:t>1978 – standard growth curves for achondroplasia are constructed</a:t>
            </a:r>
            <a:endParaRPr lang="en-GB" sz="1800" b="1" baseline="30000" dirty="0"/>
          </a:p>
        </p:txBody>
      </p:sp>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Standard Growth Curves for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4"/>
            <a:ext cx="5316493" cy="1153987"/>
          </a:xfrm>
        </p:spPr>
        <p:txBody>
          <a:bodyPr/>
          <a:lstStyle/>
          <a:p>
            <a:r>
              <a:rPr lang="en-GB" dirty="0"/>
              <a:t>Although clinical and radiologic features had been well characterised, little attention had been given to growth patterns in achondroplasia</a:t>
            </a:r>
            <a:endParaRPr lang="en-GB" baseline="30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pPr marL="228600" indent="-228600">
              <a:buFont typeface="+mj-lt"/>
              <a:buAutoNum type="arabicPeriod"/>
            </a:pPr>
            <a:endParaRPr lang="en-GB" dirty="0"/>
          </a:p>
          <a:p>
            <a:r>
              <a:rPr lang="en-GB" dirty="0"/>
              <a:t>Horton WA, et al. </a:t>
            </a:r>
            <a:r>
              <a:rPr lang="pt-BR" dirty="0"/>
              <a:t>J Pediatr. 1978;93(3):435-8. </a:t>
            </a:r>
            <a:endParaRPr lang="en-GB" dirty="0"/>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2678881"/>
            <a:ext cx="5316493" cy="1153988"/>
          </a:xfrm>
        </p:spPr>
        <p:txBody>
          <a:bodyPr anchor="t"/>
          <a:lstStyle/>
          <a:p>
            <a:r>
              <a:rPr lang="en-GB" dirty="0"/>
              <a:t>Horton, et al. constructed standard growth curves based on height, growth velocity, upper and lower segment, and head circumference (N=403)</a:t>
            </a:r>
            <a:endParaRPr lang="en-GB" baseline="30000"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3912929"/>
            <a:ext cx="5316493" cy="1080123"/>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“These standard curves provide the basis to assess normal growth in these individuals, to aid in the determination of superimposed disorders, and to assess any growth accelerating therapy”</a:t>
            </a:r>
            <a:endParaRPr lang="en-GB" i="1" baseline="30000" dirty="0">
              <a:solidFill>
                <a:schemeClr val="accent4"/>
              </a:solidFill>
            </a:endParaRPr>
          </a:p>
        </p:txBody>
      </p:sp>
      <p:sp>
        <p:nvSpPr>
          <p:cNvPr id="15" name="TextBox 14">
            <a:extLst>
              <a:ext uri="{FF2B5EF4-FFF2-40B4-BE49-F238E27FC236}">
                <a16:creationId xmlns:a16="http://schemas.microsoft.com/office/drawing/2014/main" id="{CC2C97EF-4029-4818-B47E-9959ADC1C9C4}"/>
              </a:ext>
            </a:extLst>
          </p:cNvPr>
          <p:cNvSpPr txBox="1"/>
          <p:nvPr/>
        </p:nvSpPr>
        <p:spPr>
          <a:xfrm>
            <a:off x="10344150" y="4763217"/>
            <a:ext cx="1101810" cy="215444"/>
          </a:xfrm>
          <a:prstGeom prst="rect">
            <a:avLst/>
          </a:prstGeom>
          <a:noFill/>
        </p:spPr>
        <p:txBody>
          <a:bodyPr wrap="square">
            <a:spAutoFit/>
          </a:bodyPr>
          <a:lstStyle/>
          <a:p>
            <a:pPr algn="r"/>
            <a:r>
              <a:rPr lang="en-GB" sz="800" dirty="0"/>
              <a:t>Horton, </a:t>
            </a:r>
            <a:r>
              <a:rPr lang="en-GB" sz="800" i="1" dirty="0"/>
              <a:t>et al</a:t>
            </a:r>
            <a:r>
              <a:rPr lang="en-GB" sz="800" dirty="0"/>
              <a:t>. 1978.</a:t>
            </a:r>
          </a:p>
        </p:txBody>
      </p:sp>
      <p:sp>
        <p:nvSpPr>
          <p:cNvPr id="16" name="Isosceles Triangle 15">
            <a:extLst>
              <a:ext uri="{FF2B5EF4-FFF2-40B4-BE49-F238E27FC236}">
                <a16:creationId xmlns:a16="http://schemas.microsoft.com/office/drawing/2014/main" id="{22D61A47-BF74-4173-BA68-20ED8FD1DBFC}"/>
              </a:ext>
            </a:extLst>
          </p:cNvPr>
          <p:cNvSpPr/>
          <p:nvPr/>
        </p:nvSpPr>
        <p:spPr>
          <a:xfrm>
            <a:off x="7620491"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F545D06D-764A-4BE0-9D0E-936CEF0BFF42}"/>
              </a:ext>
            </a:extLst>
          </p:cNvPr>
          <p:cNvGrpSpPr/>
          <p:nvPr/>
        </p:nvGrpSpPr>
        <p:grpSpPr>
          <a:xfrm>
            <a:off x="6154553" y="1498279"/>
            <a:ext cx="3063001" cy="1638035"/>
            <a:chOff x="7505700" y="1459225"/>
            <a:chExt cx="2557307" cy="1367599"/>
          </a:xfrm>
        </p:grpSpPr>
        <p:pic>
          <p:nvPicPr>
            <p:cNvPr id="18" name="Picture 17">
              <a:extLst>
                <a:ext uri="{FF2B5EF4-FFF2-40B4-BE49-F238E27FC236}">
                  <a16:creationId xmlns:a16="http://schemas.microsoft.com/office/drawing/2014/main" id="{7810EF1E-B740-4145-976C-C15F09512117}"/>
                </a:ext>
              </a:extLst>
            </p:cNvPr>
            <p:cNvPicPr>
              <a:picLocks noChangeAspect="1"/>
            </p:cNvPicPr>
            <p:nvPr/>
          </p:nvPicPr>
          <p:blipFill rotWithShape="1">
            <a:blip r:embed="rId3"/>
            <a:srcRect l="12906" r="15486" b="58679"/>
            <a:stretch/>
          </p:blipFill>
          <p:spPr>
            <a:xfrm>
              <a:off x="7505700" y="1459225"/>
              <a:ext cx="2557307" cy="1367599"/>
            </a:xfrm>
            <a:prstGeom prst="rect">
              <a:avLst/>
            </a:prstGeom>
          </p:spPr>
        </p:pic>
        <p:grpSp>
          <p:nvGrpSpPr>
            <p:cNvPr id="8" name="Group 7">
              <a:extLst>
                <a:ext uri="{FF2B5EF4-FFF2-40B4-BE49-F238E27FC236}">
                  <a16:creationId xmlns:a16="http://schemas.microsoft.com/office/drawing/2014/main" id="{C40D106C-FA8D-4CE0-BA97-C06B6307E1D0}"/>
                </a:ext>
              </a:extLst>
            </p:cNvPr>
            <p:cNvGrpSpPr/>
            <p:nvPr/>
          </p:nvGrpSpPr>
          <p:grpSpPr>
            <a:xfrm>
              <a:off x="8623310" y="1494741"/>
              <a:ext cx="1234159" cy="425089"/>
              <a:chOff x="8623310" y="1494741"/>
              <a:chExt cx="1234159" cy="425089"/>
            </a:xfrm>
          </p:grpSpPr>
          <p:grpSp>
            <p:nvGrpSpPr>
              <p:cNvPr id="166" name="Group 165">
                <a:extLst>
                  <a:ext uri="{FF2B5EF4-FFF2-40B4-BE49-F238E27FC236}">
                    <a16:creationId xmlns:a16="http://schemas.microsoft.com/office/drawing/2014/main" id="{12E0199D-03AA-466C-A4A2-6956244989C7}"/>
                  </a:ext>
                </a:extLst>
              </p:cNvPr>
              <p:cNvGrpSpPr/>
              <p:nvPr/>
            </p:nvGrpSpPr>
            <p:grpSpPr>
              <a:xfrm>
                <a:off x="8623310" y="1494741"/>
                <a:ext cx="1234159" cy="425089"/>
                <a:chOff x="8613786" y="1506646"/>
                <a:chExt cx="1234159" cy="425089"/>
              </a:xfrm>
            </p:grpSpPr>
            <p:grpSp>
              <p:nvGrpSpPr>
                <p:cNvPr id="125" name="Group 124">
                  <a:extLst>
                    <a:ext uri="{FF2B5EF4-FFF2-40B4-BE49-F238E27FC236}">
                      <a16:creationId xmlns:a16="http://schemas.microsoft.com/office/drawing/2014/main" id="{96110C0E-9BD3-4E82-9AEF-20AEF5816766}"/>
                    </a:ext>
                  </a:extLst>
                </p:cNvPr>
                <p:cNvGrpSpPr/>
                <p:nvPr/>
              </p:nvGrpSpPr>
              <p:grpSpPr>
                <a:xfrm>
                  <a:off x="8613786" y="1506646"/>
                  <a:ext cx="767840" cy="418588"/>
                  <a:chOff x="9844099" y="1519460"/>
                  <a:chExt cx="767840" cy="418588"/>
                </a:xfrm>
              </p:grpSpPr>
              <p:sp>
                <p:nvSpPr>
                  <p:cNvPr id="94" name="Rectangle 93">
                    <a:extLst>
                      <a:ext uri="{FF2B5EF4-FFF2-40B4-BE49-F238E27FC236}">
                        <a16:creationId xmlns:a16="http://schemas.microsoft.com/office/drawing/2014/main" id="{D7F29F3C-F252-4A45-9C1F-D3D62DCFEEB5}"/>
                      </a:ext>
                    </a:extLst>
                  </p:cNvPr>
                  <p:cNvSpPr/>
                  <p:nvPr/>
                </p:nvSpPr>
                <p:spPr>
                  <a:xfrm>
                    <a:off x="9927431" y="1543334"/>
                    <a:ext cx="602457" cy="347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0" name="Group 109">
                    <a:extLst>
                      <a:ext uri="{FF2B5EF4-FFF2-40B4-BE49-F238E27FC236}">
                        <a16:creationId xmlns:a16="http://schemas.microsoft.com/office/drawing/2014/main" id="{875FFCBC-0FB9-4FDE-AA88-D172EB279D7E}"/>
                      </a:ext>
                    </a:extLst>
                  </p:cNvPr>
                  <p:cNvGrpSpPr/>
                  <p:nvPr/>
                </p:nvGrpSpPr>
                <p:grpSpPr>
                  <a:xfrm>
                    <a:off x="9844099" y="1519460"/>
                    <a:ext cx="767840" cy="418588"/>
                    <a:chOff x="9716802" y="1544551"/>
                    <a:chExt cx="767840" cy="418588"/>
                  </a:xfrm>
                </p:grpSpPr>
                <p:grpSp>
                  <p:nvGrpSpPr>
                    <p:cNvPr id="111" name="Group 110">
                      <a:extLst>
                        <a:ext uri="{FF2B5EF4-FFF2-40B4-BE49-F238E27FC236}">
                          <a16:creationId xmlns:a16="http://schemas.microsoft.com/office/drawing/2014/main" id="{9D956500-9843-45F4-B6CF-FC88F870B95B}"/>
                        </a:ext>
                      </a:extLst>
                    </p:cNvPr>
                    <p:cNvGrpSpPr/>
                    <p:nvPr/>
                  </p:nvGrpSpPr>
                  <p:grpSpPr>
                    <a:xfrm>
                      <a:off x="9910858" y="1650426"/>
                      <a:ext cx="403964" cy="312713"/>
                      <a:chOff x="9910858" y="1650426"/>
                      <a:chExt cx="403964" cy="312713"/>
                    </a:xfrm>
                  </p:grpSpPr>
                  <p:grpSp>
                    <p:nvGrpSpPr>
                      <p:cNvPr id="113" name="Group 112">
                        <a:extLst>
                          <a:ext uri="{FF2B5EF4-FFF2-40B4-BE49-F238E27FC236}">
                            <a16:creationId xmlns:a16="http://schemas.microsoft.com/office/drawing/2014/main" id="{4C3AEF74-13D9-4C69-86B0-55937284DE6B}"/>
                          </a:ext>
                        </a:extLst>
                      </p:cNvPr>
                      <p:cNvGrpSpPr/>
                      <p:nvPr/>
                    </p:nvGrpSpPr>
                    <p:grpSpPr>
                      <a:xfrm>
                        <a:off x="9910858" y="1725774"/>
                        <a:ext cx="78848" cy="162557"/>
                        <a:chOff x="7573967" y="728674"/>
                        <a:chExt cx="200565" cy="558375"/>
                      </a:xfrm>
                    </p:grpSpPr>
                    <p:grpSp>
                      <p:nvGrpSpPr>
                        <p:cNvPr id="118" name="Group 117">
                          <a:extLst>
                            <a:ext uri="{FF2B5EF4-FFF2-40B4-BE49-F238E27FC236}">
                              <a16:creationId xmlns:a16="http://schemas.microsoft.com/office/drawing/2014/main" id="{BCF056F1-9BED-489A-B956-D53DFF322634}"/>
                            </a:ext>
                          </a:extLst>
                        </p:cNvPr>
                        <p:cNvGrpSpPr/>
                        <p:nvPr/>
                      </p:nvGrpSpPr>
                      <p:grpSpPr>
                        <a:xfrm>
                          <a:off x="7607855" y="728674"/>
                          <a:ext cx="129591" cy="558375"/>
                          <a:chOff x="7607855" y="728674"/>
                          <a:chExt cx="129591" cy="558375"/>
                        </a:xfrm>
                      </p:grpSpPr>
                      <p:cxnSp>
                        <p:nvCxnSpPr>
                          <p:cNvPr id="123" name="Straight Connector 122">
                            <a:extLst>
                              <a:ext uri="{FF2B5EF4-FFF2-40B4-BE49-F238E27FC236}">
                                <a16:creationId xmlns:a16="http://schemas.microsoft.com/office/drawing/2014/main" id="{DE75F03B-0062-46E6-ABD2-D9C5865F5082}"/>
                              </a:ext>
                            </a:extLst>
                          </p:cNvPr>
                          <p:cNvCxnSpPr/>
                          <p:nvPr/>
                        </p:nvCxnSpPr>
                        <p:spPr>
                          <a:xfrm>
                            <a:off x="7674527" y="728674"/>
                            <a:ext cx="0" cy="5583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24" name="Oval 123">
                            <a:extLst>
                              <a:ext uri="{FF2B5EF4-FFF2-40B4-BE49-F238E27FC236}">
                                <a16:creationId xmlns:a16="http://schemas.microsoft.com/office/drawing/2014/main" id="{84EA869B-87DE-45AD-80F9-7E5964BF2EFD}"/>
                              </a:ext>
                            </a:extLst>
                          </p:cNvPr>
                          <p:cNvSpPr/>
                          <p:nvPr/>
                        </p:nvSpPr>
                        <p:spPr>
                          <a:xfrm>
                            <a:off x="7607855" y="922286"/>
                            <a:ext cx="129591" cy="115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00"/>
                          </a:p>
                        </p:txBody>
                      </p:sp>
                    </p:grpSp>
                    <p:cxnSp>
                      <p:nvCxnSpPr>
                        <p:cNvPr id="119" name="Straight Connector 118">
                          <a:extLst>
                            <a:ext uri="{FF2B5EF4-FFF2-40B4-BE49-F238E27FC236}">
                              <a16:creationId xmlns:a16="http://schemas.microsoft.com/office/drawing/2014/main" id="{1BA5B518-2527-4AD4-9220-0BC1C94A5234}"/>
                            </a:ext>
                          </a:extLst>
                        </p:cNvPr>
                        <p:cNvCxnSpPr/>
                        <p:nvPr/>
                      </p:nvCxnSpPr>
                      <p:spPr>
                        <a:xfrm>
                          <a:off x="7573967" y="733435"/>
                          <a:ext cx="200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FBD4D9EB-C30A-4A86-8D14-CF20D4376E16}"/>
                            </a:ext>
                          </a:extLst>
                        </p:cNvPr>
                        <p:cNvCxnSpPr/>
                        <p:nvPr/>
                      </p:nvCxnSpPr>
                      <p:spPr>
                        <a:xfrm>
                          <a:off x="7573996" y="1281126"/>
                          <a:ext cx="200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9748EE03-565C-4534-BC40-F12152ED9115}"/>
                            </a:ext>
                          </a:extLst>
                        </p:cNvPr>
                        <p:cNvCxnSpPr>
                          <a:cxnSpLocks/>
                        </p:cNvCxnSpPr>
                        <p:nvPr/>
                      </p:nvCxnSpPr>
                      <p:spPr>
                        <a:xfrm>
                          <a:off x="7622129" y="851789"/>
                          <a:ext cx="104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001BFD68-9ED5-4EA4-AD41-94953B71146D}"/>
                            </a:ext>
                          </a:extLst>
                        </p:cNvPr>
                        <p:cNvCxnSpPr>
                          <a:cxnSpLocks/>
                        </p:cNvCxnSpPr>
                        <p:nvPr/>
                      </p:nvCxnSpPr>
                      <p:spPr>
                        <a:xfrm>
                          <a:off x="7622132" y="1113726"/>
                          <a:ext cx="104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F023DAEB-07C8-42DC-8C1F-8EC2567FE83B}"/>
                          </a:ext>
                        </a:extLst>
                      </p:cNvPr>
                      <p:cNvGrpSpPr/>
                      <p:nvPr/>
                    </p:nvGrpSpPr>
                    <p:grpSpPr>
                      <a:xfrm>
                        <a:off x="9939518" y="1650426"/>
                        <a:ext cx="375304" cy="312713"/>
                        <a:chOff x="9939518" y="1650426"/>
                        <a:chExt cx="375304" cy="312713"/>
                      </a:xfrm>
                    </p:grpSpPr>
                    <p:sp>
                      <p:nvSpPr>
                        <p:cNvPr id="115" name="TextBox 114">
                          <a:extLst>
                            <a:ext uri="{FF2B5EF4-FFF2-40B4-BE49-F238E27FC236}">
                              <a16:creationId xmlns:a16="http://schemas.microsoft.com/office/drawing/2014/main" id="{78ACD08E-35C7-4239-99D5-4691E4D1510A}"/>
                            </a:ext>
                          </a:extLst>
                        </p:cNvPr>
                        <p:cNvSpPr txBox="1"/>
                        <p:nvPr/>
                      </p:nvSpPr>
                      <p:spPr>
                        <a:xfrm>
                          <a:off x="9939518" y="1650426"/>
                          <a:ext cx="346643" cy="169277"/>
                        </a:xfrm>
                        <a:prstGeom prst="rect">
                          <a:avLst/>
                        </a:prstGeom>
                        <a:noFill/>
                      </p:spPr>
                      <p:txBody>
                        <a:bodyPr wrap="square" rtlCol="0">
                          <a:spAutoFit/>
                        </a:bodyPr>
                        <a:lstStyle/>
                        <a:p>
                          <a:r>
                            <a:rPr lang="en-GB" sz="500" dirty="0"/>
                            <a:t>+2SD</a:t>
                          </a:r>
                        </a:p>
                      </p:txBody>
                    </p:sp>
                    <p:sp>
                      <p:nvSpPr>
                        <p:cNvPr id="116" name="TextBox 115">
                          <a:extLst>
                            <a:ext uri="{FF2B5EF4-FFF2-40B4-BE49-F238E27FC236}">
                              <a16:creationId xmlns:a16="http://schemas.microsoft.com/office/drawing/2014/main" id="{C2E3135D-E0CC-411C-BAC4-89F01C096523}"/>
                            </a:ext>
                          </a:extLst>
                        </p:cNvPr>
                        <p:cNvSpPr txBox="1"/>
                        <p:nvPr/>
                      </p:nvSpPr>
                      <p:spPr>
                        <a:xfrm>
                          <a:off x="9942818" y="1724132"/>
                          <a:ext cx="372004" cy="169277"/>
                        </a:xfrm>
                        <a:prstGeom prst="rect">
                          <a:avLst/>
                        </a:prstGeom>
                        <a:noFill/>
                      </p:spPr>
                      <p:txBody>
                        <a:bodyPr wrap="square" rtlCol="0">
                          <a:spAutoFit/>
                        </a:bodyPr>
                        <a:lstStyle/>
                        <a:p>
                          <a:r>
                            <a:rPr lang="en-GB" sz="500" dirty="0"/>
                            <a:t>MEAN</a:t>
                          </a:r>
                        </a:p>
                      </p:txBody>
                    </p:sp>
                    <p:sp>
                      <p:nvSpPr>
                        <p:cNvPr id="117" name="TextBox 116">
                          <a:extLst>
                            <a:ext uri="{FF2B5EF4-FFF2-40B4-BE49-F238E27FC236}">
                              <a16:creationId xmlns:a16="http://schemas.microsoft.com/office/drawing/2014/main" id="{5EDEB59E-84BF-4A30-A4A1-CB589B2CBAE3}"/>
                            </a:ext>
                          </a:extLst>
                        </p:cNvPr>
                        <p:cNvSpPr txBox="1"/>
                        <p:nvPr/>
                      </p:nvSpPr>
                      <p:spPr>
                        <a:xfrm>
                          <a:off x="9946781" y="1793862"/>
                          <a:ext cx="339380" cy="169277"/>
                        </a:xfrm>
                        <a:prstGeom prst="rect">
                          <a:avLst/>
                        </a:prstGeom>
                        <a:noFill/>
                      </p:spPr>
                      <p:txBody>
                        <a:bodyPr wrap="square" rtlCol="0">
                          <a:spAutoFit/>
                        </a:bodyPr>
                        <a:lstStyle/>
                        <a:p>
                          <a:r>
                            <a:rPr lang="en-GB" sz="500" dirty="0"/>
                            <a:t>-2SD</a:t>
                          </a:r>
                        </a:p>
                      </p:txBody>
                    </p:sp>
                  </p:grpSp>
                </p:grpSp>
                <p:sp>
                  <p:nvSpPr>
                    <p:cNvPr id="112" name="TextBox 111">
                      <a:extLst>
                        <a:ext uri="{FF2B5EF4-FFF2-40B4-BE49-F238E27FC236}">
                          <a16:creationId xmlns:a16="http://schemas.microsoft.com/office/drawing/2014/main" id="{77F94FD9-6335-442D-91CD-9C5BD48AFED2}"/>
                        </a:ext>
                      </a:extLst>
                    </p:cNvPr>
                    <p:cNvSpPr txBox="1"/>
                    <p:nvPr/>
                  </p:nvSpPr>
                  <p:spPr>
                    <a:xfrm>
                      <a:off x="9716802" y="1544551"/>
                      <a:ext cx="767840" cy="184666"/>
                    </a:xfrm>
                    <a:prstGeom prst="rect">
                      <a:avLst/>
                    </a:prstGeom>
                    <a:noFill/>
                  </p:spPr>
                  <p:txBody>
                    <a:bodyPr wrap="square" rtlCol="0">
                      <a:spAutoFit/>
                    </a:bodyPr>
                    <a:lstStyle/>
                    <a:p>
                      <a:r>
                        <a:rPr lang="en-GB" sz="600" b="1" dirty="0"/>
                        <a:t>Achondroplasia</a:t>
                      </a:r>
                    </a:p>
                  </p:txBody>
                </p:sp>
              </p:grpSp>
            </p:grpSp>
            <p:grpSp>
              <p:nvGrpSpPr>
                <p:cNvPr id="143" name="Group 142">
                  <a:extLst>
                    <a:ext uri="{FF2B5EF4-FFF2-40B4-BE49-F238E27FC236}">
                      <a16:creationId xmlns:a16="http://schemas.microsoft.com/office/drawing/2014/main" id="{339FD013-BC93-42A8-AEF5-68540E089932}"/>
                    </a:ext>
                  </a:extLst>
                </p:cNvPr>
                <p:cNvGrpSpPr/>
                <p:nvPr/>
              </p:nvGrpSpPr>
              <p:grpSpPr>
                <a:xfrm>
                  <a:off x="9281447" y="1512809"/>
                  <a:ext cx="566498" cy="418926"/>
                  <a:chOff x="10667146" y="2013773"/>
                  <a:chExt cx="566498" cy="418926"/>
                </a:xfrm>
              </p:grpSpPr>
              <p:sp>
                <p:nvSpPr>
                  <p:cNvPr id="132" name="Rectangle 131">
                    <a:extLst>
                      <a:ext uri="{FF2B5EF4-FFF2-40B4-BE49-F238E27FC236}">
                        <a16:creationId xmlns:a16="http://schemas.microsoft.com/office/drawing/2014/main" id="{79BA009A-95AB-4F7F-AFB3-1D7E0046A292}"/>
                      </a:ext>
                    </a:extLst>
                  </p:cNvPr>
                  <p:cNvSpPr/>
                  <p:nvPr/>
                </p:nvSpPr>
                <p:spPr>
                  <a:xfrm>
                    <a:off x="10667146" y="2030788"/>
                    <a:ext cx="535352" cy="364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132">
                    <a:extLst>
                      <a:ext uri="{FF2B5EF4-FFF2-40B4-BE49-F238E27FC236}">
                        <a16:creationId xmlns:a16="http://schemas.microsoft.com/office/drawing/2014/main" id="{C1A4A563-55CB-4986-ACF2-7B30A7F16393}"/>
                      </a:ext>
                    </a:extLst>
                  </p:cNvPr>
                  <p:cNvGrpSpPr/>
                  <p:nvPr/>
                </p:nvGrpSpPr>
                <p:grpSpPr>
                  <a:xfrm>
                    <a:off x="10696259" y="2013773"/>
                    <a:ext cx="537385" cy="418926"/>
                    <a:chOff x="9902566" y="2034990"/>
                    <a:chExt cx="537385" cy="418926"/>
                  </a:xfrm>
                </p:grpSpPr>
                <p:cxnSp>
                  <p:nvCxnSpPr>
                    <p:cNvPr id="134" name="Straight Connector 133">
                      <a:extLst>
                        <a:ext uri="{FF2B5EF4-FFF2-40B4-BE49-F238E27FC236}">
                          <a16:creationId xmlns:a16="http://schemas.microsoft.com/office/drawing/2014/main" id="{88FC5436-8D60-4184-A07E-F71A9B85DBD6}"/>
                        </a:ext>
                      </a:extLst>
                    </p:cNvPr>
                    <p:cNvCxnSpPr>
                      <a:cxnSpLocks/>
                    </p:cNvCxnSpPr>
                    <p:nvPr/>
                  </p:nvCxnSpPr>
                  <p:spPr>
                    <a:xfrm>
                      <a:off x="9912698" y="2283870"/>
                      <a:ext cx="211318"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35" name="Group 134">
                      <a:extLst>
                        <a:ext uri="{FF2B5EF4-FFF2-40B4-BE49-F238E27FC236}">
                          <a16:creationId xmlns:a16="http://schemas.microsoft.com/office/drawing/2014/main" id="{9C5C94CD-F6FC-4772-9786-815D06583605}"/>
                        </a:ext>
                      </a:extLst>
                    </p:cNvPr>
                    <p:cNvGrpSpPr/>
                    <p:nvPr/>
                  </p:nvGrpSpPr>
                  <p:grpSpPr>
                    <a:xfrm>
                      <a:off x="9902566" y="2034990"/>
                      <a:ext cx="537385" cy="418926"/>
                      <a:chOff x="9902566" y="2034990"/>
                      <a:chExt cx="537385" cy="418926"/>
                    </a:xfrm>
                  </p:grpSpPr>
                  <p:grpSp>
                    <p:nvGrpSpPr>
                      <p:cNvPr id="136" name="Group 135">
                        <a:extLst>
                          <a:ext uri="{FF2B5EF4-FFF2-40B4-BE49-F238E27FC236}">
                            <a16:creationId xmlns:a16="http://schemas.microsoft.com/office/drawing/2014/main" id="{1EDDD032-2E69-4DDA-9A93-7FBBD4CE4179}"/>
                          </a:ext>
                        </a:extLst>
                      </p:cNvPr>
                      <p:cNvGrpSpPr/>
                      <p:nvPr/>
                    </p:nvGrpSpPr>
                    <p:grpSpPr>
                      <a:xfrm>
                        <a:off x="9908721" y="2146727"/>
                        <a:ext cx="531230" cy="307189"/>
                        <a:chOff x="10018920" y="1672731"/>
                        <a:chExt cx="531230" cy="307189"/>
                      </a:xfrm>
                    </p:grpSpPr>
                    <p:sp>
                      <p:nvSpPr>
                        <p:cNvPr id="138" name="TextBox 137">
                          <a:extLst>
                            <a:ext uri="{FF2B5EF4-FFF2-40B4-BE49-F238E27FC236}">
                              <a16:creationId xmlns:a16="http://schemas.microsoft.com/office/drawing/2014/main" id="{CB342743-643E-4692-A735-B5CA3E86897A}"/>
                            </a:ext>
                          </a:extLst>
                        </p:cNvPr>
                        <p:cNvSpPr txBox="1"/>
                        <p:nvPr/>
                      </p:nvSpPr>
                      <p:spPr>
                        <a:xfrm>
                          <a:off x="10176803" y="1740702"/>
                          <a:ext cx="373347" cy="169277"/>
                        </a:xfrm>
                        <a:prstGeom prst="rect">
                          <a:avLst/>
                        </a:prstGeom>
                        <a:noFill/>
                      </p:spPr>
                      <p:txBody>
                        <a:bodyPr wrap="square" rtlCol="0">
                          <a:spAutoFit/>
                        </a:bodyPr>
                        <a:lstStyle/>
                        <a:p>
                          <a:r>
                            <a:rPr lang="en-GB" sz="500" dirty="0"/>
                            <a:t>MEAN</a:t>
                          </a:r>
                        </a:p>
                      </p:txBody>
                    </p:sp>
                    <p:sp>
                      <p:nvSpPr>
                        <p:cNvPr id="139" name="TextBox 138">
                          <a:extLst>
                            <a:ext uri="{FF2B5EF4-FFF2-40B4-BE49-F238E27FC236}">
                              <a16:creationId xmlns:a16="http://schemas.microsoft.com/office/drawing/2014/main" id="{C1F90104-05C7-4D2E-9701-598DFE83E29B}"/>
                            </a:ext>
                          </a:extLst>
                        </p:cNvPr>
                        <p:cNvSpPr txBox="1"/>
                        <p:nvPr/>
                      </p:nvSpPr>
                      <p:spPr>
                        <a:xfrm>
                          <a:off x="10176803" y="1672731"/>
                          <a:ext cx="342390" cy="169277"/>
                        </a:xfrm>
                        <a:prstGeom prst="rect">
                          <a:avLst/>
                        </a:prstGeom>
                        <a:noFill/>
                      </p:spPr>
                      <p:txBody>
                        <a:bodyPr wrap="square" rtlCol="0">
                          <a:spAutoFit/>
                        </a:bodyPr>
                        <a:lstStyle/>
                        <a:p>
                          <a:r>
                            <a:rPr lang="en-GB" sz="500" dirty="0"/>
                            <a:t>97%</a:t>
                          </a:r>
                        </a:p>
                      </p:txBody>
                    </p:sp>
                    <p:sp>
                      <p:nvSpPr>
                        <p:cNvPr id="140" name="TextBox 139">
                          <a:extLst>
                            <a:ext uri="{FF2B5EF4-FFF2-40B4-BE49-F238E27FC236}">
                              <a16:creationId xmlns:a16="http://schemas.microsoft.com/office/drawing/2014/main" id="{CAF253BF-99EB-436D-981B-224D34C5BB5E}"/>
                            </a:ext>
                          </a:extLst>
                        </p:cNvPr>
                        <p:cNvSpPr txBox="1"/>
                        <p:nvPr/>
                      </p:nvSpPr>
                      <p:spPr>
                        <a:xfrm>
                          <a:off x="10186958" y="1810643"/>
                          <a:ext cx="277401" cy="169277"/>
                        </a:xfrm>
                        <a:prstGeom prst="rect">
                          <a:avLst/>
                        </a:prstGeom>
                        <a:noFill/>
                      </p:spPr>
                      <p:txBody>
                        <a:bodyPr wrap="square" rtlCol="0">
                          <a:spAutoFit/>
                        </a:bodyPr>
                        <a:lstStyle/>
                        <a:p>
                          <a:r>
                            <a:rPr lang="en-GB" sz="500" dirty="0"/>
                            <a:t>3%</a:t>
                          </a:r>
                        </a:p>
                      </p:txBody>
                    </p:sp>
                    <p:cxnSp>
                      <p:nvCxnSpPr>
                        <p:cNvPr id="142" name="Straight Connector 141">
                          <a:extLst>
                            <a:ext uri="{FF2B5EF4-FFF2-40B4-BE49-F238E27FC236}">
                              <a16:creationId xmlns:a16="http://schemas.microsoft.com/office/drawing/2014/main" id="{9D2C9ABB-C1B3-49D9-B846-065028123E0D}"/>
                            </a:ext>
                          </a:extLst>
                        </p:cNvPr>
                        <p:cNvCxnSpPr>
                          <a:cxnSpLocks/>
                        </p:cNvCxnSpPr>
                        <p:nvPr/>
                      </p:nvCxnSpPr>
                      <p:spPr>
                        <a:xfrm>
                          <a:off x="10018920" y="1742910"/>
                          <a:ext cx="211318" cy="69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37" name="TextBox 136">
                        <a:extLst>
                          <a:ext uri="{FF2B5EF4-FFF2-40B4-BE49-F238E27FC236}">
                            <a16:creationId xmlns:a16="http://schemas.microsoft.com/office/drawing/2014/main" id="{ACB7D085-C3FF-4F88-9833-57C854968634}"/>
                          </a:ext>
                        </a:extLst>
                      </p:cNvPr>
                      <p:cNvSpPr txBox="1"/>
                      <p:nvPr/>
                    </p:nvSpPr>
                    <p:spPr>
                      <a:xfrm>
                        <a:off x="9902566" y="2034990"/>
                        <a:ext cx="518575" cy="184666"/>
                      </a:xfrm>
                      <a:prstGeom prst="rect">
                        <a:avLst/>
                      </a:prstGeom>
                      <a:noFill/>
                    </p:spPr>
                    <p:txBody>
                      <a:bodyPr wrap="square" rtlCol="0">
                        <a:spAutoFit/>
                      </a:bodyPr>
                      <a:lstStyle/>
                      <a:p>
                        <a:pPr algn="ctr"/>
                        <a:r>
                          <a:rPr lang="en-GB" sz="600" b="1" dirty="0"/>
                          <a:t>NORMAL</a:t>
                        </a:r>
                      </a:p>
                    </p:txBody>
                  </p:sp>
                </p:grpSp>
              </p:grpSp>
            </p:grpSp>
          </p:grpSp>
          <p:cxnSp>
            <p:nvCxnSpPr>
              <p:cNvPr id="165" name="Straight Connector 164">
                <a:extLst>
                  <a:ext uri="{FF2B5EF4-FFF2-40B4-BE49-F238E27FC236}">
                    <a16:creationId xmlns:a16="http://schemas.microsoft.com/office/drawing/2014/main" id="{CDD7F25A-C0C5-44F5-8314-2F1A62CE8819}"/>
                  </a:ext>
                </a:extLst>
              </p:cNvPr>
              <p:cNvCxnSpPr>
                <a:cxnSpLocks/>
              </p:cNvCxnSpPr>
              <p:nvPr/>
            </p:nvCxnSpPr>
            <p:spPr>
              <a:xfrm>
                <a:off x="9326238" y="1818810"/>
                <a:ext cx="21131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sp>
        <p:nvSpPr>
          <p:cNvPr id="74" name="TextBox 73">
            <a:extLst>
              <a:ext uri="{FF2B5EF4-FFF2-40B4-BE49-F238E27FC236}">
                <a16:creationId xmlns:a16="http://schemas.microsoft.com/office/drawing/2014/main" id="{8AF8F8CB-A484-4261-A5E0-D27771B4DE01}"/>
              </a:ext>
            </a:extLst>
          </p:cNvPr>
          <p:cNvSpPr txBox="1"/>
          <p:nvPr/>
        </p:nvSpPr>
        <p:spPr>
          <a:xfrm>
            <a:off x="9143306" y="1562427"/>
            <a:ext cx="2269187" cy="938719"/>
          </a:xfrm>
          <a:prstGeom prst="rect">
            <a:avLst/>
          </a:prstGeom>
          <a:noFill/>
        </p:spPr>
        <p:txBody>
          <a:bodyPr wrap="square">
            <a:spAutoFit/>
          </a:bodyPr>
          <a:lstStyle/>
          <a:p>
            <a:pPr algn="just"/>
            <a:r>
              <a:rPr lang="en-GB" sz="1100" b="1" i="0" u="none" strike="noStrike" baseline="0" dirty="0"/>
              <a:t>Fig. 3. </a:t>
            </a:r>
            <a:r>
              <a:rPr lang="en-GB" sz="1100" b="0" i="0" u="none" strike="noStrike" baseline="0" dirty="0"/>
              <a:t>Height velocity (</a:t>
            </a:r>
            <a:r>
              <a:rPr lang="en-GB" sz="1100" dirty="0"/>
              <a:t>m</a:t>
            </a:r>
            <a:r>
              <a:rPr lang="en-GB" sz="1100" b="0" i="0" u="none" strike="noStrike" baseline="0" dirty="0"/>
              <a:t>ean [heavy line] ±2 SD) for males with achondroplasia compared to the normal male standard growth velocity curve.</a:t>
            </a:r>
          </a:p>
        </p:txBody>
      </p:sp>
      <p:grpSp>
        <p:nvGrpSpPr>
          <p:cNvPr id="78" name="Group 77">
            <a:extLst>
              <a:ext uri="{FF2B5EF4-FFF2-40B4-BE49-F238E27FC236}">
                <a16:creationId xmlns:a16="http://schemas.microsoft.com/office/drawing/2014/main" id="{64361277-5724-480E-9594-05944E2D2DD8}"/>
              </a:ext>
            </a:extLst>
          </p:cNvPr>
          <p:cNvGrpSpPr/>
          <p:nvPr/>
        </p:nvGrpSpPr>
        <p:grpSpPr>
          <a:xfrm>
            <a:off x="6160170" y="3185790"/>
            <a:ext cx="3057384" cy="1764296"/>
            <a:chOff x="7505700" y="1459225"/>
            <a:chExt cx="2540854" cy="1466227"/>
          </a:xfrm>
        </p:grpSpPr>
        <p:pic>
          <p:nvPicPr>
            <p:cNvPr id="79" name="Picture 78">
              <a:extLst>
                <a:ext uri="{FF2B5EF4-FFF2-40B4-BE49-F238E27FC236}">
                  <a16:creationId xmlns:a16="http://schemas.microsoft.com/office/drawing/2014/main" id="{80892CDB-66A7-4023-8DC8-1C894A1AF7A8}"/>
                </a:ext>
              </a:extLst>
            </p:cNvPr>
            <p:cNvPicPr>
              <a:picLocks noChangeAspect="1"/>
            </p:cNvPicPr>
            <p:nvPr/>
          </p:nvPicPr>
          <p:blipFill rotWithShape="1">
            <a:blip r:embed="rId3"/>
            <a:srcRect l="14348" t="49737" r="14504" b="5962"/>
            <a:stretch/>
          </p:blipFill>
          <p:spPr>
            <a:xfrm>
              <a:off x="7505700" y="1459225"/>
              <a:ext cx="2540854" cy="1466227"/>
            </a:xfrm>
            <a:prstGeom prst="rect">
              <a:avLst/>
            </a:prstGeom>
          </p:spPr>
        </p:pic>
        <p:grpSp>
          <p:nvGrpSpPr>
            <p:cNvPr id="80" name="Group 79">
              <a:extLst>
                <a:ext uri="{FF2B5EF4-FFF2-40B4-BE49-F238E27FC236}">
                  <a16:creationId xmlns:a16="http://schemas.microsoft.com/office/drawing/2014/main" id="{4F1D19A3-8C5A-431D-AF78-90FE00273CDF}"/>
                </a:ext>
              </a:extLst>
            </p:cNvPr>
            <p:cNvGrpSpPr/>
            <p:nvPr/>
          </p:nvGrpSpPr>
          <p:grpSpPr>
            <a:xfrm>
              <a:off x="8623310" y="1494741"/>
              <a:ext cx="1234159" cy="425089"/>
              <a:chOff x="8623310" y="1494741"/>
              <a:chExt cx="1234159" cy="425089"/>
            </a:xfrm>
          </p:grpSpPr>
          <p:grpSp>
            <p:nvGrpSpPr>
              <p:cNvPr id="81" name="Group 80">
                <a:extLst>
                  <a:ext uri="{FF2B5EF4-FFF2-40B4-BE49-F238E27FC236}">
                    <a16:creationId xmlns:a16="http://schemas.microsoft.com/office/drawing/2014/main" id="{65A33C9B-62D8-4A76-A10C-5C14A203C2AE}"/>
                  </a:ext>
                </a:extLst>
              </p:cNvPr>
              <p:cNvGrpSpPr/>
              <p:nvPr/>
            </p:nvGrpSpPr>
            <p:grpSpPr>
              <a:xfrm>
                <a:off x="8623310" y="1494741"/>
                <a:ext cx="1234159" cy="425089"/>
                <a:chOff x="8613786" y="1506646"/>
                <a:chExt cx="1234159" cy="425089"/>
              </a:xfrm>
            </p:grpSpPr>
            <p:grpSp>
              <p:nvGrpSpPr>
                <p:cNvPr id="83" name="Group 82">
                  <a:extLst>
                    <a:ext uri="{FF2B5EF4-FFF2-40B4-BE49-F238E27FC236}">
                      <a16:creationId xmlns:a16="http://schemas.microsoft.com/office/drawing/2014/main" id="{13336194-AD14-4C91-8FC6-94A1E49FD376}"/>
                    </a:ext>
                  </a:extLst>
                </p:cNvPr>
                <p:cNvGrpSpPr/>
                <p:nvPr/>
              </p:nvGrpSpPr>
              <p:grpSpPr>
                <a:xfrm>
                  <a:off x="8613786" y="1506646"/>
                  <a:ext cx="767840" cy="418588"/>
                  <a:chOff x="9844099" y="1519460"/>
                  <a:chExt cx="767840" cy="418588"/>
                </a:xfrm>
              </p:grpSpPr>
              <p:sp>
                <p:nvSpPr>
                  <p:cNvPr id="96" name="Rectangle 95">
                    <a:extLst>
                      <a:ext uri="{FF2B5EF4-FFF2-40B4-BE49-F238E27FC236}">
                        <a16:creationId xmlns:a16="http://schemas.microsoft.com/office/drawing/2014/main" id="{13A13A56-E048-474C-A973-110216F71998}"/>
                      </a:ext>
                    </a:extLst>
                  </p:cNvPr>
                  <p:cNvSpPr/>
                  <p:nvPr/>
                </p:nvSpPr>
                <p:spPr>
                  <a:xfrm>
                    <a:off x="9927431" y="1543334"/>
                    <a:ext cx="602457" cy="347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7" name="Group 96">
                    <a:extLst>
                      <a:ext uri="{FF2B5EF4-FFF2-40B4-BE49-F238E27FC236}">
                        <a16:creationId xmlns:a16="http://schemas.microsoft.com/office/drawing/2014/main" id="{2A901FDD-A73D-460B-81F1-7DCF051AFAF4}"/>
                      </a:ext>
                    </a:extLst>
                  </p:cNvPr>
                  <p:cNvGrpSpPr/>
                  <p:nvPr/>
                </p:nvGrpSpPr>
                <p:grpSpPr>
                  <a:xfrm>
                    <a:off x="9844099" y="1519460"/>
                    <a:ext cx="767840" cy="418588"/>
                    <a:chOff x="9716802" y="1544551"/>
                    <a:chExt cx="767840" cy="418588"/>
                  </a:xfrm>
                </p:grpSpPr>
                <p:grpSp>
                  <p:nvGrpSpPr>
                    <p:cNvPr id="98" name="Group 97">
                      <a:extLst>
                        <a:ext uri="{FF2B5EF4-FFF2-40B4-BE49-F238E27FC236}">
                          <a16:creationId xmlns:a16="http://schemas.microsoft.com/office/drawing/2014/main" id="{D24D772A-B1E1-4029-B847-728A4093A436}"/>
                        </a:ext>
                      </a:extLst>
                    </p:cNvPr>
                    <p:cNvGrpSpPr/>
                    <p:nvPr/>
                  </p:nvGrpSpPr>
                  <p:grpSpPr>
                    <a:xfrm>
                      <a:off x="9910858" y="1642474"/>
                      <a:ext cx="403964" cy="320665"/>
                      <a:chOff x="9910858" y="1642474"/>
                      <a:chExt cx="403964" cy="320665"/>
                    </a:xfrm>
                  </p:grpSpPr>
                  <p:grpSp>
                    <p:nvGrpSpPr>
                      <p:cNvPr id="100" name="Group 99">
                        <a:extLst>
                          <a:ext uri="{FF2B5EF4-FFF2-40B4-BE49-F238E27FC236}">
                            <a16:creationId xmlns:a16="http://schemas.microsoft.com/office/drawing/2014/main" id="{1BDE3B1F-AA8A-4586-9252-B5E8CE26270F}"/>
                          </a:ext>
                        </a:extLst>
                      </p:cNvPr>
                      <p:cNvGrpSpPr/>
                      <p:nvPr/>
                    </p:nvGrpSpPr>
                    <p:grpSpPr>
                      <a:xfrm>
                        <a:off x="9910858" y="1725774"/>
                        <a:ext cx="78848" cy="162557"/>
                        <a:chOff x="7573967" y="728674"/>
                        <a:chExt cx="200565" cy="558375"/>
                      </a:xfrm>
                    </p:grpSpPr>
                    <p:grpSp>
                      <p:nvGrpSpPr>
                        <p:cNvPr id="105" name="Group 104">
                          <a:extLst>
                            <a:ext uri="{FF2B5EF4-FFF2-40B4-BE49-F238E27FC236}">
                              <a16:creationId xmlns:a16="http://schemas.microsoft.com/office/drawing/2014/main" id="{F93D8FA7-FE46-41FD-A4FE-98F596C05499}"/>
                            </a:ext>
                          </a:extLst>
                        </p:cNvPr>
                        <p:cNvGrpSpPr/>
                        <p:nvPr/>
                      </p:nvGrpSpPr>
                      <p:grpSpPr>
                        <a:xfrm>
                          <a:off x="7607855" y="728674"/>
                          <a:ext cx="129591" cy="558375"/>
                          <a:chOff x="7607855" y="728674"/>
                          <a:chExt cx="129591" cy="558375"/>
                        </a:xfrm>
                      </p:grpSpPr>
                      <p:cxnSp>
                        <p:nvCxnSpPr>
                          <p:cNvPr id="126" name="Straight Connector 125">
                            <a:extLst>
                              <a:ext uri="{FF2B5EF4-FFF2-40B4-BE49-F238E27FC236}">
                                <a16:creationId xmlns:a16="http://schemas.microsoft.com/office/drawing/2014/main" id="{6EBC33A9-14FA-4147-92C8-70AD82D46D5F}"/>
                              </a:ext>
                            </a:extLst>
                          </p:cNvPr>
                          <p:cNvCxnSpPr/>
                          <p:nvPr/>
                        </p:nvCxnSpPr>
                        <p:spPr>
                          <a:xfrm>
                            <a:off x="7674527" y="728674"/>
                            <a:ext cx="0" cy="5583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27" name="Oval 126">
                            <a:extLst>
                              <a:ext uri="{FF2B5EF4-FFF2-40B4-BE49-F238E27FC236}">
                                <a16:creationId xmlns:a16="http://schemas.microsoft.com/office/drawing/2014/main" id="{77FBC070-314E-4E9D-8A4C-97114A2C1C71}"/>
                              </a:ext>
                            </a:extLst>
                          </p:cNvPr>
                          <p:cNvSpPr/>
                          <p:nvPr/>
                        </p:nvSpPr>
                        <p:spPr>
                          <a:xfrm>
                            <a:off x="7607855" y="922286"/>
                            <a:ext cx="129591" cy="115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00"/>
                          </a:p>
                        </p:txBody>
                      </p:sp>
                    </p:grpSp>
                    <p:cxnSp>
                      <p:nvCxnSpPr>
                        <p:cNvPr id="106" name="Straight Connector 105">
                          <a:extLst>
                            <a:ext uri="{FF2B5EF4-FFF2-40B4-BE49-F238E27FC236}">
                              <a16:creationId xmlns:a16="http://schemas.microsoft.com/office/drawing/2014/main" id="{557911F8-D9DC-47A7-99CF-D9D95FE44F56}"/>
                            </a:ext>
                          </a:extLst>
                        </p:cNvPr>
                        <p:cNvCxnSpPr/>
                        <p:nvPr/>
                      </p:nvCxnSpPr>
                      <p:spPr>
                        <a:xfrm>
                          <a:off x="7573967" y="733435"/>
                          <a:ext cx="200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2B5C890-7A67-4BDA-942E-590161D782BF}"/>
                            </a:ext>
                          </a:extLst>
                        </p:cNvPr>
                        <p:cNvCxnSpPr/>
                        <p:nvPr/>
                      </p:nvCxnSpPr>
                      <p:spPr>
                        <a:xfrm>
                          <a:off x="7573996" y="1281126"/>
                          <a:ext cx="200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49FD24C-F698-4C57-8D51-E3304B333DB2}"/>
                            </a:ext>
                          </a:extLst>
                        </p:cNvPr>
                        <p:cNvCxnSpPr>
                          <a:cxnSpLocks/>
                        </p:cNvCxnSpPr>
                        <p:nvPr/>
                      </p:nvCxnSpPr>
                      <p:spPr>
                        <a:xfrm>
                          <a:off x="7622129" y="851789"/>
                          <a:ext cx="104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995AAF93-5F0A-4BF9-BB57-16D3E003476C}"/>
                            </a:ext>
                          </a:extLst>
                        </p:cNvPr>
                        <p:cNvCxnSpPr>
                          <a:cxnSpLocks/>
                        </p:cNvCxnSpPr>
                        <p:nvPr/>
                      </p:nvCxnSpPr>
                      <p:spPr>
                        <a:xfrm>
                          <a:off x="7622132" y="1113726"/>
                          <a:ext cx="1047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8722DE52-E3AB-4D21-AED8-475D89DE019A}"/>
                          </a:ext>
                        </a:extLst>
                      </p:cNvPr>
                      <p:cNvGrpSpPr/>
                      <p:nvPr/>
                    </p:nvGrpSpPr>
                    <p:grpSpPr>
                      <a:xfrm>
                        <a:off x="9939518" y="1642474"/>
                        <a:ext cx="375304" cy="320665"/>
                        <a:chOff x="9939518" y="1642474"/>
                        <a:chExt cx="375304" cy="320665"/>
                      </a:xfrm>
                    </p:grpSpPr>
                    <p:sp>
                      <p:nvSpPr>
                        <p:cNvPr id="102" name="TextBox 101">
                          <a:extLst>
                            <a:ext uri="{FF2B5EF4-FFF2-40B4-BE49-F238E27FC236}">
                              <a16:creationId xmlns:a16="http://schemas.microsoft.com/office/drawing/2014/main" id="{E6BB1F80-E486-43C8-B9B3-9FC64C391E70}"/>
                            </a:ext>
                          </a:extLst>
                        </p:cNvPr>
                        <p:cNvSpPr txBox="1"/>
                        <p:nvPr/>
                      </p:nvSpPr>
                      <p:spPr>
                        <a:xfrm>
                          <a:off x="9939518" y="1642474"/>
                          <a:ext cx="346643" cy="169277"/>
                        </a:xfrm>
                        <a:prstGeom prst="rect">
                          <a:avLst/>
                        </a:prstGeom>
                        <a:noFill/>
                      </p:spPr>
                      <p:txBody>
                        <a:bodyPr wrap="square" rtlCol="0">
                          <a:spAutoFit/>
                        </a:bodyPr>
                        <a:lstStyle/>
                        <a:p>
                          <a:r>
                            <a:rPr lang="en-GB" sz="500" dirty="0"/>
                            <a:t>+2SD</a:t>
                          </a:r>
                        </a:p>
                      </p:txBody>
                    </p:sp>
                    <p:sp>
                      <p:nvSpPr>
                        <p:cNvPr id="103" name="TextBox 102">
                          <a:extLst>
                            <a:ext uri="{FF2B5EF4-FFF2-40B4-BE49-F238E27FC236}">
                              <a16:creationId xmlns:a16="http://schemas.microsoft.com/office/drawing/2014/main" id="{BF63D111-A1E3-415D-A0ED-FCAAD1BAD933}"/>
                            </a:ext>
                          </a:extLst>
                        </p:cNvPr>
                        <p:cNvSpPr txBox="1"/>
                        <p:nvPr/>
                      </p:nvSpPr>
                      <p:spPr>
                        <a:xfrm>
                          <a:off x="9942818" y="1718168"/>
                          <a:ext cx="372004" cy="169277"/>
                        </a:xfrm>
                        <a:prstGeom prst="rect">
                          <a:avLst/>
                        </a:prstGeom>
                        <a:noFill/>
                      </p:spPr>
                      <p:txBody>
                        <a:bodyPr wrap="square" rtlCol="0">
                          <a:spAutoFit/>
                        </a:bodyPr>
                        <a:lstStyle/>
                        <a:p>
                          <a:r>
                            <a:rPr lang="en-GB" sz="500" dirty="0"/>
                            <a:t>MEAN</a:t>
                          </a:r>
                        </a:p>
                      </p:txBody>
                    </p:sp>
                    <p:sp>
                      <p:nvSpPr>
                        <p:cNvPr id="104" name="TextBox 103">
                          <a:extLst>
                            <a:ext uri="{FF2B5EF4-FFF2-40B4-BE49-F238E27FC236}">
                              <a16:creationId xmlns:a16="http://schemas.microsoft.com/office/drawing/2014/main" id="{F1A3DADB-3771-459A-A6C2-B7F722317829}"/>
                            </a:ext>
                          </a:extLst>
                        </p:cNvPr>
                        <p:cNvSpPr txBox="1"/>
                        <p:nvPr/>
                      </p:nvSpPr>
                      <p:spPr>
                        <a:xfrm>
                          <a:off x="9946781" y="1793862"/>
                          <a:ext cx="339380" cy="169277"/>
                        </a:xfrm>
                        <a:prstGeom prst="rect">
                          <a:avLst/>
                        </a:prstGeom>
                        <a:noFill/>
                      </p:spPr>
                      <p:txBody>
                        <a:bodyPr wrap="square" rtlCol="0">
                          <a:spAutoFit/>
                        </a:bodyPr>
                        <a:lstStyle/>
                        <a:p>
                          <a:r>
                            <a:rPr lang="en-GB" sz="500" dirty="0"/>
                            <a:t>-2SD</a:t>
                          </a:r>
                        </a:p>
                      </p:txBody>
                    </p:sp>
                  </p:grpSp>
                </p:grpSp>
                <p:sp>
                  <p:nvSpPr>
                    <p:cNvPr id="99" name="TextBox 98">
                      <a:extLst>
                        <a:ext uri="{FF2B5EF4-FFF2-40B4-BE49-F238E27FC236}">
                          <a16:creationId xmlns:a16="http://schemas.microsoft.com/office/drawing/2014/main" id="{E4598B00-50DE-4589-B3A3-05915B04FE7E}"/>
                        </a:ext>
                      </a:extLst>
                    </p:cNvPr>
                    <p:cNvSpPr txBox="1"/>
                    <p:nvPr/>
                  </p:nvSpPr>
                  <p:spPr>
                    <a:xfrm>
                      <a:off x="9716802" y="1544551"/>
                      <a:ext cx="767840" cy="184666"/>
                    </a:xfrm>
                    <a:prstGeom prst="rect">
                      <a:avLst/>
                    </a:prstGeom>
                    <a:noFill/>
                  </p:spPr>
                  <p:txBody>
                    <a:bodyPr wrap="square" rtlCol="0">
                      <a:spAutoFit/>
                    </a:bodyPr>
                    <a:lstStyle/>
                    <a:p>
                      <a:r>
                        <a:rPr lang="en-GB" sz="600" b="1" dirty="0"/>
                        <a:t>Achondroplasia</a:t>
                      </a:r>
                    </a:p>
                  </p:txBody>
                </p:sp>
              </p:grpSp>
            </p:grpSp>
            <p:grpSp>
              <p:nvGrpSpPr>
                <p:cNvPr id="84" name="Group 83">
                  <a:extLst>
                    <a:ext uri="{FF2B5EF4-FFF2-40B4-BE49-F238E27FC236}">
                      <a16:creationId xmlns:a16="http://schemas.microsoft.com/office/drawing/2014/main" id="{7B808BE3-A0C4-4A7C-8EC9-B7D786ED2069}"/>
                    </a:ext>
                  </a:extLst>
                </p:cNvPr>
                <p:cNvGrpSpPr/>
                <p:nvPr/>
              </p:nvGrpSpPr>
              <p:grpSpPr>
                <a:xfrm>
                  <a:off x="9281447" y="1512809"/>
                  <a:ext cx="566498" cy="418926"/>
                  <a:chOff x="10667146" y="2013773"/>
                  <a:chExt cx="566498" cy="418926"/>
                </a:xfrm>
              </p:grpSpPr>
              <p:sp>
                <p:nvSpPr>
                  <p:cNvPr id="85" name="Rectangle 84">
                    <a:extLst>
                      <a:ext uri="{FF2B5EF4-FFF2-40B4-BE49-F238E27FC236}">
                        <a16:creationId xmlns:a16="http://schemas.microsoft.com/office/drawing/2014/main" id="{A73EBAE2-F10F-4733-9724-053CAB91D101}"/>
                      </a:ext>
                    </a:extLst>
                  </p:cNvPr>
                  <p:cNvSpPr/>
                  <p:nvPr/>
                </p:nvSpPr>
                <p:spPr>
                  <a:xfrm>
                    <a:off x="10667146" y="2030788"/>
                    <a:ext cx="535352" cy="364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6" name="Group 85">
                    <a:extLst>
                      <a:ext uri="{FF2B5EF4-FFF2-40B4-BE49-F238E27FC236}">
                        <a16:creationId xmlns:a16="http://schemas.microsoft.com/office/drawing/2014/main" id="{DA17CB15-A168-4BF2-AC1E-FB37D11B6B35}"/>
                      </a:ext>
                    </a:extLst>
                  </p:cNvPr>
                  <p:cNvGrpSpPr/>
                  <p:nvPr/>
                </p:nvGrpSpPr>
                <p:grpSpPr>
                  <a:xfrm>
                    <a:off x="10696259" y="2013773"/>
                    <a:ext cx="537385" cy="418926"/>
                    <a:chOff x="9902566" y="2034990"/>
                    <a:chExt cx="537385" cy="418926"/>
                  </a:xfrm>
                </p:grpSpPr>
                <p:cxnSp>
                  <p:nvCxnSpPr>
                    <p:cNvPr id="87" name="Straight Connector 86">
                      <a:extLst>
                        <a:ext uri="{FF2B5EF4-FFF2-40B4-BE49-F238E27FC236}">
                          <a16:creationId xmlns:a16="http://schemas.microsoft.com/office/drawing/2014/main" id="{F6D37DC1-B9B8-472A-8427-940EC6299064}"/>
                        </a:ext>
                      </a:extLst>
                    </p:cNvPr>
                    <p:cNvCxnSpPr>
                      <a:cxnSpLocks/>
                    </p:cNvCxnSpPr>
                    <p:nvPr/>
                  </p:nvCxnSpPr>
                  <p:spPr>
                    <a:xfrm>
                      <a:off x="9920652" y="2287884"/>
                      <a:ext cx="211318"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88" name="Group 87">
                      <a:extLst>
                        <a:ext uri="{FF2B5EF4-FFF2-40B4-BE49-F238E27FC236}">
                          <a16:creationId xmlns:a16="http://schemas.microsoft.com/office/drawing/2014/main" id="{870EAF81-FB23-4DFA-AE3B-1465E5EFD7B3}"/>
                        </a:ext>
                      </a:extLst>
                    </p:cNvPr>
                    <p:cNvGrpSpPr/>
                    <p:nvPr/>
                  </p:nvGrpSpPr>
                  <p:grpSpPr>
                    <a:xfrm>
                      <a:off x="9902566" y="2034990"/>
                      <a:ext cx="537385" cy="418926"/>
                      <a:chOff x="9902566" y="2034990"/>
                      <a:chExt cx="537385" cy="418926"/>
                    </a:xfrm>
                  </p:grpSpPr>
                  <p:grpSp>
                    <p:nvGrpSpPr>
                      <p:cNvPr id="89" name="Group 88">
                        <a:extLst>
                          <a:ext uri="{FF2B5EF4-FFF2-40B4-BE49-F238E27FC236}">
                            <a16:creationId xmlns:a16="http://schemas.microsoft.com/office/drawing/2014/main" id="{3CED385A-1BC8-4D2F-B390-36D104FDC18A}"/>
                          </a:ext>
                        </a:extLst>
                      </p:cNvPr>
                      <p:cNvGrpSpPr/>
                      <p:nvPr/>
                    </p:nvGrpSpPr>
                    <p:grpSpPr>
                      <a:xfrm>
                        <a:off x="9920652" y="2146727"/>
                        <a:ext cx="519299" cy="307189"/>
                        <a:chOff x="10030851" y="1672731"/>
                        <a:chExt cx="519299" cy="307189"/>
                      </a:xfrm>
                    </p:grpSpPr>
                    <p:sp>
                      <p:nvSpPr>
                        <p:cNvPr id="91" name="TextBox 90">
                          <a:extLst>
                            <a:ext uri="{FF2B5EF4-FFF2-40B4-BE49-F238E27FC236}">
                              <a16:creationId xmlns:a16="http://schemas.microsoft.com/office/drawing/2014/main" id="{2F1011E5-0DDC-49AF-90CC-2DACE594C74A}"/>
                            </a:ext>
                          </a:extLst>
                        </p:cNvPr>
                        <p:cNvSpPr txBox="1"/>
                        <p:nvPr/>
                      </p:nvSpPr>
                      <p:spPr>
                        <a:xfrm>
                          <a:off x="10176803" y="1740702"/>
                          <a:ext cx="373347" cy="169277"/>
                        </a:xfrm>
                        <a:prstGeom prst="rect">
                          <a:avLst/>
                        </a:prstGeom>
                        <a:noFill/>
                      </p:spPr>
                      <p:txBody>
                        <a:bodyPr wrap="square" rtlCol="0">
                          <a:spAutoFit/>
                        </a:bodyPr>
                        <a:lstStyle/>
                        <a:p>
                          <a:r>
                            <a:rPr lang="en-GB" sz="500" dirty="0"/>
                            <a:t>MEAN</a:t>
                          </a:r>
                        </a:p>
                      </p:txBody>
                    </p:sp>
                    <p:sp>
                      <p:nvSpPr>
                        <p:cNvPr id="92" name="TextBox 91">
                          <a:extLst>
                            <a:ext uri="{FF2B5EF4-FFF2-40B4-BE49-F238E27FC236}">
                              <a16:creationId xmlns:a16="http://schemas.microsoft.com/office/drawing/2014/main" id="{BE2CBB73-3DF8-47E0-A170-D4F180947BB0}"/>
                            </a:ext>
                          </a:extLst>
                        </p:cNvPr>
                        <p:cNvSpPr txBox="1"/>
                        <p:nvPr/>
                      </p:nvSpPr>
                      <p:spPr>
                        <a:xfrm>
                          <a:off x="10176803" y="1672731"/>
                          <a:ext cx="342390" cy="169277"/>
                        </a:xfrm>
                        <a:prstGeom prst="rect">
                          <a:avLst/>
                        </a:prstGeom>
                        <a:noFill/>
                      </p:spPr>
                      <p:txBody>
                        <a:bodyPr wrap="square" rtlCol="0">
                          <a:spAutoFit/>
                        </a:bodyPr>
                        <a:lstStyle/>
                        <a:p>
                          <a:r>
                            <a:rPr lang="en-GB" sz="500" dirty="0"/>
                            <a:t>97%</a:t>
                          </a:r>
                        </a:p>
                      </p:txBody>
                    </p:sp>
                    <p:sp>
                      <p:nvSpPr>
                        <p:cNvPr id="93" name="TextBox 92">
                          <a:extLst>
                            <a:ext uri="{FF2B5EF4-FFF2-40B4-BE49-F238E27FC236}">
                              <a16:creationId xmlns:a16="http://schemas.microsoft.com/office/drawing/2014/main" id="{633A0FD2-CFBF-49FB-9659-EC646B688AD2}"/>
                            </a:ext>
                          </a:extLst>
                        </p:cNvPr>
                        <p:cNvSpPr txBox="1"/>
                        <p:nvPr/>
                      </p:nvSpPr>
                      <p:spPr>
                        <a:xfrm>
                          <a:off x="10186958" y="1810643"/>
                          <a:ext cx="277401" cy="169277"/>
                        </a:xfrm>
                        <a:prstGeom prst="rect">
                          <a:avLst/>
                        </a:prstGeom>
                        <a:noFill/>
                      </p:spPr>
                      <p:txBody>
                        <a:bodyPr wrap="square" rtlCol="0">
                          <a:spAutoFit/>
                        </a:bodyPr>
                        <a:lstStyle/>
                        <a:p>
                          <a:r>
                            <a:rPr lang="en-GB" sz="500" dirty="0"/>
                            <a:t>3%</a:t>
                          </a:r>
                        </a:p>
                      </p:txBody>
                    </p:sp>
                    <p:cxnSp>
                      <p:nvCxnSpPr>
                        <p:cNvPr id="95" name="Straight Connector 94">
                          <a:extLst>
                            <a:ext uri="{FF2B5EF4-FFF2-40B4-BE49-F238E27FC236}">
                              <a16:creationId xmlns:a16="http://schemas.microsoft.com/office/drawing/2014/main" id="{1F2389CD-859B-4EE3-A516-47DAFA87CDD5}"/>
                            </a:ext>
                          </a:extLst>
                        </p:cNvPr>
                        <p:cNvCxnSpPr>
                          <a:cxnSpLocks/>
                        </p:cNvCxnSpPr>
                        <p:nvPr/>
                      </p:nvCxnSpPr>
                      <p:spPr>
                        <a:xfrm>
                          <a:off x="10030851" y="1746904"/>
                          <a:ext cx="211318" cy="69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90" name="TextBox 89">
                        <a:extLst>
                          <a:ext uri="{FF2B5EF4-FFF2-40B4-BE49-F238E27FC236}">
                            <a16:creationId xmlns:a16="http://schemas.microsoft.com/office/drawing/2014/main" id="{451F36B7-F525-4138-AA52-046922C8A68F}"/>
                          </a:ext>
                        </a:extLst>
                      </p:cNvPr>
                      <p:cNvSpPr txBox="1"/>
                      <p:nvPr/>
                    </p:nvSpPr>
                    <p:spPr>
                      <a:xfrm>
                        <a:off x="9902566" y="2034990"/>
                        <a:ext cx="518575" cy="184666"/>
                      </a:xfrm>
                      <a:prstGeom prst="rect">
                        <a:avLst/>
                      </a:prstGeom>
                      <a:noFill/>
                    </p:spPr>
                    <p:txBody>
                      <a:bodyPr wrap="square" rtlCol="0">
                        <a:spAutoFit/>
                      </a:bodyPr>
                      <a:lstStyle/>
                      <a:p>
                        <a:pPr algn="ctr"/>
                        <a:r>
                          <a:rPr lang="en-GB" sz="600" b="1" dirty="0"/>
                          <a:t>NORMAL</a:t>
                        </a:r>
                      </a:p>
                    </p:txBody>
                  </p:sp>
                </p:grpSp>
              </p:grpSp>
            </p:grpSp>
          </p:grpSp>
          <p:cxnSp>
            <p:nvCxnSpPr>
              <p:cNvPr id="82" name="Straight Connector 81">
                <a:extLst>
                  <a:ext uri="{FF2B5EF4-FFF2-40B4-BE49-F238E27FC236}">
                    <a16:creationId xmlns:a16="http://schemas.microsoft.com/office/drawing/2014/main" id="{D42F5A5C-925B-4B1D-A7CD-6EE13B035028}"/>
                  </a:ext>
                </a:extLst>
              </p:cNvPr>
              <p:cNvCxnSpPr>
                <a:cxnSpLocks/>
              </p:cNvCxnSpPr>
              <p:nvPr/>
            </p:nvCxnSpPr>
            <p:spPr>
              <a:xfrm>
                <a:off x="9338168" y="1818921"/>
                <a:ext cx="21131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sp>
        <p:nvSpPr>
          <p:cNvPr id="128" name="TextBox 127">
            <a:extLst>
              <a:ext uri="{FF2B5EF4-FFF2-40B4-BE49-F238E27FC236}">
                <a16:creationId xmlns:a16="http://schemas.microsoft.com/office/drawing/2014/main" id="{BD183B89-B911-4B55-8007-C1449EAE1E4E}"/>
              </a:ext>
            </a:extLst>
          </p:cNvPr>
          <p:cNvSpPr txBox="1"/>
          <p:nvPr/>
        </p:nvSpPr>
        <p:spPr>
          <a:xfrm>
            <a:off x="9171350" y="3189838"/>
            <a:ext cx="2241144" cy="938719"/>
          </a:xfrm>
          <a:prstGeom prst="rect">
            <a:avLst/>
          </a:prstGeom>
          <a:noFill/>
        </p:spPr>
        <p:txBody>
          <a:bodyPr wrap="square">
            <a:spAutoFit/>
          </a:bodyPr>
          <a:lstStyle/>
          <a:p>
            <a:pPr algn="just"/>
            <a:r>
              <a:rPr lang="en-GB" sz="1100" b="1" dirty="0"/>
              <a:t>Fig. 4.</a:t>
            </a:r>
            <a:r>
              <a:rPr lang="en-GB" sz="1100" dirty="0"/>
              <a:t> Height velocity (mean [heavy line] ±2 SD) for females with achondroplasia compared to normal female standard velocity curve.</a:t>
            </a:r>
          </a:p>
        </p:txBody>
      </p:sp>
      <p:grpSp>
        <p:nvGrpSpPr>
          <p:cNvPr id="207" name="Group 206">
            <a:extLst>
              <a:ext uri="{FF2B5EF4-FFF2-40B4-BE49-F238E27FC236}">
                <a16:creationId xmlns:a16="http://schemas.microsoft.com/office/drawing/2014/main" id="{74F14109-07DF-4D34-9C6E-B2EB960C926E}"/>
              </a:ext>
            </a:extLst>
          </p:cNvPr>
          <p:cNvGrpSpPr/>
          <p:nvPr/>
        </p:nvGrpSpPr>
        <p:grpSpPr>
          <a:xfrm>
            <a:off x="8823676" y="2533006"/>
            <a:ext cx="458789" cy="439683"/>
            <a:chOff x="9943517" y="2307819"/>
            <a:chExt cx="458789" cy="407549"/>
          </a:xfrm>
        </p:grpSpPr>
        <p:grpSp>
          <p:nvGrpSpPr>
            <p:cNvPr id="208" name="Group 207">
              <a:extLst>
                <a:ext uri="{FF2B5EF4-FFF2-40B4-BE49-F238E27FC236}">
                  <a16:creationId xmlns:a16="http://schemas.microsoft.com/office/drawing/2014/main" id="{7AD09922-9ED1-463F-BE3A-4284761A00F2}"/>
                </a:ext>
              </a:extLst>
            </p:cNvPr>
            <p:cNvGrpSpPr/>
            <p:nvPr/>
          </p:nvGrpSpPr>
          <p:grpSpPr>
            <a:xfrm>
              <a:off x="9943517" y="2307819"/>
              <a:ext cx="458789" cy="354663"/>
              <a:chOff x="9943517" y="2307819"/>
              <a:chExt cx="458789" cy="354663"/>
            </a:xfrm>
          </p:grpSpPr>
          <p:grpSp>
            <p:nvGrpSpPr>
              <p:cNvPr id="210" name="Group 209">
                <a:extLst>
                  <a:ext uri="{FF2B5EF4-FFF2-40B4-BE49-F238E27FC236}">
                    <a16:creationId xmlns:a16="http://schemas.microsoft.com/office/drawing/2014/main" id="{EDC609D6-36DA-435A-A4F7-9A1632F2946B}"/>
                  </a:ext>
                </a:extLst>
              </p:cNvPr>
              <p:cNvGrpSpPr/>
              <p:nvPr/>
            </p:nvGrpSpPr>
            <p:grpSpPr>
              <a:xfrm>
                <a:off x="9943517" y="2307819"/>
                <a:ext cx="458789" cy="354663"/>
                <a:chOff x="10639875" y="4100329"/>
                <a:chExt cx="458789" cy="354663"/>
              </a:xfrm>
            </p:grpSpPr>
            <p:grpSp>
              <p:nvGrpSpPr>
                <p:cNvPr id="212" name="Group 211">
                  <a:extLst>
                    <a:ext uri="{FF2B5EF4-FFF2-40B4-BE49-F238E27FC236}">
                      <a16:creationId xmlns:a16="http://schemas.microsoft.com/office/drawing/2014/main" id="{5CAEBFA5-44A3-486B-A46E-5CEF3C26C26A}"/>
                    </a:ext>
                  </a:extLst>
                </p:cNvPr>
                <p:cNvGrpSpPr/>
                <p:nvPr/>
              </p:nvGrpSpPr>
              <p:grpSpPr>
                <a:xfrm>
                  <a:off x="10639875" y="4100329"/>
                  <a:ext cx="458789" cy="354663"/>
                  <a:chOff x="9927432" y="1510934"/>
                  <a:chExt cx="458789" cy="354663"/>
                </a:xfrm>
              </p:grpSpPr>
              <p:sp>
                <p:nvSpPr>
                  <p:cNvPr id="222" name="Rectangle 221">
                    <a:extLst>
                      <a:ext uri="{FF2B5EF4-FFF2-40B4-BE49-F238E27FC236}">
                        <a16:creationId xmlns:a16="http://schemas.microsoft.com/office/drawing/2014/main" id="{8B2B584D-5182-45B3-BC27-F6C69C45DE72}"/>
                      </a:ext>
                    </a:extLst>
                  </p:cNvPr>
                  <p:cNvSpPr/>
                  <p:nvPr/>
                </p:nvSpPr>
                <p:spPr>
                  <a:xfrm>
                    <a:off x="9927432" y="1543335"/>
                    <a:ext cx="393876" cy="322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a:p>
                </p:txBody>
              </p:sp>
              <p:grpSp>
                <p:nvGrpSpPr>
                  <p:cNvPr id="223" name="Group 222">
                    <a:extLst>
                      <a:ext uri="{FF2B5EF4-FFF2-40B4-BE49-F238E27FC236}">
                        <a16:creationId xmlns:a16="http://schemas.microsoft.com/office/drawing/2014/main" id="{CF23FF86-C43C-4402-AD8A-CF1A4293AB86}"/>
                      </a:ext>
                    </a:extLst>
                  </p:cNvPr>
                  <p:cNvGrpSpPr/>
                  <p:nvPr/>
                </p:nvGrpSpPr>
                <p:grpSpPr>
                  <a:xfrm>
                    <a:off x="10009290" y="1510934"/>
                    <a:ext cx="376931" cy="340877"/>
                    <a:chOff x="9881993" y="1536025"/>
                    <a:chExt cx="376931" cy="340877"/>
                  </a:xfrm>
                </p:grpSpPr>
                <p:sp>
                  <p:nvSpPr>
                    <p:cNvPr id="224" name="TextBox 223">
                      <a:extLst>
                        <a:ext uri="{FF2B5EF4-FFF2-40B4-BE49-F238E27FC236}">
                          <a16:creationId xmlns:a16="http://schemas.microsoft.com/office/drawing/2014/main" id="{DDE0E750-A37E-4AB9-8BB5-D2ABEEFEFC6B}"/>
                        </a:ext>
                      </a:extLst>
                    </p:cNvPr>
                    <p:cNvSpPr txBox="1"/>
                    <p:nvPr/>
                  </p:nvSpPr>
                  <p:spPr>
                    <a:xfrm>
                      <a:off x="9881993" y="1536025"/>
                      <a:ext cx="346643" cy="169277"/>
                    </a:xfrm>
                    <a:prstGeom prst="rect">
                      <a:avLst/>
                    </a:prstGeom>
                    <a:noFill/>
                  </p:spPr>
                  <p:txBody>
                    <a:bodyPr wrap="square" rtlCol="0">
                      <a:spAutoFit/>
                    </a:bodyPr>
                    <a:lstStyle/>
                    <a:p>
                      <a:r>
                        <a:rPr lang="en-GB" sz="500" dirty="0"/>
                        <a:t>+2SD</a:t>
                      </a:r>
                    </a:p>
                  </p:txBody>
                </p:sp>
                <p:sp>
                  <p:nvSpPr>
                    <p:cNvPr id="225" name="TextBox 224">
                      <a:extLst>
                        <a:ext uri="{FF2B5EF4-FFF2-40B4-BE49-F238E27FC236}">
                          <a16:creationId xmlns:a16="http://schemas.microsoft.com/office/drawing/2014/main" id="{52575428-E18F-431E-9EA2-635450BFA31D}"/>
                        </a:ext>
                      </a:extLst>
                    </p:cNvPr>
                    <p:cNvSpPr txBox="1"/>
                    <p:nvPr/>
                  </p:nvSpPr>
                  <p:spPr>
                    <a:xfrm>
                      <a:off x="9886920" y="1657623"/>
                      <a:ext cx="372004" cy="161583"/>
                    </a:xfrm>
                    <a:prstGeom prst="rect">
                      <a:avLst/>
                    </a:prstGeom>
                    <a:noFill/>
                  </p:spPr>
                  <p:txBody>
                    <a:bodyPr wrap="square" rtlCol="0">
                      <a:spAutoFit/>
                    </a:bodyPr>
                    <a:lstStyle/>
                    <a:p>
                      <a:r>
                        <a:rPr lang="en-GB" sz="450" dirty="0"/>
                        <a:t>MEAN</a:t>
                      </a:r>
                    </a:p>
                  </p:txBody>
                </p:sp>
                <p:sp>
                  <p:nvSpPr>
                    <p:cNvPr id="226" name="TextBox 225">
                      <a:extLst>
                        <a:ext uri="{FF2B5EF4-FFF2-40B4-BE49-F238E27FC236}">
                          <a16:creationId xmlns:a16="http://schemas.microsoft.com/office/drawing/2014/main" id="{00BD3841-0E7E-4962-BBD1-09078B367BC8}"/>
                        </a:ext>
                      </a:extLst>
                    </p:cNvPr>
                    <p:cNvSpPr txBox="1"/>
                    <p:nvPr/>
                  </p:nvSpPr>
                  <p:spPr>
                    <a:xfrm>
                      <a:off x="9886576" y="1707625"/>
                      <a:ext cx="339380" cy="169277"/>
                    </a:xfrm>
                    <a:prstGeom prst="rect">
                      <a:avLst/>
                    </a:prstGeom>
                    <a:noFill/>
                  </p:spPr>
                  <p:txBody>
                    <a:bodyPr wrap="square" rtlCol="0">
                      <a:spAutoFit/>
                    </a:bodyPr>
                    <a:lstStyle/>
                    <a:p>
                      <a:r>
                        <a:rPr lang="en-GB" sz="500" dirty="0"/>
                        <a:t>-1SD</a:t>
                      </a:r>
                    </a:p>
                  </p:txBody>
                </p:sp>
              </p:grpSp>
            </p:grpSp>
            <p:grpSp>
              <p:nvGrpSpPr>
                <p:cNvPr id="213" name="Group 212">
                  <a:extLst>
                    <a:ext uri="{FF2B5EF4-FFF2-40B4-BE49-F238E27FC236}">
                      <a16:creationId xmlns:a16="http://schemas.microsoft.com/office/drawing/2014/main" id="{D66915C4-290D-4863-9A15-9522288ACFDA}"/>
                    </a:ext>
                  </a:extLst>
                </p:cNvPr>
                <p:cNvGrpSpPr/>
                <p:nvPr/>
              </p:nvGrpSpPr>
              <p:grpSpPr>
                <a:xfrm>
                  <a:off x="10682546" y="4181047"/>
                  <a:ext cx="109906" cy="250742"/>
                  <a:chOff x="9931827" y="4098074"/>
                  <a:chExt cx="109906" cy="250742"/>
                </a:xfrm>
              </p:grpSpPr>
              <p:grpSp>
                <p:nvGrpSpPr>
                  <p:cNvPr id="215" name="Group 214">
                    <a:extLst>
                      <a:ext uri="{FF2B5EF4-FFF2-40B4-BE49-F238E27FC236}">
                        <a16:creationId xmlns:a16="http://schemas.microsoft.com/office/drawing/2014/main" id="{ADD2104C-C40E-4DF3-B4FD-0E9A0EB801D4}"/>
                      </a:ext>
                    </a:extLst>
                  </p:cNvPr>
                  <p:cNvGrpSpPr/>
                  <p:nvPr/>
                </p:nvGrpSpPr>
                <p:grpSpPr>
                  <a:xfrm>
                    <a:off x="9935977" y="4098074"/>
                    <a:ext cx="97485" cy="250742"/>
                    <a:chOff x="10910728" y="4442478"/>
                    <a:chExt cx="63200" cy="162557"/>
                  </a:xfrm>
                </p:grpSpPr>
                <p:cxnSp>
                  <p:nvCxnSpPr>
                    <p:cNvPr id="217" name="Straight Connector 216">
                      <a:extLst>
                        <a:ext uri="{FF2B5EF4-FFF2-40B4-BE49-F238E27FC236}">
                          <a16:creationId xmlns:a16="http://schemas.microsoft.com/office/drawing/2014/main" id="{53DDFC35-B3E0-4AB3-84A0-572BEFC2059A}"/>
                        </a:ext>
                      </a:extLst>
                    </p:cNvPr>
                    <p:cNvCxnSpPr>
                      <a:cxnSpLocks/>
                    </p:cNvCxnSpPr>
                    <p:nvPr/>
                  </p:nvCxnSpPr>
                  <p:spPr>
                    <a:xfrm>
                      <a:off x="10942530" y="4442478"/>
                      <a:ext cx="0" cy="16255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18" name="Oval 217">
                      <a:extLst>
                        <a:ext uri="{FF2B5EF4-FFF2-40B4-BE49-F238E27FC236}">
                          <a16:creationId xmlns:a16="http://schemas.microsoft.com/office/drawing/2014/main" id="{EEF4B65E-C0C2-41A6-A597-0B8DEBD7B3CD}"/>
                        </a:ext>
                      </a:extLst>
                    </p:cNvPr>
                    <p:cNvSpPr/>
                    <p:nvPr/>
                  </p:nvSpPr>
                  <p:spPr>
                    <a:xfrm>
                      <a:off x="10922492" y="4503472"/>
                      <a:ext cx="41193" cy="296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a:p>
                  </p:txBody>
                </p:sp>
                <p:cxnSp>
                  <p:nvCxnSpPr>
                    <p:cNvPr id="219" name="Straight Connector 218">
                      <a:extLst>
                        <a:ext uri="{FF2B5EF4-FFF2-40B4-BE49-F238E27FC236}">
                          <a16:creationId xmlns:a16="http://schemas.microsoft.com/office/drawing/2014/main" id="{22426988-AFB0-41D4-B8C1-37FA34E8B4FB}"/>
                        </a:ext>
                      </a:extLst>
                    </p:cNvPr>
                    <p:cNvCxnSpPr>
                      <a:cxnSpLocks/>
                    </p:cNvCxnSpPr>
                    <p:nvPr/>
                  </p:nvCxnSpPr>
                  <p:spPr>
                    <a:xfrm>
                      <a:off x="10913800" y="4443864"/>
                      <a:ext cx="585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C92AB048-0653-4B52-B2F9-F4AF2B6D55B6}"/>
                        </a:ext>
                      </a:extLst>
                    </p:cNvPr>
                    <p:cNvCxnSpPr>
                      <a:cxnSpLocks/>
                    </p:cNvCxnSpPr>
                    <p:nvPr/>
                  </p:nvCxnSpPr>
                  <p:spPr>
                    <a:xfrm>
                      <a:off x="10910728" y="4603314"/>
                      <a:ext cx="6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3ED4F496-1114-4A8A-9B98-B858C84936DA}"/>
                        </a:ext>
                      </a:extLst>
                    </p:cNvPr>
                    <p:cNvCxnSpPr>
                      <a:cxnSpLocks/>
                    </p:cNvCxnSpPr>
                    <p:nvPr/>
                  </p:nvCxnSpPr>
                  <p:spPr>
                    <a:xfrm>
                      <a:off x="10921930" y="4478320"/>
                      <a:ext cx="411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6" name="Straight Connector 215">
                    <a:extLst>
                      <a:ext uri="{FF2B5EF4-FFF2-40B4-BE49-F238E27FC236}">
                        <a16:creationId xmlns:a16="http://schemas.microsoft.com/office/drawing/2014/main" id="{751855B4-BBF7-4972-975A-D60406A6E567}"/>
                      </a:ext>
                    </a:extLst>
                  </p:cNvPr>
                  <p:cNvCxnSpPr>
                    <a:cxnSpLocks/>
                  </p:cNvCxnSpPr>
                  <p:nvPr/>
                </p:nvCxnSpPr>
                <p:spPr>
                  <a:xfrm>
                    <a:off x="9931827" y="4217655"/>
                    <a:ext cx="1099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4" name="TextBox 213">
                  <a:extLst>
                    <a:ext uri="{FF2B5EF4-FFF2-40B4-BE49-F238E27FC236}">
                      <a16:creationId xmlns:a16="http://schemas.microsoft.com/office/drawing/2014/main" id="{ED62FF8B-66BD-40FF-B6BB-C893EBACC66A}"/>
                    </a:ext>
                  </a:extLst>
                </p:cNvPr>
                <p:cNvSpPr txBox="1"/>
                <p:nvPr/>
              </p:nvSpPr>
              <p:spPr>
                <a:xfrm>
                  <a:off x="10721733" y="4153641"/>
                  <a:ext cx="346643" cy="169277"/>
                </a:xfrm>
                <a:prstGeom prst="rect">
                  <a:avLst/>
                </a:prstGeom>
                <a:noFill/>
              </p:spPr>
              <p:txBody>
                <a:bodyPr wrap="square" rtlCol="0">
                  <a:spAutoFit/>
                </a:bodyPr>
                <a:lstStyle/>
                <a:p>
                  <a:r>
                    <a:rPr lang="en-GB" sz="500" dirty="0"/>
                    <a:t>+1SD</a:t>
                  </a:r>
                </a:p>
              </p:txBody>
            </p:sp>
          </p:grpSp>
          <p:cxnSp>
            <p:nvCxnSpPr>
              <p:cNvPr id="211" name="Straight Connector 210">
                <a:extLst>
                  <a:ext uri="{FF2B5EF4-FFF2-40B4-BE49-F238E27FC236}">
                    <a16:creationId xmlns:a16="http://schemas.microsoft.com/office/drawing/2014/main" id="{5EC15148-5BD0-4837-A724-5868EF833041}"/>
                  </a:ext>
                </a:extLst>
              </p:cNvPr>
              <p:cNvCxnSpPr>
                <a:cxnSpLocks/>
              </p:cNvCxnSpPr>
              <p:nvPr/>
            </p:nvCxnSpPr>
            <p:spPr>
              <a:xfrm>
                <a:off x="10006143" y="2570030"/>
                <a:ext cx="635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9" name="TextBox 208">
              <a:extLst>
                <a:ext uri="{FF2B5EF4-FFF2-40B4-BE49-F238E27FC236}">
                  <a16:creationId xmlns:a16="http://schemas.microsoft.com/office/drawing/2014/main" id="{32364E7D-B294-4F19-943D-571DDCF6E7BF}"/>
                </a:ext>
              </a:extLst>
            </p:cNvPr>
            <p:cNvSpPr txBox="1"/>
            <p:nvPr/>
          </p:nvSpPr>
          <p:spPr>
            <a:xfrm>
              <a:off x="10029956" y="2546091"/>
              <a:ext cx="339380" cy="169277"/>
            </a:xfrm>
            <a:prstGeom prst="rect">
              <a:avLst/>
            </a:prstGeom>
            <a:noFill/>
          </p:spPr>
          <p:txBody>
            <a:bodyPr wrap="square" rtlCol="0">
              <a:spAutoFit/>
            </a:bodyPr>
            <a:lstStyle/>
            <a:p>
              <a:r>
                <a:rPr lang="en-GB" sz="500" dirty="0"/>
                <a:t>-2SD</a:t>
              </a:r>
            </a:p>
          </p:txBody>
        </p:sp>
      </p:grpSp>
      <p:grpSp>
        <p:nvGrpSpPr>
          <p:cNvPr id="227" name="Group 226">
            <a:extLst>
              <a:ext uri="{FF2B5EF4-FFF2-40B4-BE49-F238E27FC236}">
                <a16:creationId xmlns:a16="http://schemas.microsoft.com/office/drawing/2014/main" id="{59254FA7-1A60-4747-B604-40323857E08D}"/>
              </a:ext>
            </a:extLst>
          </p:cNvPr>
          <p:cNvGrpSpPr/>
          <p:nvPr/>
        </p:nvGrpSpPr>
        <p:grpSpPr>
          <a:xfrm>
            <a:off x="8715500" y="4281949"/>
            <a:ext cx="525814" cy="527011"/>
            <a:chOff x="10639875" y="4115241"/>
            <a:chExt cx="458789" cy="412633"/>
          </a:xfrm>
        </p:grpSpPr>
        <p:grpSp>
          <p:nvGrpSpPr>
            <p:cNvPr id="228" name="Group 227">
              <a:extLst>
                <a:ext uri="{FF2B5EF4-FFF2-40B4-BE49-F238E27FC236}">
                  <a16:creationId xmlns:a16="http://schemas.microsoft.com/office/drawing/2014/main" id="{136C8478-CE8B-4329-811E-AFDA1B7D076F}"/>
                </a:ext>
              </a:extLst>
            </p:cNvPr>
            <p:cNvGrpSpPr/>
            <p:nvPr/>
          </p:nvGrpSpPr>
          <p:grpSpPr>
            <a:xfrm>
              <a:off x="10639875" y="4115241"/>
              <a:ext cx="458789" cy="412633"/>
              <a:chOff x="9927432" y="1525846"/>
              <a:chExt cx="458789" cy="412633"/>
            </a:xfrm>
          </p:grpSpPr>
          <p:sp>
            <p:nvSpPr>
              <p:cNvPr id="238" name="Rectangle 237">
                <a:extLst>
                  <a:ext uri="{FF2B5EF4-FFF2-40B4-BE49-F238E27FC236}">
                    <a16:creationId xmlns:a16="http://schemas.microsoft.com/office/drawing/2014/main" id="{0D0A2612-8C98-4BA0-BC7E-4B5F6B1AE402}"/>
                  </a:ext>
                </a:extLst>
              </p:cNvPr>
              <p:cNvSpPr/>
              <p:nvPr/>
            </p:nvSpPr>
            <p:spPr>
              <a:xfrm>
                <a:off x="9927432" y="1543334"/>
                <a:ext cx="393876" cy="347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9" name="Group 238">
                <a:extLst>
                  <a:ext uri="{FF2B5EF4-FFF2-40B4-BE49-F238E27FC236}">
                    <a16:creationId xmlns:a16="http://schemas.microsoft.com/office/drawing/2014/main" id="{5872ECB5-20CE-4482-835E-FDE899E972F0}"/>
                  </a:ext>
                </a:extLst>
              </p:cNvPr>
              <p:cNvGrpSpPr/>
              <p:nvPr/>
            </p:nvGrpSpPr>
            <p:grpSpPr>
              <a:xfrm>
                <a:off x="10009290" y="1525846"/>
                <a:ext cx="376931" cy="412633"/>
                <a:chOff x="9881993" y="1550937"/>
                <a:chExt cx="376931" cy="412633"/>
              </a:xfrm>
            </p:grpSpPr>
            <p:sp>
              <p:nvSpPr>
                <p:cNvPr id="240" name="TextBox 239">
                  <a:extLst>
                    <a:ext uri="{FF2B5EF4-FFF2-40B4-BE49-F238E27FC236}">
                      <a16:creationId xmlns:a16="http://schemas.microsoft.com/office/drawing/2014/main" id="{D8D38AD4-7BB1-4B14-8CF7-02851F70855B}"/>
                    </a:ext>
                  </a:extLst>
                </p:cNvPr>
                <p:cNvSpPr txBox="1"/>
                <p:nvPr/>
              </p:nvSpPr>
              <p:spPr>
                <a:xfrm>
                  <a:off x="9881993" y="1550937"/>
                  <a:ext cx="346643" cy="169277"/>
                </a:xfrm>
                <a:prstGeom prst="rect">
                  <a:avLst/>
                </a:prstGeom>
                <a:noFill/>
              </p:spPr>
              <p:txBody>
                <a:bodyPr wrap="square" rtlCol="0">
                  <a:spAutoFit/>
                </a:bodyPr>
                <a:lstStyle/>
                <a:p>
                  <a:r>
                    <a:rPr lang="en-GB" sz="500" dirty="0"/>
                    <a:t>+2SD</a:t>
                  </a:r>
                </a:p>
              </p:txBody>
            </p:sp>
            <p:sp>
              <p:nvSpPr>
                <p:cNvPr id="241" name="TextBox 240">
                  <a:extLst>
                    <a:ext uri="{FF2B5EF4-FFF2-40B4-BE49-F238E27FC236}">
                      <a16:creationId xmlns:a16="http://schemas.microsoft.com/office/drawing/2014/main" id="{31297340-0392-4118-82A6-EC886BAB56A1}"/>
                    </a:ext>
                  </a:extLst>
                </p:cNvPr>
                <p:cNvSpPr txBox="1"/>
                <p:nvPr/>
              </p:nvSpPr>
              <p:spPr>
                <a:xfrm>
                  <a:off x="9886920" y="1705356"/>
                  <a:ext cx="372004" cy="169277"/>
                </a:xfrm>
                <a:prstGeom prst="rect">
                  <a:avLst/>
                </a:prstGeom>
                <a:noFill/>
              </p:spPr>
              <p:txBody>
                <a:bodyPr wrap="square" rtlCol="0">
                  <a:spAutoFit/>
                </a:bodyPr>
                <a:lstStyle/>
                <a:p>
                  <a:r>
                    <a:rPr lang="en-GB" sz="500" dirty="0"/>
                    <a:t>MEAN</a:t>
                  </a:r>
                </a:p>
              </p:txBody>
            </p:sp>
            <p:sp>
              <p:nvSpPr>
                <p:cNvPr id="242" name="TextBox 241">
                  <a:extLst>
                    <a:ext uri="{FF2B5EF4-FFF2-40B4-BE49-F238E27FC236}">
                      <a16:creationId xmlns:a16="http://schemas.microsoft.com/office/drawing/2014/main" id="{D6F34CEA-C11A-40FA-BFFC-BBE6F94BEA7A}"/>
                    </a:ext>
                  </a:extLst>
                </p:cNvPr>
                <p:cNvSpPr txBox="1"/>
                <p:nvPr/>
              </p:nvSpPr>
              <p:spPr>
                <a:xfrm>
                  <a:off x="9886576" y="1794293"/>
                  <a:ext cx="339380" cy="169277"/>
                </a:xfrm>
                <a:prstGeom prst="rect">
                  <a:avLst/>
                </a:prstGeom>
                <a:noFill/>
              </p:spPr>
              <p:txBody>
                <a:bodyPr wrap="square" rtlCol="0">
                  <a:spAutoFit/>
                </a:bodyPr>
                <a:lstStyle/>
                <a:p>
                  <a:r>
                    <a:rPr lang="en-GB" sz="500" dirty="0"/>
                    <a:t>-1SD</a:t>
                  </a:r>
                </a:p>
              </p:txBody>
            </p:sp>
          </p:grpSp>
        </p:grpSp>
        <p:grpSp>
          <p:nvGrpSpPr>
            <p:cNvPr id="229" name="Group 228">
              <a:extLst>
                <a:ext uri="{FF2B5EF4-FFF2-40B4-BE49-F238E27FC236}">
                  <a16:creationId xmlns:a16="http://schemas.microsoft.com/office/drawing/2014/main" id="{B18E5D40-4F79-405C-A43A-AEEF07EC40A6}"/>
                </a:ext>
              </a:extLst>
            </p:cNvPr>
            <p:cNvGrpSpPr/>
            <p:nvPr/>
          </p:nvGrpSpPr>
          <p:grpSpPr>
            <a:xfrm>
              <a:off x="10682546" y="4181047"/>
              <a:ext cx="109906" cy="250742"/>
              <a:chOff x="9931827" y="4098074"/>
              <a:chExt cx="109906" cy="250742"/>
            </a:xfrm>
          </p:grpSpPr>
          <p:grpSp>
            <p:nvGrpSpPr>
              <p:cNvPr id="231" name="Group 230">
                <a:extLst>
                  <a:ext uri="{FF2B5EF4-FFF2-40B4-BE49-F238E27FC236}">
                    <a16:creationId xmlns:a16="http://schemas.microsoft.com/office/drawing/2014/main" id="{8AC6DB00-7828-45D9-9C83-E37014445BFF}"/>
                  </a:ext>
                </a:extLst>
              </p:cNvPr>
              <p:cNvGrpSpPr/>
              <p:nvPr/>
            </p:nvGrpSpPr>
            <p:grpSpPr>
              <a:xfrm>
                <a:off x="9933595" y="4098074"/>
                <a:ext cx="97485" cy="250742"/>
                <a:chOff x="10909184" y="4442478"/>
                <a:chExt cx="63200" cy="162557"/>
              </a:xfrm>
            </p:grpSpPr>
            <p:cxnSp>
              <p:nvCxnSpPr>
                <p:cNvPr id="233" name="Straight Connector 232">
                  <a:extLst>
                    <a:ext uri="{FF2B5EF4-FFF2-40B4-BE49-F238E27FC236}">
                      <a16:creationId xmlns:a16="http://schemas.microsoft.com/office/drawing/2014/main" id="{F55D8CD4-71B8-4732-8CC2-E388305CF0C3}"/>
                    </a:ext>
                  </a:extLst>
                </p:cNvPr>
                <p:cNvCxnSpPr>
                  <a:cxnSpLocks/>
                </p:cNvCxnSpPr>
                <p:nvPr/>
              </p:nvCxnSpPr>
              <p:spPr>
                <a:xfrm>
                  <a:off x="10942530" y="4442478"/>
                  <a:ext cx="0" cy="16255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34" name="Oval 233">
                  <a:extLst>
                    <a:ext uri="{FF2B5EF4-FFF2-40B4-BE49-F238E27FC236}">
                      <a16:creationId xmlns:a16="http://schemas.microsoft.com/office/drawing/2014/main" id="{C02A5228-AA0A-46D8-94A7-02D3726468BD}"/>
                    </a:ext>
                  </a:extLst>
                </p:cNvPr>
                <p:cNvSpPr/>
                <p:nvPr/>
              </p:nvSpPr>
              <p:spPr>
                <a:xfrm>
                  <a:off x="10922492" y="4528168"/>
                  <a:ext cx="41193" cy="296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00"/>
                </a:p>
              </p:txBody>
            </p:sp>
            <p:cxnSp>
              <p:nvCxnSpPr>
                <p:cNvPr id="235" name="Straight Connector 234">
                  <a:extLst>
                    <a:ext uri="{FF2B5EF4-FFF2-40B4-BE49-F238E27FC236}">
                      <a16:creationId xmlns:a16="http://schemas.microsoft.com/office/drawing/2014/main" id="{8E32FC32-4DBA-4292-8D3D-B8A35D0EF870}"/>
                    </a:ext>
                  </a:extLst>
                </p:cNvPr>
                <p:cNvCxnSpPr>
                  <a:cxnSpLocks/>
                </p:cNvCxnSpPr>
                <p:nvPr/>
              </p:nvCxnSpPr>
              <p:spPr>
                <a:xfrm>
                  <a:off x="10912257" y="4443864"/>
                  <a:ext cx="585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E411EF8C-1050-423D-94E0-2EA54F8CBA0A}"/>
                    </a:ext>
                  </a:extLst>
                </p:cNvPr>
                <p:cNvCxnSpPr>
                  <a:cxnSpLocks/>
                </p:cNvCxnSpPr>
                <p:nvPr/>
              </p:nvCxnSpPr>
              <p:spPr>
                <a:xfrm>
                  <a:off x="10909184" y="4603311"/>
                  <a:ext cx="6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0E55EECE-9F77-4BF4-A9BC-4A0C87DF598A}"/>
                    </a:ext>
                  </a:extLst>
                </p:cNvPr>
                <p:cNvCxnSpPr>
                  <a:cxnSpLocks/>
                </p:cNvCxnSpPr>
                <p:nvPr/>
              </p:nvCxnSpPr>
              <p:spPr>
                <a:xfrm>
                  <a:off x="10921930" y="4487582"/>
                  <a:ext cx="411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32" name="Straight Connector 231">
                <a:extLst>
                  <a:ext uri="{FF2B5EF4-FFF2-40B4-BE49-F238E27FC236}">
                    <a16:creationId xmlns:a16="http://schemas.microsoft.com/office/drawing/2014/main" id="{C49C8F0A-FBE2-411F-B2D8-D0BE7209A45C}"/>
                  </a:ext>
                </a:extLst>
              </p:cNvPr>
              <p:cNvCxnSpPr>
                <a:cxnSpLocks/>
              </p:cNvCxnSpPr>
              <p:nvPr/>
            </p:nvCxnSpPr>
            <p:spPr>
              <a:xfrm>
                <a:off x="9931827" y="4250990"/>
                <a:ext cx="1099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30" name="TextBox 229">
              <a:extLst>
                <a:ext uri="{FF2B5EF4-FFF2-40B4-BE49-F238E27FC236}">
                  <a16:creationId xmlns:a16="http://schemas.microsoft.com/office/drawing/2014/main" id="{11E67A57-7107-4031-BCB7-5B25C94DEC87}"/>
                </a:ext>
              </a:extLst>
            </p:cNvPr>
            <p:cNvSpPr txBox="1"/>
            <p:nvPr/>
          </p:nvSpPr>
          <p:spPr>
            <a:xfrm>
              <a:off x="10719656" y="4185742"/>
              <a:ext cx="346643" cy="169277"/>
            </a:xfrm>
            <a:prstGeom prst="rect">
              <a:avLst/>
            </a:prstGeom>
            <a:noFill/>
          </p:spPr>
          <p:txBody>
            <a:bodyPr wrap="square" rtlCol="0">
              <a:spAutoFit/>
            </a:bodyPr>
            <a:lstStyle/>
            <a:p>
              <a:r>
                <a:rPr lang="en-GB" sz="500" dirty="0"/>
                <a:t>+1SD</a:t>
              </a:r>
            </a:p>
          </p:txBody>
        </p:sp>
      </p:grpSp>
    </p:spTree>
    <p:extLst>
      <p:ext uri="{BB962C8B-B14F-4D97-AF65-F5344CB8AC3E}">
        <p14:creationId xmlns:p14="http://schemas.microsoft.com/office/powerpoint/2010/main" val="2934952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274644"/>
            <a:ext cx="10792156" cy="575356"/>
          </a:xfrm>
        </p:spPr>
        <p:txBody>
          <a:bodyPr>
            <a:normAutofit/>
          </a:bodyPr>
          <a:lstStyle/>
          <a:p>
            <a:pPr algn="ctr"/>
            <a:r>
              <a:rPr lang="en-GB" sz="1800" b="1" dirty="0"/>
              <a:t>1986 – </a:t>
            </a:r>
            <a:r>
              <a:rPr lang="it-IT" sz="1800" b="1" dirty="0"/>
              <a:t>proven ability to diagnose achondroplasia </a:t>
            </a:r>
            <a:r>
              <a:rPr lang="en-GB" sz="1800" b="1" i="1" dirty="0"/>
              <a:t>in utero</a:t>
            </a:r>
            <a:endParaRPr lang="en-GB" sz="1800" b="1" baseline="30000" dirty="0"/>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Diagnosis of Achondroplasia </a:t>
            </a:r>
            <a:r>
              <a:rPr lang="en-GB" i="1" dirty="0"/>
              <a:t>in utero</a:t>
            </a:r>
            <a:endParaRPr lang="en-GB" dirty="0"/>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3563410"/>
          </a:xfrm>
        </p:spPr>
        <p:txBody>
          <a:bodyPr/>
          <a:lstStyle/>
          <a:p>
            <a:r>
              <a:rPr lang="en-GB" sz="2400" dirty="0"/>
              <a:t>Heterozygous achondroplasia was examined </a:t>
            </a:r>
            <a:r>
              <a:rPr lang="en-GB" sz="2400" i="1" dirty="0"/>
              <a:t>in utero</a:t>
            </a:r>
          </a:p>
          <a:p>
            <a:r>
              <a:rPr lang="en-GB" sz="2400" dirty="0"/>
              <a:t>The time of presentation of achondroplasia varied between 21 and 27 gestational weeks</a:t>
            </a:r>
          </a:p>
          <a:p>
            <a:pPr lvl="1" indent="-273050"/>
            <a:r>
              <a:rPr lang="en-GB" sz="2000" dirty="0"/>
              <a:t>If femoral length is appropriate prior to 30 weeks, caution should be taken due to variability in presentation</a:t>
            </a:r>
          </a:p>
          <a:p>
            <a:pPr marL="357187" lvl="1" indent="0">
              <a:buNone/>
            </a:pPr>
            <a:endParaRPr lang="en-GB" sz="2000"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pPr marL="228600" indent="-228600">
              <a:buFont typeface="+mj-lt"/>
              <a:buAutoNum type="arabicPeriod"/>
            </a:pPr>
            <a:endParaRPr lang="en-GB" dirty="0"/>
          </a:p>
          <a:p>
            <a:r>
              <a:rPr lang="en-GB" dirty="0"/>
              <a:t>Kurtz AB, et al. J Ultrasound Med. 1986;5(3):137-40.</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095999" y="3505833"/>
            <a:ext cx="5398801" cy="1502412"/>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000" i="1" dirty="0">
                <a:solidFill>
                  <a:schemeClr val="accent4"/>
                </a:solidFill>
              </a:rPr>
              <a:t>“This study suggests that the diagnosis of achondroplasia can be reasonably made in utero, when the femur is abnormally short”</a:t>
            </a:r>
            <a:endParaRPr lang="en-GB" sz="2000" i="1" baseline="30000" dirty="0">
              <a:solidFill>
                <a:schemeClr val="accent4"/>
              </a:solidFill>
            </a:endParaRPr>
          </a:p>
        </p:txBody>
      </p:sp>
      <p:sp>
        <p:nvSpPr>
          <p:cNvPr id="16" name="Isosceles Triangle 15">
            <a:extLst>
              <a:ext uri="{FF2B5EF4-FFF2-40B4-BE49-F238E27FC236}">
                <a16:creationId xmlns:a16="http://schemas.microsoft.com/office/drawing/2014/main" id="{22D61A47-BF74-4173-BA68-20ED8FD1DBFC}"/>
              </a:ext>
            </a:extLst>
          </p:cNvPr>
          <p:cNvSpPr/>
          <p:nvPr/>
        </p:nvSpPr>
        <p:spPr>
          <a:xfrm>
            <a:off x="8361637"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Content Placeholder 9">
            <a:extLst>
              <a:ext uri="{FF2B5EF4-FFF2-40B4-BE49-F238E27FC236}">
                <a16:creationId xmlns:a16="http://schemas.microsoft.com/office/drawing/2014/main" id="{33E2F612-B91F-4E91-ACA3-614BA9FA245D}"/>
              </a:ext>
            </a:extLst>
          </p:cNvPr>
          <p:cNvSpPr txBox="1">
            <a:spLocks/>
          </p:cNvSpPr>
          <p:nvPr/>
        </p:nvSpPr>
        <p:spPr>
          <a:xfrm>
            <a:off x="6095999" y="1444833"/>
            <a:ext cx="5398801" cy="1984167"/>
          </a:xfrm>
          <a:prstGeom prst="rect">
            <a:avLst/>
          </a:prstGeom>
          <a:solidFill>
            <a:schemeClr val="bg2">
              <a:lumMod val="95000"/>
            </a:schemeClr>
          </a:solidFill>
        </p:spPr>
        <p:txBody>
          <a:bodyPr vert="horz" lIns="91440" tIns="45720" rIns="91440" bIns="45720" rtlCol="0" anchor="t">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Head shape and growth were normal, but initially normal femur length showed a decrease in growth</a:t>
            </a:r>
            <a:endParaRPr lang="en-GB" sz="2400" baseline="30000" dirty="0"/>
          </a:p>
          <a:p>
            <a:pPr lvl="1" indent="-273050"/>
            <a:r>
              <a:rPr lang="en-GB" sz="2000" dirty="0"/>
              <a:t>Normal femur length fell below the lower 99% confidence limit in all cases</a:t>
            </a:r>
            <a:endParaRPr lang="en-GB" sz="2000" baseline="30000" dirty="0"/>
          </a:p>
        </p:txBody>
      </p:sp>
    </p:spTree>
    <p:extLst>
      <p:ext uri="{BB962C8B-B14F-4D97-AF65-F5344CB8AC3E}">
        <p14:creationId xmlns:p14="http://schemas.microsoft.com/office/powerpoint/2010/main" val="432875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222617"/>
            <a:ext cx="10792156" cy="627383"/>
          </a:xfrm>
        </p:spPr>
        <p:txBody>
          <a:bodyPr>
            <a:normAutofit lnSpcReduction="10000"/>
          </a:bodyPr>
          <a:lstStyle/>
          <a:p>
            <a:pPr algn="ctr"/>
            <a:r>
              <a:rPr lang="en-GB" sz="1800" b="1" dirty="0"/>
              <a:t>1987 – Read, </a:t>
            </a:r>
            <a:r>
              <a:rPr lang="en-GB" sz="1800" b="1" i="1" dirty="0"/>
              <a:t>et al</a:t>
            </a:r>
            <a:r>
              <a:rPr lang="en-GB" sz="1800" b="1" dirty="0"/>
              <a:t>. confirm that respiratory abnormalities, caused by craniocervical compression, are common and often severe in young patients with achondroplasia</a:t>
            </a:r>
            <a:r>
              <a:rPr lang="en-GB" sz="1800" b="1" baseline="30000" dirty="0"/>
              <a:t>1,2</a:t>
            </a:r>
          </a:p>
        </p:txBody>
      </p:sp>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69875" marR="0" lvl="0" indent="-269875"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endParaRPr kumimoji="0" lang="en-GB" sz="1400" b="0" i="0" u="none" strike="noStrike" kern="1200" cap="none" spc="0" normalizeH="0" baseline="0" noProof="0" dirty="0">
              <a:ln>
                <a:noFill/>
              </a:ln>
              <a:solidFill>
                <a:srgbClr val="051C2C"/>
              </a:solidFill>
              <a:effectLst/>
              <a:uLnTx/>
              <a:uFillTx/>
              <a:latin typeface="Arial"/>
              <a:ea typeface="+mn-ea"/>
              <a:cs typeface="+mn-cs"/>
            </a:endParaRPr>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Cervicomedullary Compression in Achondroplasia </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5"/>
            <a:ext cx="5316493" cy="1362474"/>
          </a:xfrm>
        </p:spPr>
        <p:txBody>
          <a:bodyPr/>
          <a:lstStyle/>
          <a:p>
            <a:r>
              <a:rPr lang="en-GB" dirty="0"/>
              <a:t>Hypotheses tested (N=26)</a:t>
            </a:r>
            <a:r>
              <a:rPr lang="en-GB" baseline="30000" dirty="0"/>
              <a:t>1</a:t>
            </a:r>
          </a:p>
          <a:p>
            <a:pPr lvl="1"/>
            <a:r>
              <a:rPr lang="en-GB" dirty="0"/>
              <a:t>If respiratory problems may be the result of occult spinal cord compression</a:t>
            </a:r>
          </a:p>
          <a:p>
            <a:pPr lvl="1"/>
            <a:r>
              <a:rPr lang="en-GB" dirty="0"/>
              <a:t>If patients with achondroplasia with cord compression might have occult respiratory abnormalities</a:t>
            </a:r>
          </a:p>
          <a:p>
            <a:pPr marL="357187" lvl="1" indent="0">
              <a:buNone/>
            </a:pPr>
            <a:endParaRPr lang="en-GB" dirty="0"/>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pPr marL="228600" indent="-228600">
              <a:buFont typeface="+mj-lt"/>
              <a:buAutoNum type="arabicPeriod"/>
            </a:pPr>
            <a:endParaRPr lang="en-GB" dirty="0"/>
          </a:p>
          <a:p>
            <a:r>
              <a:rPr lang="en-GB" dirty="0"/>
              <a:t>CT, computerized tomography.</a:t>
            </a:r>
          </a:p>
          <a:p>
            <a:pPr marL="228600" indent="-228600">
              <a:buAutoNum type="arabicPeriod"/>
            </a:pPr>
            <a:r>
              <a:rPr lang="en-GB" dirty="0"/>
              <a:t>Reid CS, et al. J </a:t>
            </a:r>
            <a:r>
              <a:rPr lang="en-GB" dirty="0" err="1"/>
              <a:t>Pediatr</a:t>
            </a:r>
            <a:r>
              <a:rPr lang="en-GB" dirty="0"/>
              <a:t>. 1987;110(4):522-30.</a:t>
            </a:r>
          </a:p>
          <a:p>
            <a:pPr marL="228600" indent="-228600">
              <a:buAutoNum type="arabicPeriod"/>
            </a:pPr>
            <a:r>
              <a:rPr lang="en-GB" dirty="0"/>
              <a:t>Pauli RM, et al. </a:t>
            </a:r>
            <a:r>
              <a:rPr lang="en-GB" dirty="0" err="1"/>
              <a:t>Orphanet</a:t>
            </a:r>
            <a:r>
              <a:rPr lang="en-GB" dirty="0"/>
              <a:t> Journal of Rare Diseases. 2019;14(1).</a:t>
            </a:r>
          </a:p>
        </p:txBody>
      </p:sp>
      <p:sp>
        <p:nvSpPr>
          <p:cNvPr id="16" name="Isosceles Triangle 15">
            <a:extLst>
              <a:ext uri="{FF2B5EF4-FFF2-40B4-BE49-F238E27FC236}">
                <a16:creationId xmlns:a16="http://schemas.microsoft.com/office/drawing/2014/main" id="{22D61A47-BF74-4173-BA68-20ED8FD1DBFC}"/>
              </a:ext>
            </a:extLst>
          </p:cNvPr>
          <p:cNvSpPr/>
          <p:nvPr/>
        </p:nvSpPr>
        <p:spPr>
          <a:xfrm>
            <a:off x="8380887"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Content Placeholder 7">
            <a:extLst>
              <a:ext uri="{FF2B5EF4-FFF2-40B4-BE49-F238E27FC236}">
                <a16:creationId xmlns:a16="http://schemas.microsoft.com/office/drawing/2014/main" id="{BB635CC4-9869-4CDF-B31D-B9FF319414AF}"/>
              </a:ext>
            </a:extLst>
          </p:cNvPr>
          <p:cNvSpPr>
            <a:spLocks noGrp="1"/>
          </p:cNvSpPr>
          <p:nvPr>
            <p:ph idx="14"/>
          </p:nvPr>
        </p:nvSpPr>
        <p:spPr>
          <a:xfrm>
            <a:off x="696000" y="3991217"/>
            <a:ext cx="5316493" cy="1001835"/>
          </a:xfrm>
        </p:spPr>
        <p:txBody>
          <a:bodyPr anchor="ctr"/>
          <a:lstStyle/>
          <a:p>
            <a:pPr marL="0" indent="0" algn="ctr">
              <a:buNone/>
            </a:pPr>
            <a:r>
              <a:rPr lang="en-GB" i="1" dirty="0">
                <a:solidFill>
                  <a:schemeClr val="accent4"/>
                </a:solidFill>
              </a:rPr>
              <a:t>“...young patients require comprehensive and detailed evaluations to detect and to manage abnormalities of the craniocervical junction”</a:t>
            </a:r>
            <a:r>
              <a:rPr lang="en-GB" i="1" baseline="30000" dirty="0">
                <a:solidFill>
                  <a:schemeClr val="accent4"/>
                </a:solidFill>
              </a:rPr>
              <a:t>1</a:t>
            </a:r>
          </a:p>
        </p:txBody>
      </p:sp>
      <p:sp>
        <p:nvSpPr>
          <p:cNvPr id="9" name="Content Placeholder 6">
            <a:extLst>
              <a:ext uri="{FF2B5EF4-FFF2-40B4-BE49-F238E27FC236}">
                <a16:creationId xmlns:a16="http://schemas.microsoft.com/office/drawing/2014/main" id="{5F7C0337-A7BF-4AF5-B0DF-43A3043EF648}"/>
              </a:ext>
            </a:extLst>
          </p:cNvPr>
          <p:cNvSpPr txBox="1">
            <a:spLocks/>
          </p:cNvSpPr>
          <p:nvPr/>
        </p:nvSpPr>
        <p:spPr>
          <a:xfrm>
            <a:off x="694800" y="2853993"/>
            <a:ext cx="5316493" cy="1104824"/>
          </a:xfrm>
          <a:prstGeom prst="rect">
            <a:avLst/>
          </a:prstGeom>
          <a:solidFill>
            <a:schemeClr val="bg2">
              <a:lumMod val="95000"/>
            </a:schemeClr>
          </a:solidFill>
        </p:spPr>
        <p:txBody>
          <a:bodyPr vert="horz" lIns="91440" tIns="45720" rIns="91440" bIns="45720" rtlCol="0">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69875" marR="0" lvl="0" indent="-269875"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051C2C"/>
                </a:solidFill>
                <a:effectLst/>
                <a:uLnTx/>
                <a:uFillTx/>
                <a:latin typeface="Arial"/>
                <a:ea typeface="+mn-ea"/>
                <a:cs typeface="+mn-cs"/>
              </a:rPr>
              <a:t>85% had respiratory abnormalities</a:t>
            </a:r>
            <a:r>
              <a:rPr kumimoji="0" lang="en-GB" sz="1600" b="0" i="0" u="none" strike="noStrike" kern="1200" cap="none" spc="0" normalizeH="0" baseline="30000" noProof="0" dirty="0">
                <a:ln>
                  <a:noFill/>
                </a:ln>
                <a:solidFill>
                  <a:srgbClr val="051C2C"/>
                </a:solidFill>
                <a:effectLst/>
                <a:uLnTx/>
                <a:uFillTx/>
                <a:latin typeface="Arial"/>
                <a:ea typeface="+mn-ea"/>
                <a:cs typeface="+mn-cs"/>
              </a:rPr>
              <a:t>1</a:t>
            </a:r>
          </a:p>
          <a:p>
            <a:pPr marL="269875" marR="0" lvl="0" indent="-269875"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051C2C"/>
                </a:solidFill>
                <a:effectLst/>
                <a:uLnTx/>
                <a:uFillTx/>
                <a:latin typeface="Arial"/>
                <a:ea typeface="+mn-ea"/>
                <a:cs typeface="+mn-cs"/>
              </a:rPr>
              <a:t>35% </a:t>
            </a:r>
            <a:r>
              <a:rPr kumimoji="0" lang="en-GB" sz="1600" b="0" i="0" u="none" strike="noStrike" kern="1200" cap="none" spc="0" normalizeH="0" baseline="0" noProof="0" dirty="0" err="1">
                <a:ln>
                  <a:noFill/>
                </a:ln>
                <a:solidFill>
                  <a:srgbClr val="051C2C"/>
                </a:solidFill>
                <a:effectLst/>
                <a:uLnTx/>
                <a:uFillTx/>
                <a:latin typeface="Arial"/>
                <a:ea typeface="+mn-ea"/>
                <a:cs typeface="+mn-cs"/>
              </a:rPr>
              <a:t>cervicomedullary</a:t>
            </a:r>
            <a:r>
              <a:rPr kumimoji="0" lang="en-GB" sz="1600" b="0" i="0" u="none" strike="noStrike" kern="1200" cap="none" spc="0" normalizeH="0" baseline="0" noProof="0" dirty="0">
                <a:ln>
                  <a:noFill/>
                </a:ln>
                <a:solidFill>
                  <a:srgbClr val="051C2C"/>
                </a:solidFill>
                <a:effectLst/>
                <a:uLnTx/>
                <a:uFillTx/>
                <a:latin typeface="Arial"/>
                <a:ea typeface="+mn-ea"/>
                <a:cs typeface="+mn-cs"/>
              </a:rPr>
              <a:t> compression</a:t>
            </a:r>
            <a:r>
              <a:rPr kumimoji="0" lang="en-GB" sz="1600" b="0" i="0" u="none" strike="noStrike" kern="1200" cap="none" spc="0" normalizeH="0" baseline="30000" noProof="0" dirty="0">
                <a:ln>
                  <a:noFill/>
                </a:ln>
                <a:solidFill>
                  <a:srgbClr val="051C2C"/>
                </a:solidFill>
                <a:effectLst/>
                <a:uLnTx/>
                <a:uFillTx/>
                <a:latin typeface="Arial"/>
                <a:ea typeface="+mn-ea"/>
                <a:cs typeface="+mn-cs"/>
              </a:rPr>
              <a:t>1</a:t>
            </a:r>
          </a:p>
          <a:p>
            <a:pPr lvl="1">
              <a:defRPr/>
            </a:pPr>
            <a:r>
              <a:rPr lang="en-GB" dirty="0"/>
              <a:t>each patient had severe cord compression with atrophy</a:t>
            </a:r>
          </a:p>
          <a:p>
            <a:pPr marL="357187" lvl="1" indent="0">
              <a:buFont typeface="Arial" panose="020B0604020202020204" pitchFamily="34" charset="0"/>
              <a:buNone/>
            </a:pPr>
            <a:endParaRPr lang="en-GB" dirty="0"/>
          </a:p>
        </p:txBody>
      </p:sp>
      <p:pic>
        <p:nvPicPr>
          <p:cNvPr id="5" name="Picture 4">
            <a:extLst>
              <a:ext uri="{FF2B5EF4-FFF2-40B4-BE49-F238E27FC236}">
                <a16:creationId xmlns:a16="http://schemas.microsoft.com/office/drawing/2014/main" id="{13375BF4-1BFC-41A9-949F-0EC7060A0C0B}"/>
              </a:ext>
            </a:extLst>
          </p:cNvPr>
          <p:cNvPicPr>
            <a:picLocks noChangeAspect="1"/>
          </p:cNvPicPr>
          <p:nvPr/>
        </p:nvPicPr>
        <p:blipFill rotWithShape="1">
          <a:blip r:embed="rId3"/>
          <a:srcRect l="11578" r="7861" b="13976"/>
          <a:stretch/>
        </p:blipFill>
        <p:spPr>
          <a:xfrm>
            <a:off x="6991683" y="1492959"/>
            <a:ext cx="3525126" cy="2713076"/>
          </a:xfrm>
          <a:prstGeom prst="rect">
            <a:avLst/>
          </a:prstGeom>
        </p:spPr>
      </p:pic>
      <p:sp>
        <p:nvSpPr>
          <p:cNvPr id="13" name="TextBox 12">
            <a:extLst>
              <a:ext uri="{FF2B5EF4-FFF2-40B4-BE49-F238E27FC236}">
                <a16:creationId xmlns:a16="http://schemas.microsoft.com/office/drawing/2014/main" id="{4C437414-4EB0-4E12-9B83-102A2AEE8360}"/>
              </a:ext>
            </a:extLst>
          </p:cNvPr>
          <p:cNvSpPr txBox="1"/>
          <p:nvPr/>
        </p:nvSpPr>
        <p:spPr>
          <a:xfrm>
            <a:off x="6096000" y="4168359"/>
            <a:ext cx="5316493" cy="861774"/>
          </a:xfrm>
          <a:prstGeom prst="rect">
            <a:avLst/>
          </a:prstGeom>
          <a:noFill/>
        </p:spPr>
        <p:txBody>
          <a:bodyPr wrap="square">
            <a:spAutoFit/>
          </a:bodyPr>
          <a:lstStyle/>
          <a:p>
            <a:r>
              <a:rPr lang="en-GB" sz="1000" dirty="0"/>
              <a:t>Reconstructed midline sagittal CT images of craniocervical junction. A, Nine-month-old infant with achondroplasia. B, Twelve-month-old infant with no neurologic or skeletal abnormalities. Each image is oriented with face to left. Note in A that occipital bone (O) protrudes anteriorly and inferiorly and spinal cord (C) is thinned and distorted where it appears to abut bone at posterior foramen magnum.</a:t>
            </a:r>
            <a:r>
              <a:rPr lang="en-GB" sz="1000" baseline="30000" dirty="0"/>
              <a:t>1</a:t>
            </a:r>
          </a:p>
        </p:txBody>
      </p:sp>
      <p:sp>
        <p:nvSpPr>
          <p:cNvPr id="14" name="TextBox 13">
            <a:extLst>
              <a:ext uri="{FF2B5EF4-FFF2-40B4-BE49-F238E27FC236}">
                <a16:creationId xmlns:a16="http://schemas.microsoft.com/office/drawing/2014/main" id="{ECD5C596-EB5F-4919-8E15-244C0BDFC54D}"/>
              </a:ext>
            </a:extLst>
          </p:cNvPr>
          <p:cNvSpPr txBox="1"/>
          <p:nvPr/>
        </p:nvSpPr>
        <p:spPr>
          <a:xfrm>
            <a:off x="10068026" y="4763217"/>
            <a:ext cx="1377934" cy="215444"/>
          </a:xfrm>
          <a:prstGeom prst="rect">
            <a:avLst/>
          </a:prstGeom>
          <a:noFill/>
        </p:spPr>
        <p:txBody>
          <a:bodyPr wrap="square">
            <a:spAutoFit/>
          </a:bodyPr>
          <a:lstStyle/>
          <a:p>
            <a:pPr algn="r"/>
            <a:r>
              <a:rPr lang="en-GB" sz="800" dirty="0"/>
              <a:t>Reid, </a:t>
            </a:r>
            <a:r>
              <a:rPr lang="en-GB" sz="800" i="1" dirty="0"/>
              <a:t>et al</a:t>
            </a:r>
            <a:r>
              <a:rPr lang="en-GB" sz="800" dirty="0"/>
              <a:t>. 1987.</a:t>
            </a:r>
          </a:p>
        </p:txBody>
      </p:sp>
    </p:spTree>
    <p:extLst>
      <p:ext uri="{BB962C8B-B14F-4D97-AF65-F5344CB8AC3E}">
        <p14:creationId xmlns:p14="http://schemas.microsoft.com/office/powerpoint/2010/main" val="699996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274644"/>
            <a:ext cx="10792156" cy="575356"/>
          </a:xfrm>
        </p:spPr>
        <p:txBody>
          <a:bodyPr>
            <a:normAutofit/>
          </a:bodyPr>
          <a:lstStyle/>
          <a:p>
            <a:pPr algn="ctr"/>
            <a:r>
              <a:rPr lang="en-GB" sz="1800" b="1" dirty="0"/>
              <a:t>1987 – SMRs show that mortality in those with achondroplasia is increased at all ages</a:t>
            </a:r>
            <a:endParaRPr lang="en-GB" sz="1800" b="1" baseline="30000" dirty="0"/>
          </a:p>
        </p:txBody>
      </p:sp>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Mortality in Achondroplasia</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4"/>
            <a:ext cx="5316493" cy="901623"/>
          </a:xfrm>
        </p:spPr>
        <p:txBody>
          <a:bodyPr/>
          <a:lstStyle/>
          <a:p>
            <a:r>
              <a:rPr lang="en-GB" dirty="0"/>
              <a:t>Standardised mortality ratios show an increase in mortality at all ages</a:t>
            </a:r>
            <a:endParaRPr lang="en-GB" baseline="30000" dirty="0"/>
          </a:p>
          <a:p>
            <a:pPr lvl="1"/>
            <a:r>
              <a:rPr lang="en-GB" dirty="0"/>
              <a:t>Overall SMR = 2.27%</a:t>
            </a:r>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pPr marL="228600" indent="-228600">
              <a:buFont typeface="+mj-lt"/>
              <a:buAutoNum type="arabicPeriod"/>
            </a:pPr>
            <a:endParaRPr lang="en-GB" dirty="0"/>
          </a:p>
          <a:p>
            <a:r>
              <a:rPr lang="de-DE" dirty="0"/>
              <a:t>CV, </a:t>
            </a:r>
            <a:r>
              <a:rPr lang="en-GB" dirty="0"/>
              <a:t>cardiovascular; </a:t>
            </a:r>
            <a:r>
              <a:rPr lang="de-DE" dirty="0"/>
              <a:t>SMR, standardised mortality ratios.</a:t>
            </a:r>
          </a:p>
          <a:p>
            <a:r>
              <a:rPr lang="de-DE" dirty="0"/>
              <a:t>Hecht JT et al. Am J Hum Genet. 1987;41(3):454-464.</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2419320"/>
            <a:ext cx="5316493" cy="1571024"/>
          </a:xfrm>
        </p:spPr>
        <p:txBody>
          <a:bodyPr anchor="t"/>
          <a:lstStyle/>
          <a:p>
            <a:r>
              <a:rPr lang="en-GB" dirty="0"/>
              <a:t>Sudden death accounted for excess deaths in those &lt;4 years of age (n=9/13) </a:t>
            </a:r>
            <a:endParaRPr lang="en-GB" baseline="30000" dirty="0"/>
          </a:p>
          <a:p>
            <a:pPr lvl="1"/>
            <a:r>
              <a:rPr lang="en-GB" dirty="0"/>
              <a:t>Brainstem compression the cause in 50% of sudden death</a:t>
            </a:r>
          </a:p>
          <a:p>
            <a:r>
              <a:rPr lang="en-GB" dirty="0"/>
              <a:t>Deaths attributed to CV causes were increased in those aged 25–54 years</a:t>
            </a:r>
            <a:endParaRPr lang="en-GB" baseline="30000" dirty="0"/>
          </a:p>
          <a:p>
            <a:endParaRPr lang="en-GB" dirty="0"/>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4063206"/>
            <a:ext cx="5316493" cy="929846"/>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“The greatest threat to life during the first 5 years is from sudden death, most likely to be due to compression of the brain stem and/or upper cervical spinal cord.”</a:t>
            </a:r>
            <a:endParaRPr lang="en-GB" i="1" baseline="30000" dirty="0">
              <a:solidFill>
                <a:schemeClr val="accent4"/>
              </a:solidFill>
            </a:endParaRPr>
          </a:p>
        </p:txBody>
      </p:sp>
      <p:sp>
        <p:nvSpPr>
          <p:cNvPr id="15" name="TextBox 14">
            <a:extLst>
              <a:ext uri="{FF2B5EF4-FFF2-40B4-BE49-F238E27FC236}">
                <a16:creationId xmlns:a16="http://schemas.microsoft.com/office/drawing/2014/main" id="{CC2C97EF-4029-4818-B47E-9959ADC1C9C4}"/>
              </a:ext>
            </a:extLst>
          </p:cNvPr>
          <p:cNvSpPr txBox="1"/>
          <p:nvPr/>
        </p:nvSpPr>
        <p:spPr>
          <a:xfrm>
            <a:off x="10068026" y="4763217"/>
            <a:ext cx="1377934" cy="215444"/>
          </a:xfrm>
          <a:prstGeom prst="rect">
            <a:avLst/>
          </a:prstGeom>
          <a:noFill/>
        </p:spPr>
        <p:txBody>
          <a:bodyPr wrap="square">
            <a:spAutoFit/>
          </a:bodyPr>
          <a:lstStyle/>
          <a:p>
            <a:pPr algn="r"/>
            <a:r>
              <a:rPr lang="en-GB" sz="800" dirty="0"/>
              <a:t>Hetch, </a:t>
            </a:r>
            <a:r>
              <a:rPr lang="en-GB" sz="800" i="1" dirty="0"/>
              <a:t>et al</a:t>
            </a:r>
            <a:r>
              <a:rPr lang="en-GB" sz="800" dirty="0"/>
              <a:t>. 1987.</a:t>
            </a:r>
          </a:p>
        </p:txBody>
      </p:sp>
      <p:sp>
        <p:nvSpPr>
          <p:cNvPr id="13" name="Isosceles Triangle 12">
            <a:extLst>
              <a:ext uri="{FF2B5EF4-FFF2-40B4-BE49-F238E27FC236}">
                <a16:creationId xmlns:a16="http://schemas.microsoft.com/office/drawing/2014/main" id="{518A8B7B-1B02-411D-9E6E-893C471AACA8}"/>
              </a:ext>
            </a:extLst>
          </p:cNvPr>
          <p:cNvSpPr/>
          <p:nvPr/>
        </p:nvSpPr>
        <p:spPr>
          <a:xfrm>
            <a:off x="8380887"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9191BDF2-F1A0-40A8-82BB-9DF78311ACC1}"/>
              </a:ext>
            </a:extLst>
          </p:cNvPr>
          <p:cNvGrpSpPr/>
          <p:nvPr/>
        </p:nvGrpSpPr>
        <p:grpSpPr>
          <a:xfrm>
            <a:off x="6506647" y="1530731"/>
            <a:ext cx="4495198" cy="2820088"/>
            <a:chOff x="6506647" y="1549781"/>
            <a:chExt cx="4495198" cy="2820088"/>
          </a:xfrm>
        </p:grpSpPr>
        <p:pic>
          <p:nvPicPr>
            <p:cNvPr id="17" name="Picture 16" descr="Chart, line chart&#10;&#10;Description automatically generated">
              <a:extLst>
                <a:ext uri="{FF2B5EF4-FFF2-40B4-BE49-F238E27FC236}">
                  <a16:creationId xmlns:a16="http://schemas.microsoft.com/office/drawing/2014/main" id="{903182DA-08E4-4A29-BA4D-02C9EBB72B98}"/>
                </a:ext>
              </a:extLst>
            </p:cNvPr>
            <p:cNvPicPr>
              <a:picLocks noChangeAspect="1"/>
            </p:cNvPicPr>
            <p:nvPr/>
          </p:nvPicPr>
          <p:blipFill rotWithShape="1">
            <a:blip r:embed="rId3"/>
            <a:srcRect b="12241"/>
            <a:stretch/>
          </p:blipFill>
          <p:spPr>
            <a:xfrm>
              <a:off x="6506647" y="1549781"/>
              <a:ext cx="4495198" cy="2820088"/>
            </a:xfrm>
            <a:prstGeom prst="rect">
              <a:avLst/>
            </a:prstGeom>
          </p:spPr>
        </p:pic>
        <p:sp>
          <p:nvSpPr>
            <p:cNvPr id="2" name="Rectangle 1">
              <a:extLst>
                <a:ext uri="{FF2B5EF4-FFF2-40B4-BE49-F238E27FC236}">
                  <a16:creationId xmlns:a16="http://schemas.microsoft.com/office/drawing/2014/main" id="{F46D69A6-BA99-4A56-B775-95ED1F9DD943}"/>
                </a:ext>
              </a:extLst>
            </p:cNvPr>
            <p:cNvSpPr/>
            <p:nvPr/>
          </p:nvSpPr>
          <p:spPr>
            <a:xfrm>
              <a:off x="10626291" y="1694046"/>
              <a:ext cx="250256" cy="2154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TextBox 17">
            <a:extLst>
              <a:ext uri="{FF2B5EF4-FFF2-40B4-BE49-F238E27FC236}">
                <a16:creationId xmlns:a16="http://schemas.microsoft.com/office/drawing/2014/main" id="{ACC165C9-C25B-4FD1-9334-6B7D3DC3E1CE}"/>
              </a:ext>
            </a:extLst>
          </p:cNvPr>
          <p:cNvSpPr txBox="1"/>
          <p:nvPr/>
        </p:nvSpPr>
        <p:spPr>
          <a:xfrm>
            <a:off x="6096000" y="4351037"/>
            <a:ext cx="5316493" cy="600164"/>
          </a:xfrm>
          <a:prstGeom prst="rect">
            <a:avLst/>
          </a:prstGeom>
          <a:noFill/>
        </p:spPr>
        <p:txBody>
          <a:bodyPr wrap="square">
            <a:spAutoFit/>
          </a:bodyPr>
          <a:lstStyle/>
          <a:p>
            <a:r>
              <a:rPr lang="en-GB" sz="1100" dirty="0"/>
              <a:t>SMR curve by age. The SMR is compared to 1 (represented by the horizontal line), which indicates no association. The 95% CI for each point is shown by the bars. The CI includes 1 for ages &gt;35 years.</a:t>
            </a:r>
            <a:endParaRPr lang="en-GB" sz="1100" baseline="30000" dirty="0"/>
          </a:p>
        </p:txBody>
      </p:sp>
    </p:spTree>
    <p:extLst>
      <p:ext uri="{BB962C8B-B14F-4D97-AF65-F5344CB8AC3E}">
        <p14:creationId xmlns:p14="http://schemas.microsoft.com/office/powerpoint/2010/main" val="2541214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0785E9-36C5-43E6-9FB6-5182BE81B5D9}"/>
              </a:ext>
            </a:extLst>
          </p:cNvPr>
          <p:cNvSpPr/>
          <p:nvPr/>
        </p:nvSpPr>
        <p:spPr>
          <a:xfrm>
            <a:off x="6096000" y="1444834"/>
            <a:ext cx="5316493" cy="3548218"/>
          </a:xfrm>
          <a:prstGeom prst="rect">
            <a:avLst/>
          </a:prstGeom>
          <a:solidFill>
            <a:schemeClr val="bg2">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18" name="TextBox 17">
            <a:extLst>
              <a:ext uri="{FF2B5EF4-FFF2-40B4-BE49-F238E27FC236}">
                <a16:creationId xmlns:a16="http://schemas.microsoft.com/office/drawing/2014/main" id="{9E974B1B-03BD-4A20-88C5-E6E39F2A193B}"/>
              </a:ext>
            </a:extLst>
          </p:cNvPr>
          <p:cNvSpPr txBox="1"/>
          <p:nvPr/>
        </p:nvSpPr>
        <p:spPr>
          <a:xfrm>
            <a:off x="6048376" y="1453734"/>
            <a:ext cx="5364118" cy="3606115"/>
          </a:xfrm>
          <a:prstGeom prst="rect">
            <a:avLst/>
          </a:prstGeom>
          <a:noFill/>
        </p:spPr>
        <p:txBody>
          <a:bodyPr wrap="square">
            <a:spAutoFit/>
          </a:bodyPr>
          <a:lstStyle/>
          <a:p>
            <a:pPr marL="269875" marR="0" lvl="0" indent="-270000"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lang="en-GB" sz="1300" dirty="0">
                <a:solidFill>
                  <a:srgbClr val="051C2C"/>
                </a:solidFill>
              </a:rPr>
              <a:t>The fitted </a:t>
            </a:r>
            <a:r>
              <a:rPr lang="en-GB" sz="1300" dirty="0" err="1">
                <a:solidFill>
                  <a:srgbClr val="051C2C"/>
                </a:solidFill>
              </a:rPr>
              <a:t>nonachondroplastic</a:t>
            </a:r>
            <a:r>
              <a:rPr lang="en-GB" sz="1300" dirty="0">
                <a:solidFill>
                  <a:srgbClr val="051C2C"/>
                </a:solidFill>
              </a:rPr>
              <a:t> curves demonstrate that the maximum growth occurs in the first 18 months and </a:t>
            </a:r>
            <a:br>
              <a:rPr lang="en-GB" sz="1300" dirty="0">
                <a:solidFill>
                  <a:srgbClr val="051C2C"/>
                </a:solidFill>
              </a:rPr>
            </a:br>
            <a:r>
              <a:rPr lang="en-GB" sz="1300" dirty="0">
                <a:solidFill>
                  <a:srgbClr val="051C2C"/>
                </a:solidFill>
              </a:rPr>
              <a:t>slows thereafter</a:t>
            </a:r>
            <a:r>
              <a:rPr lang="en-GB" sz="1300" baseline="30000" dirty="0"/>
              <a:t>1</a:t>
            </a:r>
            <a:endParaRPr lang="en-GB" sz="1300" dirty="0">
              <a:solidFill>
                <a:srgbClr val="051C2C"/>
              </a:solidFill>
            </a:endParaRPr>
          </a:p>
          <a:p>
            <a:pPr marL="269875" marR="0" lvl="0" indent="-270000"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lang="en-GB" sz="1300" dirty="0">
                <a:solidFill>
                  <a:srgbClr val="051C2C"/>
                </a:solidFill>
              </a:rPr>
              <a:t>The sagittal dimension almost doubles within the first 2 years, while the transverse dimension enlarges by half the </a:t>
            </a:r>
            <a:br>
              <a:rPr lang="en-GB" sz="1300" dirty="0">
                <a:solidFill>
                  <a:srgbClr val="051C2C"/>
                </a:solidFill>
              </a:rPr>
            </a:br>
            <a:r>
              <a:rPr lang="en-GB" sz="1300" dirty="0">
                <a:solidFill>
                  <a:srgbClr val="051C2C"/>
                </a:solidFill>
              </a:rPr>
              <a:t>original dimension</a:t>
            </a:r>
            <a:r>
              <a:rPr lang="en-GB" sz="1300" baseline="30000" dirty="0"/>
              <a:t>1</a:t>
            </a:r>
            <a:endParaRPr lang="en-GB" sz="1300" dirty="0">
              <a:solidFill>
                <a:srgbClr val="051C2C"/>
              </a:solidFill>
            </a:endParaRPr>
          </a:p>
          <a:p>
            <a:pPr marL="269875" marR="0" lvl="0" indent="-270000"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lang="en-GB" sz="1300" dirty="0">
                <a:solidFill>
                  <a:srgbClr val="051C2C"/>
                </a:solidFill>
              </a:rPr>
              <a:t>The mean </a:t>
            </a:r>
            <a:r>
              <a:rPr lang="en-GB" sz="1300" dirty="0" err="1">
                <a:solidFill>
                  <a:srgbClr val="051C2C"/>
                </a:solidFill>
              </a:rPr>
              <a:t>achondroplastic</a:t>
            </a:r>
            <a:r>
              <a:rPr lang="en-GB" sz="1300" dirty="0">
                <a:solidFill>
                  <a:srgbClr val="051C2C"/>
                </a:solidFill>
              </a:rPr>
              <a:t> foramen magnum by comparison is smaller at birth than in the </a:t>
            </a:r>
            <a:r>
              <a:rPr lang="en-GB" sz="1300" dirty="0" err="1">
                <a:solidFill>
                  <a:srgbClr val="051C2C"/>
                </a:solidFill>
              </a:rPr>
              <a:t>nonachondroplastic</a:t>
            </a:r>
            <a:r>
              <a:rPr lang="en-GB" sz="1300" dirty="0">
                <a:solidFill>
                  <a:srgbClr val="051C2C"/>
                </a:solidFill>
              </a:rPr>
              <a:t> newborn infant, with the transverse dimension showing the most  marked reduction</a:t>
            </a:r>
            <a:r>
              <a:rPr lang="en-GB" sz="1300" baseline="30000" dirty="0"/>
              <a:t>1</a:t>
            </a:r>
            <a:endParaRPr lang="en-GB" sz="1300" dirty="0">
              <a:solidFill>
                <a:srgbClr val="051C2C"/>
              </a:solidFill>
            </a:endParaRPr>
          </a:p>
          <a:p>
            <a:pPr marL="269875" marR="0" lvl="0" indent="-270000"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lang="en-GB" sz="1300" dirty="0">
                <a:solidFill>
                  <a:srgbClr val="051C2C"/>
                </a:solidFill>
              </a:rPr>
              <a:t>Neither dimension shows the dramatic growth seen in the </a:t>
            </a:r>
            <a:r>
              <a:rPr lang="en-GB" sz="1300" dirty="0" err="1">
                <a:solidFill>
                  <a:srgbClr val="051C2C"/>
                </a:solidFill>
              </a:rPr>
              <a:t>nonachondroplastic</a:t>
            </a:r>
            <a:r>
              <a:rPr lang="en-GB" sz="1300" dirty="0">
                <a:solidFill>
                  <a:srgbClr val="051C2C"/>
                </a:solidFill>
              </a:rPr>
              <a:t> foramen magnum during infancy and </a:t>
            </a:r>
            <a:br>
              <a:rPr lang="en-GB" sz="1300" dirty="0">
                <a:solidFill>
                  <a:srgbClr val="051C2C"/>
                </a:solidFill>
              </a:rPr>
            </a:br>
            <a:r>
              <a:rPr lang="en-GB" sz="1300" dirty="0">
                <a:solidFill>
                  <a:srgbClr val="051C2C"/>
                </a:solidFill>
              </a:rPr>
              <a:t>early childhood</a:t>
            </a:r>
            <a:r>
              <a:rPr lang="en-GB" sz="1300" baseline="30000" dirty="0"/>
              <a:t>1</a:t>
            </a:r>
          </a:p>
          <a:p>
            <a:pPr marL="269875" marR="0" lvl="0" indent="-270000" algn="l" defTabSz="914400" rtl="0" eaLnBrk="1" fontAlgn="auto" latinLnBrk="0" hangingPunct="1">
              <a:lnSpc>
                <a:spcPct val="100000"/>
              </a:lnSpc>
              <a:spcBef>
                <a:spcPts val="1000"/>
              </a:spcBef>
              <a:spcAft>
                <a:spcPts val="0"/>
              </a:spcAft>
              <a:buClr>
                <a:srgbClr val="DFAA40"/>
              </a:buClr>
              <a:buSzTx/>
              <a:buFont typeface="Arial" panose="020B0604020202020204" pitchFamily="34" charset="0"/>
              <a:buChar char="►"/>
              <a:tabLst/>
              <a:defRPr/>
            </a:pPr>
            <a:r>
              <a:rPr lang="en-GB" sz="1300" dirty="0">
                <a:solidFill>
                  <a:srgbClr val="051C2C"/>
                </a:solidFill>
              </a:rPr>
              <a:t>Slow growth results in a mean adult transverse foramen magnum dimension the size of a newborn </a:t>
            </a:r>
            <a:r>
              <a:rPr lang="en-GB" sz="1300" dirty="0" err="1">
                <a:solidFill>
                  <a:srgbClr val="051C2C"/>
                </a:solidFill>
              </a:rPr>
              <a:t>nonachondroplastic</a:t>
            </a:r>
            <a:r>
              <a:rPr lang="en-GB" sz="1300" dirty="0">
                <a:solidFill>
                  <a:srgbClr val="051C2C"/>
                </a:solidFill>
              </a:rPr>
              <a:t> </a:t>
            </a:r>
            <a:br>
              <a:rPr lang="en-GB" sz="1300" dirty="0">
                <a:solidFill>
                  <a:srgbClr val="051C2C"/>
                </a:solidFill>
              </a:rPr>
            </a:br>
            <a:r>
              <a:rPr lang="en-GB" sz="1300" dirty="0">
                <a:solidFill>
                  <a:srgbClr val="051C2C"/>
                </a:solidFill>
              </a:rPr>
              <a:t>foramen magnum</a:t>
            </a:r>
            <a:r>
              <a:rPr lang="en-GB" sz="1300" baseline="30000" dirty="0">
                <a:solidFill>
                  <a:srgbClr val="051C2C"/>
                </a:solidFill>
              </a:rPr>
              <a:t>1</a:t>
            </a:r>
          </a:p>
        </p:txBody>
      </p:sp>
      <p:sp>
        <p:nvSpPr>
          <p:cNvPr id="3" name="Text Placeholder 2">
            <a:extLst>
              <a:ext uri="{FF2B5EF4-FFF2-40B4-BE49-F238E27FC236}">
                <a16:creationId xmlns:a16="http://schemas.microsoft.com/office/drawing/2014/main" id="{5F085F1D-7F26-4003-A2EE-41F8F9B63900}"/>
              </a:ext>
            </a:extLst>
          </p:cNvPr>
          <p:cNvSpPr>
            <a:spLocks noGrp="1"/>
          </p:cNvSpPr>
          <p:nvPr>
            <p:ph type="body" sz="quarter" idx="12"/>
          </p:nvPr>
        </p:nvSpPr>
        <p:spPr>
          <a:xfrm>
            <a:off x="702644" y="5148752"/>
            <a:ext cx="10792156" cy="701248"/>
          </a:xfrm>
        </p:spPr>
        <p:txBody>
          <a:bodyPr>
            <a:normAutofit/>
          </a:bodyPr>
          <a:lstStyle/>
          <a:p>
            <a:pPr algn="ctr"/>
            <a:r>
              <a:rPr lang="en-GB" sz="1800" b="1" dirty="0"/>
              <a:t>1989 – Hetch, </a:t>
            </a:r>
            <a:r>
              <a:rPr lang="en-GB" sz="1800" b="1" i="1" dirty="0"/>
              <a:t>et al</a:t>
            </a:r>
            <a:r>
              <a:rPr lang="en-GB" sz="1800" b="1" dirty="0"/>
              <a:t>. recommend that foramen magnum growth curves be used as part of the complete neurologic assessment of achondroplasia</a:t>
            </a:r>
            <a:r>
              <a:rPr lang="en-GB" sz="1800" b="1" baseline="30000" dirty="0"/>
              <a:t>1</a:t>
            </a:r>
          </a:p>
        </p:txBody>
      </p:sp>
      <p:sp>
        <p:nvSpPr>
          <p:cNvPr id="6" name="Title 5">
            <a:extLst>
              <a:ext uri="{FF2B5EF4-FFF2-40B4-BE49-F238E27FC236}">
                <a16:creationId xmlns:a16="http://schemas.microsoft.com/office/drawing/2014/main" id="{315CEC05-9279-4544-A3F1-9BFCBC567951}"/>
              </a:ext>
            </a:extLst>
          </p:cNvPr>
          <p:cNvSpPr>
            <a:spLocks noGrp="1"/>
          </p:cNvSpPr>
          <p:nvPr>
            <p:ph type="title"/>
          </p:nvPr>
        </p:nvSpPr>
        <p:spPr/>
        <p:txBody>
          <a:bodyPr>
            <a:normAutofit/>
          </a:bodyPr>
          <a:lstStyle/>
          <a:p>
            <a:r>
              <a:rPr lang="en-GB" dirty="0"/>
              <a:t>Foramen Magnum Growth Curves in Achondroplasia </a:t>
            </a:r>
          </a:p>
        </p:txBody>
      </p:sp>
      <p:sp>
        <p:nvSpPr>
          <p:cNvPr id="7" name="Content Placeholder 6">
            <a:extLst>
              <a:ext uri="{FF2B5EF4-FFF2-40B4-BE49-F238E27FC236}">
                <a16:creationId xmlns:a16="http://schemas.microsoft.com/office/drawing/2014/main" id="{FE9655C0-DE35-4432-857F-9E05C3C193FB}"/>
              </a:ext>
            </a:extLst>
          </p:cNvPr>
          <p:cNvSpPr>
            <a:spLocks noGrp="1"/>
          </p:cNvSpPr>
          <p:nvPr>
            <p:ph idx="1"/>
          </p:nvPr>
        </p:nvSpPr>
        <p:spPr>
          <a:xfrm>
            <a:off x="696000" y="1444834"/>
            <a:ext cx="5316493" cy="1529537"/>
          </a:xfrm>
        </p:spPr>
        <p:txBody>
          <a:bodyPr/>
          <a:lstStyle/>
          <a:p>
            <a:r>
              <a:rPr lang="en-GB" dirty="0"/>
              <a:t>CTs from individuals with (n=154) and without (n=157) achondroplasia were evaluated</a:t>
            </a:r>
            <a:r>
              <a:rPr lang="en-GB" baseline="30000" dirty="0"/>
              <a:t>1</a:t>
            </a:r>
          </a:p>
          <a:p>
            <a:r>
              <a:rPr lang="en-GB" dirty="0"/>
              <a:t>The study aimed to describe the growth and development of the foramen magnum</a:t>
            </a:r>
            <a:r>
              <a:rPr lang="en-GB" baseline="30000" dirty="0"/>
              <a:t>1</a:t>
            </a:r>
          </a:p>
        </p:txBody>
      </p:sp>
      <p:sp>
        <p:nvSpPr>
          <p:cNvPr id="4" name="Footer Placeholder 3">
            <a:extLst>
              <a:ext uri="{FF2B5EF4-FFF2-40B4-BE49-F238E27FC236}">
                <a16:creationId xmlns:a16="http://schemas.microsoft.com/office/drawing/2014/main" id="{2EC55CF3-BD1F-4102-BD4D-402B2BB969E0}"/>
              </a:ext>
            </a:extLst>
          </p:cNvPr>
          <p:cNvSpPr>
            <a:spLocks noGrp="1"/>
          </p:cNvSpPr>
          <p:nvPr>
            <p:ph type="ftr" sz="quarter" idx="11"/>
          </p:nvPr>
        </p:nvSpPr>
        <p:spPr/>
        <p:txBody>
          <a:bodyPr/>
          <a:lstStyle/>
          <a:p>
            <a:r>
              <a:rPr lang="en-GB" dirty="0"/>
              <a:t>CT, computerized tomography.</a:t>
            </a:r>
          </a:p>
          <a:p>
            <a:pPr marL="228600" indent="-228600">
              <a:buFont typeface="+mj-lt"/>
              <a:buAutoNum type="arabicPeriod"/>
            </a:pPr>
            <a:r>
              <a:rPr lang="en-GB" dirty="0"/>
              <a:t>Hecht JT, et al. Am J Med Genet. 1989;32(4):528-35. </a:t>
            </a:r>
          </a:p>
          <a:p>
            <a:pPr marL="228600" indent="-228600">
              <a:buFont typeface="+mj-lt"/>
              <a:buAutoNum type="arabicPeriod"/>
            </a:pPr>
            <a:r>
              <a:rPr lang="en-GB" dirty="0"/>
              <a:t>Pauli RM, et al. </a:t>
            </a:r>
            <a:r>
              <a:rPr lang="en-GB" dirty="0" err="1"/>
              <a:t>Orphanet</a:t>
            </a:r>
            <a:r>
              <a:rPr lang="en-GB" dirty="0"/>
              <a:t> Journal of Rare Diseases. 2019;14(1).</a:t>
            </a:r>
          </a:p>
        </p:txBody>
      </p:sp>
      <p:sp>
        <p:nvSpPr>
          <p:cNvPr id="10" name="Content Placeholder 9">
            <a:extLst>
              <a:ext uri="{FF2B5EF4-FFF2-40B4-BE49-F238E27FC236}">
                <a16:creationId xmlns:a16="http://schemas.microsoft.com/office/drawing/2014/main" id="{B3A06117-2878-4AF7-AA4F-D107ACF3A1C4}"/>
              </a:ext>
            </a:extLst>
          </p:cNvPr>
          <p:cNvSpPr>
            <a:spLocks noGrp="1"/>
          </p:cNvSpPr>
          <p:nvPr>
            <p:ph idx="14"/>
          </p:nvPr>
        </p:nvSpPr>
        <p:spPr>
          <a:xfrm>
            <a:off x="696000" y="3051207"/>
            <a:ext cx="5316493" cy="1008471"/>
          </a:xfrm>
        </p:spPr>
        <p:txBody>
          <a:bodyPr anchor="t"/>
          <a:lstStyle/>
          <a:p>
            <a:r>
              <a:rPr lang="en-GB" dirty="0"/>
              <a:t>Achondroplastic foramen magnum is small at birth</a:t>
            </a:r>
            <a:r>
              <a:rPr lang="en-GB" baseline="30000" dirty="0"/>
              <a:t>1</a:t>
            </a:r>
          </a:p>
          <a:p>
            <a:r>
              <a:rPr lang="en-GB" dirty="0"/>
              <a:t>It has a severely impaired rate of growth during the first year, especially in the transverse dimension</a:t>
            </a:r>
            <a:r>
              <a:rPr lang="en-GB" baseline="30000" dirty="0"/>
              <a:t>1</a:t>
            </a:r>
            <a:r>
              <a:rPr lang="en-GB" dirty="0"/>
              <a:t> </a:t>
            </a:r>
          </a:p>
        </p:txBody>
      </p:sp>
      <p:sp>
        <p:nvSpPr>
          <p:cNvPr id="14" name="Content Placeholder 9">
            <a:extLst>
              <a:ext uri="{FF2B5EF4-FFF2-40B4-BE49-F238E27FC236}">
                <a16:creationId xmlns:a16="http://schemas.microsoft.com/office/drawing/2014/main" id="{75B6225E-9422-4BEC-A4B9-CF473D16D75E}"/>
              </a:ext>
            </a:extLst>
          </p:cNvPr>
          <p:cNvSpPr txBox="1">
            <a:spLocks/>
          </p:cNvSpPr>
          <p:nvPr/>
        </p:nvSpPr>
        <p:spPr>
          <a:xfrm>
            <a:off x="696000" y="4136514"/>
            <a:ext cx="5316493" cy="856538"/>
          </a:xfrm>
          <a:prstGeom prst="rect">
            <a:avLst/>
          </a:prstGeom>
          <a:solidFill>
            <a:schemeClr val="bg2">
              <a:lumMod val="95000"/>
            </a:schemeClr>
          </a:solidFill>
        </p:spPr>
        <p:txBody>
          <a:bodyPr vert="horz" lIns="91440" tIns="45720" rIns="91440" bIns="45720" rtlCol="0" anchor="ctr">
            <a:noAutofit/>
          </a:bodyPr>
          <a:lstStyle>
            <a:lvl1pPr marL="269875" indent="-269875" algn="l" defTabSz="914400" rtl="0" eaLnBrk="1" latinLnBrk="0" hangingPunct="1">
              <a:lnSpc>
                <a:spcPct val="100000"/>
              </a:lnSpc>
              <a:spcBef>
                <a:spcPts val="1000"/>
              </a:spcBef>
              <a:buClr>
                <a:schemeClr val="accent3"/>
              </a:buClr>
              <a:buFont typeface="Arial" panose="020B0604020202020204" pitchFamily="34" charset="0"/>
              <a:buChar char="►"/>
              <a:defRPr sz="1600" kern="1200">
                <a:solidFill>
                  <a:schemeClr val="tx2"/>
                </a:solidFill>
                <a:latin typeface="+mn-lt"/>
                <a:ea typeface="+mn-ea"/>
                <a:cs typeface="+mn-cs"/>
              </a:defRPr>
            </a:lvl1pPr>
            <a:lvl2pPr marL="539750" indent="-182563" algn="l" defTabSz="914400" rtl="0" eaLnBrk="1" latinLnBrk="0" hangingPunct="1">
              <a:lnSpc>
                <a:spcPct val="100000"/>
              </a:lnSpc>
              <a:spcBef>
                <a:spcPts val="500"/>
              </a:spcBef>
              <a:buClr>
                <a:schemeClr val="accent3"/>
              </a:buClr>
              <a:buFont typeface="Arial" panose="020B0604020202020204" pitchFamily="34" charset="0"/>
              <a:buChar char="ꟷ"/>
              <a:defRPr sz="1400" kern="1200">
                <a:solidFill>
                  <a:schemeClr val="tx2"/>
                </a:solidFill>
                <a:latin typeface="+mn-lt"/>
                <a:ea typeface="+mn-ea"/>
                <a:cs typeface="+mn-cs"/>
              </a:defRPr>
            </a:lvl2pPr>
            <a:lvl3pPr marL="1252538" indent="-338138" algn="l" defTabSz="914400" rtl="0" eaLnBrk="1" latinLnBrk="0" hangingPunct="1">
              <a:lnSpc>
                <a:spcPct val="100000"/>
              </a:lnSpc>
              <a:spcBef>
                <a:spcPts val="500"/>
              </a:spcBef>
              <a:buClr>
                <a:schemeClr val="accent3"/>
              </a:buClr>
              <a:buFont typeface="Arial" panose="020B0604020202020204" pitchFamily="34" charset="0"/>
              <a:buChar char="ꟷ"/>
              <a:defRPr sz="1200" kern="1200">
                <a:solidFill>
                  <a:schemeClr val="tx2"/>
                </a:solidFill>
                <a:latin typeface="+mn-lt"/>
                <a:ea typeface="+mn-ea"/>
                <a:cs typeface="+mn-cs"/>
              </a:defRPr>
            </a:lvl3pPr>
            <a:lvl4pPr marL="1609725" indent="-357188"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4pPr>
            <a:lvl5pPr marL="1978025" indent="-368300" algn="l" defTabSz="914400" rtl="0" eaLnBrk="1" latinLnBrk="0" hangingPunct="1">
              <a:lnSpc>
                <a:spcPct val="100000"/>
              </a:lnSpc>
              <a:spcBef>
                <a:spcPts val="500"/>
              </a:spcBef>
              <a:buClr>
                <a:schemeClr val="accent3"/>
              </a:buClr>
              <a:buFont typeface="Arial" panose="020B0604020202020204" pitchFamily="34" charset="0"/>
              <a:buChar char="ꟷ"/>
              <a:defRPr sz="11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i="1" dirty="0">
                <a:solidFill>
                  <a:schemeClr val="accent4"/>
                </a:solidFill>
              </a:rPr>
              <a:t>Imaging of the craniocervical junction by CT continues to allow measurement of the size of the foramen today</a:t>
            </a:r>
            <a:r>
              <a:rPr lang="en-GB" i="1" baseline="30000" dirty="0">
                <a:solidFill>
                  <a:schemeClr val="accent4"/>
                </a:solidFill>
              </a:rPr>
              <a:t>2</a:t>
            </a:r>
          </a:p>
        </p:txBody>
      </p:sp>
      <p:sp>
        <p:nvSpPr>
          <p:cNvPr id="16" name="Isosceles Triangle 15">
            <a:extLst>
              <a:ext uri="{FF2B5EF4-FFF2-40B4-BE49-F238E27FC236}">
                <a16:creationId xmlns:a16="http://schemas.microsoft.com/office/drawing/2014/main" id="{22D61A47-BF74-4173-BA68-20ED8FD1DBFC}"/>
              </a:ext>
            </a:extLst>
          </p:cNvPr>
          <p:cNvSpPr/>
          <p:nvPr/>
        </p:nvSpPr>
        <p:spPr>
          <a:xfrm>
            <a:off x="8525262" y="5882400"/>
            <a:ext cx="264695" cy="240632"/>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6123759"/>
      </p:ext>
    </p:extLst>
  </p:cSld>
  <p:clrMapOvr>
    <a:masterClrMapping/>
  </p:clrMapOvr>
</p:sld>
</file>

<file path=ppt/theme/theme1.xml><?xml version="1.0" encoding="utf-8"?>
<a:theme xmlns:a="http://schemas.openxmlformats.org/drawingml/2006/main" name="1_Office Theme">
  <a:themeElements>
    <a:clrScheme name="Achondroplasia forum">
      <a:dk1>
        <a:srgbClr val="051C2C"/>
      </a:dk1>
      <a:lt1>
        <a:sysClr val="window" lastClr="FFFFFF"/>
      </a:lt1>
      <a:dk2>
        <a:srgbClr val="051C2C"/>
      </a:dk2>
      <a:lt2>
        <a:srgbClr val="FFFFFF"/>
      </a:lt2>
      <a:accent1>
        <a:srgbClr val="051C2C"/>
      </a:accent1>
      <a:accent2>
        <a:srgbClr val="274554"/>
      </a:accent2>
      <a:accent3>
        <a:srgbClr val="DFAA40"/>
      </a:accent3>
      <a:accent4>
        <a:srgbClr val="368BAB"/>
      </a:accent4>
      <a:accent5>
        <a:srgbClr val="AACDD8"/>
      </a:accent5>
      <a:accent6>
        <a:srgbClr val="FEDD00"/>
      </a:accent6>
      <a:hlink>
        <a:srgbClr val="051C2C"/>
      </a:hlink>
      <a:folHlink>
        <a:srgbClr val="051C2C"/>
      </a:folHlink>
    </a:clrScheme>
    <a:fontScheme name="Custom 4">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GSL Template" id="{E707C889-FBD3-4C5E-8378-C29BDCD68AAB}" vid="{6E1DB9CE-A05A-435F-BD63-176DE3EF4DE6}"/>
    </a:ext>
  </a:extLst>
</a:theme>
</file>

<file path=ppt/theme/theme2.xml><?xml version="1.0" encoding="utf-8"?>
<a:theme xmlns:a="http://schemas.openxmlformats.org/drawingml/2006/main" name="Custom Design">
  <a:themeElements>
    <a:clrScheme name="VOXZOGO">
      <a:dk1>
        <a:srgbClr val="000000"/>
      </a:dk1>
      <a:lt1>
        <a:srgbClr val="FFFFFF"/>
      </a:lt1>
      <a:dk2>
        <a:srgbClr val="464646"/>
      </a:dk2>
      <a:lt2>
        <a:srgbClr val="E7E6E6"/>
      </a:lt2>
      <a:accent1>
        <a:srgbClr val="FF4438"/>
      </a:accent1>
      <a:accent2>
        <a:srgbClr val="76236C"/>
      </a:accent2>
      <a:accent3>
        <a:srgbClr val="CB007B"/>
      </a:accent3>
      <a:accent4>
        <a:srgbClr val="655DC6"/>
      </a:accent4>
      <a:accent5>
        <a:srgbClr val="00794C"/>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EGSL Template</Template>
  <TotalTime>10128</TotalTime>
  <Words>3781</Words>
  <Application>Microsoft Office PowerPoint</Application>
  <PresentationFormat>Widescreen</PresentationFormat>
  <Paragraphs>349</Paragraphs>
  <Slides>22</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Arial</vt:lpstr>
      <vt:lpstr>Arial Narrow</vt:lpstr>
      <vt:lpstr>Calibri</vt:lpstr>
      <vt:lpstr>Calibri Light</vt:lpstr>
      <vt:lpstr>Symbol</vt:lpstr>
      <vt:lpstr>1_Office Theme</vt:lpstr>
      <vt:lpstr>Custom Design</vt:lpstr>
      <vt:lpstr>Milestones of Achondroplasia</vt:lpstr>
      <vt:lpstr>Coining the Term ‘Achondroplasia’</vt:lpstr>
      <vt:lpstr>Early Description of Cases of Achondroplasia</vt:lpstr>
      <vt:lpstr>Radiologic and Clinical Features </vt:lpstr>
      <vt:lpstr>Standard Growth Curves for Achondroplasia</vt:lpstr>
      <vt:lpstr>Diagnosis of Achondroplasia in utero</vt:lpstr>
      <vt:lpstr>Cervicomedullary Compression in Achondroplasia </vt:lpstr>
      <vt:lpstr>Mortality in Achondroplasia</vt:lpstr>
      <vt:lpstr>Foramen Magnum Growth Curves in Achondroplasia </vt:lpstr>
      <vt:lpstr>Breathing Abnormalities During Sleep in Achondroplasia</vt:lpstr>
      <vt:lpstr>Analysing DNA from Patients with Achondroplasia</vt:lpstr>
      <vt:lpstr>Coding Sequence of FGFR3 in Achondroplasia </vt:lpstr>
      <vt:lpstr>Achondroplasia Results from a Specific Mutation</vt:lpstr>
      <vt:lpstr>Effect of Achondroplasia Mutation on Gene Activity</vt:lpstr>
      <vt:lpstr>Achondroplasia Mutation on the Paternal Chromosome </vt:lpstr>
      <vt:lpstr>CNP Analogue Therapy in Children with Achondroplasia</vt:lpstr>
      <vt:lpstr>CNP Analogue Therapy in Children with Achondroplasia</vt:lpstr>
      <vt:lpstr>TransCon CNP Therapy in Children with Achondroplasia</vt:lpstr>
      <vt:lpstr>Milestones of Achondroplasia Summary 1878 – 1993  </vt:lpstr>
      <vt:lpstr>Milestones of Achondroplasia Summary 1994 – present day </vt:lpstr>
      <vt:lpstr>ACH.expert VOXZOGO▼ (vosoritide)   Prescribing Information Slide</vt:lpstr>
      <vt:lpstr>VOXZOGOÒ▼ (vosoritide) Prescribing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 Farrow</dc:creator>
  <cp:lastModifiedBy>Praveen Abraham</cp:lastModifiedBy>
  <cp:revision>334</cp:revision>
  <dcterms:created xsi:type="dcterms:W3CDTF">2021-02-15T10:08:17Z</dcterms:created>
  <dcterms:modified xsi:type="dcterms:W3CDTF">2022-02-03T13:48:03Z</dcterms:modified>
</cp:coreProperties>
</file>