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6" r:id="rId9"/>
    <p:sldId id="267" r:id="rId10"/>
    <p:sldId id="274" r:id="rId11"/>
    <p:sldId id="275" r:id="rId12"/>
    <p:sldId id="276" r:id="rId13"/>
    <p:sldId id="277" r:id="rId14"/>
    <p:sldId id="27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1323"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D"/>
    <a:srgbClr val="E7E7E8"/>
    <a:srgbClr val="2E75B6"/>
    <a:srgbClr val="9DC3E6"/>
    <a:srgbClr val="002060"/>
    <a:srgbClr val="FFFFFF"/>
    <a:srgbClr val="7F8FAF"/>
    <a:srgbClr val="CEE0F2"/>
    <a:srgbClr val="E8EEF1"/>
    <a:srgbClr val="CEDA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75" d="100"/>
          <a:sy n="75" d="100"/>
        </p:scale>
        <p:origin x="364" y="-312"/>
      </p:cViewPr>
      <p:guideLst>
        <p:guide orient="horz" pos="3906"/>
        <p:guide pos="1323"/>
        <p:guide orient="horz" pos="2636"/>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dirty="0"/>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dirty="0"/>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lstStyle/>
          <a:p>
            <a:r>
              <a:rPr lang="en-GB" dirty="0"/>
              <a:t>Australian Guidelines for the Management of </a:t>
            </a:r>
            <a:br>
              <a:rPr lang="en-GB" dirty="0"/>
            </a:br>
            <a:r>
              <a:rPr lang="en-GB" dirty="0"/>
              <a:t>Children With Achondroplasia</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normAutofit/>
          </a:bodyPr>
          <a:lstStyle/>
          <a:p>
            <a:r>
              <a:rPr lang="en-GB" dirty="0"/>
              <a:t>Adapted from: Tofts LJ, Armstrong JA, Broley S, Carroll T, Ireland PJ, Koo M, Langdon K, McGregor L, McKenzie F, Mehta D, Savarirayan R, Tate T, Wesley A, Zankl A, Jenner M, Eyles M, Pacey V</a:t>
            </a:r>
          </a:p>
          <a:p>
            <a:r>
              <a:rPr lang="en-GB" dirty="0"/>
              <a:t>J Paediatr Child Health 2023;59:229–41</a:t>
            </a:r>
            <a:br>
              <a:rPr lang="en-GB" dirty="0"/>
            </a:br>
            <a:r>
              <a:rPr lang="en-GB" dirty="0"/>
              <a:t>doi: 10.1111/jpc.16290</a:t>
            </a:r>
          </a:p>
          <a:p>
            <a:endParaRPr lang="en-GB" dirty="0"/>
          </a:p>
        </p:txBody>
      </p:sp>
      <p:sp>
        <p:nvSpPr>
          <p:cNvPr id="4" name="TextBox 3">
            <a:extLst>
              <a:ext uri="{FF2B5EF4-FFF2-40B4-BE49-F238E27FC236}">
                <a16:creationId xmlns:a16="http://schemas.microsoft.com/office/drawing/2014/main" id="{8E6BD369-36DD-A398-73D3-6826E558CE9D}"/>
              </a:ext>
            </a:extLst>
          </p:cNvPr>
          <p:cNvSpPr txBox="1"/>
          <p:nvPr/>
        </p:nvSpPr>
        <p:spPr>
          <a:xfrm>
            <a:off x="5537188" y="6145953"/>
            <a:ext cx="4127657" cy="60016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All Rights Reserved. EU-ACH-00765 03</a:t>
            </a:r>
            <a:r>
              <a:rPr kumimoji="0" lang="en-US" sz="1100" b="0" i="0" u="none" strike="noStrike" kern="1200" cap="none" spc="0" normalizeH="0" baseline="0" noProof="0" dirty="0">
                <a:ln>
                  <a:noFill/>
                </a:ln>
                <a:solidFill>
                  <a:srgbClr val="274554">
                    <a:lumMod val="50000"/>
                  </a:srgbClr>
                </a:solidFill>
                <a:effectLst/>
                <a:uLnTx/>
                <a:uFillTx/>
                <a:latin typeface="Arial"/>
                <a:ea typeface="+mn-ea"/>
                <a:cs typeface="+mn-cs"/>
              </a:rPr>
              <a:t>/23</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F2991580-AF9C-7165-D875-5BA4464EC610}"/>
              </a:ext>
            </a:extLst>
          </p:cNvPr>
          <p:cNvSpPr txBox="1"/>
          <p:nvPr/>
        </p:nvSpPr>
        <p:spPr>
          <a:xfrm>
            <a:off x="2527143" y="6134044"/>
            <a:ext cx="412765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303030"/>
                </a:solidFill>
                <a:effectLst/>
                <a:uLnTx/>
                <a:uFillTx/>
                <a:latin typeface="Arial" panose="020B0604020202020204" pitchFamily="34" charset="0"/>
                <a:ea typeface="+mn-ea"/>
                <a:cs typeface="+mn-cs"/>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pic>
        <p:nvPicPr>
          <p:cNvPr id="6" name="Picture 5">
            <a:extLst>
              <a:ext uri="{FF2B5EF4-FFF2-40B4-BE49-F238E27FC236}">
                <a16:creationId xmlns:a16="http://schemas.microsoft.com/office/drawing/2014/main" id="{9EFDEADC-E8DA-171F-BECE-2DA1BF7E69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49-51BE-5B69-4035-F0E96D0C1605}"/>
              </a:ext>
            </a:extLst>
          </p:cNvPr>
          <p:cNvSpPr>
            <a:spLocks noGrp="1"/>
          </p:cNvSpPr>
          <p:nvPr>
            <p:ph type="title"/>
          </p:nvPr>
        </p:nvSpPr>
        <p:spPr/>
        <p:txBody>
          <a:bodyPr>
            <a:normAutofit/>
          </a:bodyPr>
          <a:lstStyle/>
          <a:p>
            <a:r>
              <a:rPr lang="en-GB" sz="2800" dirty="0"/>
              <a:t>Age-Specific Guidelines: Management of Children With ACH</a:t>
            </a:r>
            <a:br>
              <a:rPr lang="en-GB" sz="2800" dirty="0"/>
            </a:br>
            <a:r>
              <a:rPr lang="en-GB" sz="2800" dirty="0"/>
              <a:t>Newborn to 28 Days</a:t>
            </a:r>
          </a:p>
        </p:txBody>
      </p:sp>
      <p:sp>
        <p:nvSpPr>
          <p:cNvPr id="8" name="Text Placeholder 7">
            <a:extLst>
              <a:ext uri="{FF2B5EF4-FFF2-40B4-BE49-F238E27FC236}">
                <a16:creationId xmlns:a16="http://schemas.microsoft.com/office/drawing/2014/main" id="{80A7B124-0F7E-BFF3-4A28-B426F22FA033}"/>
              </a:ext>
            </a:extLst>
          </p:cNvPr>
          <p:cNvSpPr>
            <a:spLocks noGrp="1"/>
          </p:cNvSpPr>
          <p:nvPr>
            <p:ph type="body" idx="1"/>
          </p:nvPr>
        </p:nvSpPr>
        <p:spPr/>
        <p:txBody>
          <a:bodyPr>
            <a:normAutofit/>
          </a:bodyPr>
          <a:lstStyle/>
          <a:p>
            <a:r>
              <a:rPr lang="en-GB" sz="1800" dirty="0"/>
              <a:t>Day 0-7; neonatal care</a:t>
            </a:r>
          </a:p>
        </p:txBody>
      </p:sp>
      <p:sp>
        <p:nvSpPr>
          <p:cNvPr id="9" name="Content Placeholder 8">
            <a:extLst>
              <a:ext uri="{FF2B5EF4-FFF2-40B4-BE49-F238E27FC236}">
                <a16:creationId xmlns:a16="http://schemas.microsoft.com/office/drawing/2014/main" id="{C663581A-C8B7-EDA1-D074-317157DDC9F5}"/>
              </a:ext>
            </a:extLst>
          </p:cNvPr>
          <p:cNvSpPr>
            <a:spLocks noGrp="1"/>
          </p:cNvSpPr>
          <p:nvPr>
            <p:ph sz="half" idx="2"/>
          </p:nvPr>
        </p:nvSpPr>
        <p:spPr/>
        <p:txBody>
          <a:bodyPr>
            <a:normAutofit/>
          </a:bodyPr>
          <a:lstStyle/>
          <a:p>
            <a:pPr marL="265113" indent="-265113">
              <a:lnSpc>
                <a:spcPct val="60000"/>
              </a:lnSpc>
            </a:pPr>
            <a:r>
              <a:rPr lang="en-GB" sz="1400" b="1" dirty="0"/>
              <a:t>Growth</a:t>
            </a:r>
          </a:p>
          <a:p>
            <a:pPr marL="542925" lvl="1" indent="-187325">
              <a:lnSpc>
                <a:spcPct val="60000"/>
              </a:lnSpc>
            </a:pPr>
            <a:r>
              <a:rPr lang="en-GB" sz="1100" dirty="0"/>
              <a:t>Length, weight, head circumference</a:t>
            </a:r>
          </a:p>
          <a:p>
            <a:pPr marL="265113" indent="-265113">
              <a:lnSpc>
                <a:spcPct val="60000"/>
              </a:lnSpc>
            </a:pPr>
            <a:r>
              <a:rPr lang="en-GB" sz="1400" b="1" dirty="0"/>
              <a:t>Medical</a:t>
            </a:r>
          </a:p>
          <a:p>
            <a:pPr marL="542925" lvl="1" indent="-187325">
              <a:lnSpc>
                <a:spcPct val="60000"/>
              </a:lnSpc>
            </a:pPr>
            <a:r>
              <a:rPr lang="en-GB" sz="1100" dirty="0"/>
              <a:t>Newborn hearing test and checks</a:t>
            </a:r>
          </a:p>
          <a:p>
            <a:pPr marL="542925" lvl="1" indent="-187325">
              <a:lnSpc>
                <a:spcPct val="60000"/>
              </a:lnSpc>
            </a:pPr>
            <a:r>
              <a:rPr lang="en-GB" sz="1100" dirty="0"/>
              <a:t>Physical examination (avoid head lag)</a:t>
            </a:r>
          </a:p>
          <a:p>
            <a:pPr marL="542925" lvl="1" indent="-187325">
              <a:lnSpc>
                <a:spcPct val="60000"/>
              </a:lnSpc>
            </a:pPr>
            <a:r>
              <a:rPr lang="en-GB" sz="1100" dirty="0"/>
              <a:t>Neurological examination</a:t>
            </a:r>
          </a:p>
          <a:p>
            <a:pPr marL="542925" lvl="1" indent="-187325">
              <a:lnSpc>
                <a:spcPct val="60000"/>
              </a:lnSpc>
            </a:pPr>
            <a:r>
              <a:rPr lang="en-GB" sz="1100" dirty="0"/>
              <a:t>Confirm diagnosis; clinical plus radiological and/or molecular</a:t>
            </a:r>
          </a:p>
          <a:p>
            <a:pPr marL="542925" lvl="1" indent="-187325">
              <a:lnSpc>
                <a:spcPct val="60000"/>
              </a:lnSpc>
            </a:pPr>
            <a:r>
              <a:rPr lang="en-GB" sz="1100" dirty="0"/>
              <a:t>Plan screening feed and wrap MRI of brain cervical spine*</a:t>
            </a:r>
          </a:p>
          <a:p>
            <a:pPr marL="542925" lvl="1" indent="-187325">
              <a:lnSpc>
                <a:spcPct val="60000"/>
              </a:lnSpc>
            </a:pPr>
            <a:r>
              <a:rPr lang="en-GB" sz="1100" dirty="0"/>
              <a:t>Refer to sleep team and specialist centre</a:t>
            </a:r>
          </a:p>
          <a:p>
            <a:pPr marL="542925" lvl="1" indent="-187325">
              <a:lnSpc>
                <a:spcPct val="60000"/>
              </a:lnSpc>
            </a:pPr>
            <a:r>
              <a:rPr lang="en-GB" sz="1100" dirty="0"/>
              <a:t>Provide education for parents†</a:t>
            </a:r>
          </a:p>
          <a:p>
            <a:pPr marL="542925" lvl="1" indent="-187325">
              <a:lnSpc>
                <a:spcPct val="60000"/>
              </a:lnSpc>
            </a:pPr>
            <a:r>
              <a:rPr lang="en-GB" sz="1100" dirty="0"/>
              <a:t>Cardiopulmonary resuscitation training for parents</a:t>
            </a:r>
          </a:p>
          <a:p>
            <a:pPr marL="87313" indent="-260350">
              <a:lnSpc>
                <a:spcPct val="60000"/>
              </a:lnSpc>
            </a:pPr>
            <a:r>
              <a:rPr lang="en-GB" sz="1400" b="1" dirty="0"/>
              <a:t>Development</a:t>
            </a:r>
          </a:p>
          <a:p>
            <a:pPr marL="542925" lvl="1" indent="-187325">
              <a:lnSpc>
                <a:spcPct val="60000"/>
              </a:lnSpc>
            </a:pPr>
            <a:r>
              <a:rPr lang="en-GB" sz="1100" dirty="0"/>
              <a:t>Education on position, handling, and typical development</a:t>
            </a:r>
          </a:p>
          <a:p>
            <a:pPr marL="542925" lvl="1" indent="-187325">
              <a:lnSpc>
                <a:spcPct val="60000"/>
              </a:lnSpc>
            </a:pPr>
            <a:r>
              <a:rPr lang="en-GB" sz="1100" dirty="0"/>
              <a:t>Review car seat positioning in line with road safety laws</a:t>
            </a:r>
          </a:p>
          <a:p>
            <a:pPr marL="87313" indent="-260350">
              <a:lnSpc>
                <a:spcPct val="60000"/>
              </a:lnSpc>
            </a:pPr>
            <a:r>
              <a:rPr lang="en-GB" sz="1400" b="1" dirty="0"/>
              <a:t>Psychosocial</a:t>
            </a:r>
          </a:p>
          <a:p>
            <a:pPr marL="542925" lvl="1" indent="-187325">
              <a:lnSpc>
                <a:spcPct val="60000"/>
              </a:lnSpc>
            </a:pPr>
            <a:r>
              <a:rPr lang="en-GB" sz="1100" dirty="0"/>
              <a:t>Counselling and education for families</a:t>
            </a:r>
          </a:p>
          <a:p>
            <a:pPr marL="542925" lvl="1" indent="-187325">
              <a:lnSpc>
                <a:spcPct val="60000"/>
              </a:lnSpc>
            </a:pPr>
            <a:r>
              <a:rPr lang="en-GB" sz="1100" dirty="0"/>
              <a:t>Support carer allowance application if requested</a:t>
            </a:r>
          </a:p>
          <a:p>
            <a:pPr marL="542925" lvl="1" indent="-187325">
              <a:lnSpc>
                <a:spcPct val="60000"/>
              </a:lnSpc>
            </a:pPr>
            <a:r>
              <a:rPr lang="en-GB" sz="1100" dirty="0"/>
              <a:t>Refer to genetic counsellor and psychologist via GP as needed</a:t>
            </a:r>
          </a:p>
          <a:p>
            <a:pPr marL="87313" indent="-260350">
              <a:lnSpc>
                <a:spcPct val="60000"/>
              </a:lnSpc>
            </a:pPr>
            <a:r>
              <a:rPr lang="en-GB" sz="1400" b="1" dirty="0"/>
              <a:t>Community</a:t>
            </a:r>
          </a:p>
          <a:p>
            <a:pPr marL="542925" lvl="1" indent="-187325">
              <a:lnSpc>
                <a:spcPct val="60000"/>
              </a:lnSpc>
            </a:pPr>
            <a:r>
              <a:rPr lang="en-GB" sz="1100" dirty="0"/>
              <a:t>Provide SSPA contact details</a:t>
            </a:r>
          </a:p>
        </p:txBody>
      </p:sp>
      <p:sp>
        <p:nvSpPr>
          <p:cNvPr id="11" name="Text Placeholder 10">
            <a:extLst>
              <a:ext uri="{FF2B5EF4-FFF2-40B4-BE49-F238E27FC236}">
                <a16:creationId xmlns:a16="http://schemas.microsoft.com/office/drawing/2014/main" id="{4F96EBF0-3787-FF95-71F7-077E227FD841}"/>
              </a:ext>
            </a:extLst>
          </p:cNvPr>
          <p:cNvSpPr>
            <a:spLocks noGrp="1"/>
          </p:cNvSpPr>
          <p:nvPr>
            <p:ph type="body" sz="quarter" idx="3"/>
          </p:nvPr>
        </p:nvSpPr>
        <p:spPr/>
        <p:txBody>
          <a:bodyPr>
            <a:normAutofit/>
          </a:bodyPr>
          <a:lstStyle/>
          <a:p>
            <a:r>
              <a:rPr lang="en-GB" sz="1800" dirty="0"/>
              <a:t>Week 2-4</a:t>
            </a:r>
          </a:p>
        </p:txBody>
      </p:sp>
      <p:sp>
        <p:nvSpPr>
          <p:cNvPr id="12" name="Content Placeholder 11">
            <a:extLst>
              <a:ext uri="{FF2B5EF4-FFF2-40B4-BE49-F238E27FC236}">
                <a16:creationId xmlns:a16="http://schemas.microsoft.com/office/drawing/2014/main" id="{4506ECC5-F604-B19E-11E7-B2CE0891A31E}"/>
              </a:ext>
            </a:extLst>
          </p:cNvPr>
          <p:cNvSpPr>
            <a:spLocks noGrp="1"/>
          </p:cNvSpPr>
          <p:nvPr>
            <p:ph sz="quarter" idx="4"/>
          </p:nvPr>
        </p:nvSpPr>
        <p:spPr/>
        <p:txBody>
          <a:bodyPr>
            <a:normAutofit/>
          </a:bodyPr>
          <a:lstStyle/>
          <a:p>
            <a:pPr marL="265113" indent="-265113">
              <a:lnSpc>
                <a:spcPct val="60000"/>
              </a:lnSpc>
            </a:pPr>
            <a:r>
              <a:rPr lang="en-GB" sz="1400" b="1" dirty="0"/>
              <a:t>Growth</a:t>
            </a:r>
          </a:p>
          <a:p>
            <a:pPr marL="542925" lvl="1" indent="-187325">
              <a:lnSpc>
                <a:spcPct val="60000"/>
              </a:lnSpc>
            </a:pPr>
            <a:r>
              <a:rPr lang="en-GB" sz="1100" dirty="0"/>
              <a:t>Height, weight, head circumference</a:t>
            </a:r>
          </a:p>
          <a:p>
            <a:pPr marL="265113" indent="-265113">
              <a:lnSpc>
                <a:spcPct val="60000"/>
              </a:lnSpc>
            </a:pPr>
            <a:r>
              <a:rPr lang="en-GB" sz="1400" dirty="0"/>
              <a:t> </a:t>
            </a:r>
            <a:r>
              <a:rPr lang="en-GB" sz="1400" b="1" dirty="0"/>
              <a:t>Medical</a:t>
            </a:r>
          </a:p>
          <a:p>
            <a:pPr marL="542925" lvl="1" indent="-187325">
              <a:lnSpc>
                <a:spcPct val="60000"/>
              </a:lnSpc>
            </a:pPr>
            <a:r>
              <a:rPr lang="en-GB" sz="1100" dirty="0"/>
              <a:t>Review SUDI safe sleeping guidelines</a:t>
            </a:r>
          </a:p>
          <a:p>
            <a:pPr marL="542925" lvl="1" indent="-187325">
              <a:lnSpc>
                <a:spcPct val="60000"/>
              </a:lnSpc>
            </a:pPr>
            <a:r>
              <a:rPr lang="en-GB" sz="1100" dirty="0"/>
              <a:t>Feeding check and support</a:t>
            </a:r>
          </a:p>
          <a:p>
            <a:pPr marL="542925" lvl="1" indent="-187325">
              <a:lnSpc>
                <a:spcPct val="60000"/>
              </a:lnSpc>
            </a:pPr>
            <a:r>
              <a:rPr lang="en-GB" sz="1100" dirty="0"/>
              <a:t>Community health home visit if available</a:t>
            </a:r>
          </a:p>
          <a:p>
            <a:pPr marL="87313" indent="-260350">
              <a:lnSpc>
                <a:spcPct val="60000"/>
              </a:lnSpc>
            </a:pPr>
            <a:r>
              <a:rPr lang="en-GB" sz="1400" b="1" dirty="0"/>
              <a:t>Psychosocial</a:t>
            </a:r>
          </a:p>
          <a:p>
            <a:pPr marL="542925" lvl="1" indent="-187325">
              <a:lnSpc>
                <a:spcPct val="60000"/>
              </a:lnSpc>
            </a:pPr>
            <a:r>
              <a:rPr lang="en-GB" sz="1100" dirty="0"/>
              <a:t>Review emotional well-being</a:t>
            </a:r>
          </a:p>
        </p:txBody>
      </p:sp>
      <p:sp>
        <p:nvSpPr>
          <p:cNvPr id="4" name="Footer Placeholder 3">
            <a:extLst>
              <a:ext uri="{FF2B5EF4-FFF2-40B4-BE49-F238E27FC236}">
                <a16:creationId xmlns:a16="http://schemas.microsoft.com/office/drawing/2014/main" id="{45CFA91C-2F79-B411-936E-4D8C8D139F91}"/>
              </a:ext>
            </a:extLst>
          </p:cNvPr>
          <p:cNvSpPr>
            <a:spLocks noGrp="1"/>
          </p:cNvSpPr>
          <p:nvPr>
            <p:ph type="ftr" sz="quarter" idx="11"/>
          </p:nvPr>
        </p:nvSpPr>
        <p:spPr/>
        <p:txBody>
          <a:bodyPr/>
          <a:lstStyle/>
          <a:p>
            <a:r>
              <a:rPr lang="en-GB" dirty="0"/>
              <a:t>*Aim: by 3 months, can be done pre-discharge, needs to be interpreted by a specialist.</a:t>
            </a:r>
          </a:p>
          <a:p>
            <a:r>
              <a:rPr lang="en-GB" sz="1000" kern="1200" baseline="30000" dirty="0">
                <a:solidFill>
                  <a:schemeClr val="tx2"/>
                </a:solidFill>
                <a:latin typeface="+mj-lt"/>
                <a:ea typeface="+mn-ea"/>
                <a:cs typeface="+mn-cs"/>
              </a:rPr>
              <a:t>†</a:t>
            </a:r>
            <a:r>
              <a:rPr lang="en-GB" dirty="0"/>
              <a:t>Educate on natural history, pattern of inheritance, signs of craniocervical stenosis and hydrocephalus, and expected growth patterns. </a:t>
            </a:r>
          </a:p>
          <a:p>
            <a:r>
              <a:rPr lang="en-GB" dirty="0"/>
              <a:t>GP, general practitioner; SUDI, sudden unexpected death in infancy; SSPA, Short Statured People of Australia. </a:t>
            </a:r>
          </a:p>
          <a:p>
            <a:r>
              <a:rPr lang="en-GB" dirty="0"/>
              <a:t>Tofts LJ, et al. J Paediatr Child Health 2023;59:229–41.</a:t>
            </a:r>
          </a:p>
        </p:txBody>
      </p:sp>
      <p:pic>
        <p:nvPicPr>
          <p:cNvPr id="10" name="Graphic 9" descr="Baby with solid fill">
            <a:extLst>
              <a:ext uri="{FF2B5EF4-FFF2-40B4-BE49-F238E27FC236}">
                <a16:creationId xmlns:a16="http://schemas.microsoft.com/office/drawing/2014/main" id="{0E8FF853-C803-0EC5-1C45-9B8EED644C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1093" y="406800"/>
            <a:ext cx="914400" cy="914400"/>
          </a:xfrm>
          <a:prstGeom prst="rect">
            <a:avLst/>
          </a:prstGeom>
        </p:spPr>
      </p:pic>
    </p:spTree>
    <p:extLst>
      <p:ext uri="{BB962C8B-B14F-4D97-AF65-F5344CB8AC3E}">
        <p14:creationId xmlns:p14="http://schemas.microsoft.com/office/powerpoint/2010/main" val="2809517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49-51BE-5B69-4035-F0E96D0C1605}"/>
              </a:ext>
            </a:extLst>
          </p:cNvPr>
          <p:cNvSpPr>
            <a:spLocks noGrp="1"/>
          </p:cNvSpPr>
          <p:nvPr>
            <p:ph type="title"/>
          </p:nvPr>
        </p:nvSpPr>
        <p:spPr/>
        <p:txBody>
          <a:bodyPr>
            <a:normAutofit/>
          </a:bodyPr>
          <a:lstStyle/>
          <a:p>
            <a:r>
              <a:rPr lang="en-GB" sz="2800" dirty="0"/>
              <a:t>Age-Specific Guidelines: Management of Children With ACH</a:t>
            </a:r>
            <a:br>
              <a:rPr lang="en-GB" sz="2800" dirty="0"/>
            </a:br>
            <a:r>
              <a:rPr lang="en-GB" sz="2800" dirty="0"/>
              <a:t>Infant: 1 Month to 1 Year</a:t>
            </a:r>
          </a:p>
        </p:txBody>
      </p:sp>
      <p:sp>
        <p:nvSpPr>
          <p:cNvPr id="8" name="Text Placeholder 7">
            <a:extLst>
              <a:ext uri="{FF2B5EF4-FFF2-40B4-BE49-F238E27FC236}">
                <a16:creationId xmlns:a16="http://schemas.microsoft.com/office/drawing/2014/main" id="{6C76E518-132D-D051-85A9-33E52A43239C}"/>
              </a:ext>
            </a:extLst>
          </p:cNvPr>
          <p:cNvSpPr>
            <a:spLocks noGrp="1"/>
          </p:cNvSpPr>
          <p:nvPr>
            <p:ph type="body" idx="1"/>
          </p:nvPr>
        </p:nvSpPr>
        <p:spPr>
          <a:xfrm>
            <a:off x="695999" y="1476000"/>
            <a:ext cx="3435951" cy="568761"/>
          </a:xfrm>
        </p:spPr>
        <p:txBody>
          <a:bodyPr>
            <a:normAutofit/>
          </a:bodyPr>
          <a:lstStyle/>
          <a:p>
            <a:r>
              <a:rPr lang="en-GB" sz="1800" dirty="0"/>
              <a:t>First Outpatient Visit</a:t>
            </a:r>
          </a:p>
        </p:txBody>
      </p:sp>
      <p:sp>
        <p:nvSpPr>
          <p:cNvPr id="9" name="Content Placeholder 8">
            <a:extLst>
              <a:ext uri="{FF2B5EF4-FFF2-40B4-BE49-F238E27FC236}">
                <a16:creationId xmlns:a16="http://schemas.microsoft.com/office/drawing/2014/main" id="{9F6EEA41-D7DD-7BC8-76DC-53A5144E0376}"/>
              </a:ext>
            </a:extLst>
          </p:cNvPr>
          <p:cNvSpPr>
            <a:spLocks noGrp="1"/>
          </p:cNvSpPr>
          <p:nvPr>
            <p:ph sz="half" idx="2"/>
          </p:nvPr>
        </p:nvSpPr>
        <p:spPr>
          <a:xfrm>
            <a:off x="695999" y="2104373"/>
            <a:ext cx="3682025" cy="4027488"/>
          </a:xfrm>
        </p:spPr>
        <p:txBody>
          <a:bodyPr>
            <a:normAutofit fontScale="85000" lnSpcReduction="20000"/>
          </a:bodyPr>
          <a:lstStyle/>
          <a:p>
            <a:pPr marL="265113" indent="-265113">
              <a:lnSpc>
                <a:spcPct val="80000"/>
              </a:lnSpc>
            </a:pPr>
            <a:r>
              <a:rPr lang="en-GB" sz="1600" b="1" dirty="0"/>
              <a:t>Growth</a:t>
            </a:r>
            <a:endParaRPr lang="en-GB" sz="1400" b="1" dirty="0"/>
          </a:p>
          <a:p>
            <a:pPr marL="542925" lvl="1" indent="-187325">
              <a:lnSpc>
                <a:spcPct val="80000"/>
              </a:lnSpc>
            </a:pPr>
            <a:r>
              <a:rPr lang="en-GB" sz="1300" dirty="0"/>
              <a:t>Length, weight, head circumference</a:t>
            </a:r>
          </a:p>
          <a:p>
            <a:pPr marL="265113" indent="-265113">
              <a:lnSpc>
                <a:spcPct val="80000"/>
              </a:lnSpc>
            </a:pPr>
            <a:r>
              <a:rPr lang="en-GB" sz="1600" b="1" dirty="0"/>
              <a:t>Medical</a:t>
            </a:r>
            <a:endParaRPr lang="en-GB" sz="1400" b="1" dirty="0"/>
          </a:p>
          <a:p>
            <a:pPr marL="542925" lvl="1" indent="-187325">
              <a:lnSpc>
                <a:spcPct val="80000"/>
              </a:lnSpc>
            </a:pPr>
            <a:r>
              <a:rPr lang="en-GB" sz="1300" dirty="0"/>
              <a:t>Feeding history</a:t>
            </a:r>
          </a:p>
          <a:p>
            <a:pPr marL="542925" lvl="1" indent="-187325">
              <a:lnSpc>
                <a:spcPct val="80000"/>
              </a:lnSpc>
            </a:pPr>
            <a:r>
              <a:rPr lang="en-GB" sz="1300" dirty="0"/>
              <a:t>Physical and neurological examination</a:t>
            </a:r>
          </a:p>
          <a:p>
            <a:pPr marL="542925" lvl="1" indent="-187325">
              <a:lnSpc>
                <a:spcPct val="80000"/>
              </a:lnSpc>
            </a:pPr>
            <a:r>
              <a:rPr lang="en-GB" sz="1300" dirty="0"/>
              <a:t>Review brain and spine MRI results</a:t>
            </a:r>
          </a:p>
          <a:p>
            <a:pPr marL="542925" lvl="1" indent="-187325">
              <a:lnSpc>
                <a:spcPct val="80000"/>
              </a:lnSpc>
            </a:pPr>
            <a:r>
              <a:rPr lang="en-GB" sz="1300" dirty="0"/>
              <a:t>Review sleep and hearing test evaluations</a:t>
            </a:r>
          </a:p>
          <a:p>
            <a:pPr marL="542925" lvl="1" indent="-187325">
              <a:lnSpc>
                <a:spcPct val="80000"/>
              </a:lnSpc>
            </a:pPr>
            <a:r>
              <a:rPr lang="en-GB" sz="1300" dirty="0"/>
              <a:t>Check for thoracolumbar kyphosis</a:t>
            </a:r>
          </a:p>
          <a:p>
            <a:pPr marL="542925" lvl="1" indent="-187325">
              <a:lnSpc>
                <a:spcPct val="80000"/>
              </a:lnSpc>
            </a:pPr>
            <a:r>
              <a:rPr lang="en-GB" sz="1300" dirty="0"/>
              <a:t>Discuss risk of URTI, hospital care &amp; importance of immunisation</a:t>
            </a:r>
          </a:p>
          <a:p>
            <a:pPr marL="542925" lvl="1" indent="-187325">
              <a:lnSpc>
                <a:spcPct val="80000"/>
              </a:lnSpc>
            </a:pPr>
            <a:r>
              <a:rPr lang="en-GB" sz="1300" dirty="0"/>
              <a:t>Provide education for parents*</a:t>
            </a:r>
          </a:p>
          <a:p>
            <a:pPr marL="87313" indent="-260350">
              <a:lnSpc>
                <a:spcPct val="80000"/>
              </a:lnSpc>
            </a:pPr>
            <a:r>
              <a:rPr lang="en-GB" sz="1600" b="1" dirty="0"/>
              <a:t>Development</a:t>
            </a:r>
            <a:endParaRPr lang="en-GB" sz="1400" b="1" dirty="0"/>
          </a:p>
          <a:p>
            <a:pPr marL="542925" lvl="1" indent="-187325">
              <a:lnSpc>
                <a:spcPct val="80000"/>
              </a:lnSpc>
            </a:pPr>
            <a:r>
              <a:rPr lang="en-GB" sz="1300" dirty="0"/>
              <a:t>Developmental review</a:t>
            </a:r>
          </a:p>
          <a:p>
            <a:pPr marL="542925" lvl="1" indent="-187325">
              <a:lnSpc>
                <a:spcPct val="80000"/>
              </a:lnSpc>
            </a:pPr>
            <a:r>
              <a:rPr lang="en-GB" sz="1300" dirty="0"/>
              <a:t>Review equipment, position, handling</a:t>
            </a:r>
          </a:p>
          <a:p>
            <a:pPr marL="542925" lvl="1" indent="-187325">
              <a:lnSpc>
                <a:spcPct val="80000"/>
              </a:lnSpc>
            </a:pPr>
            <a:r>
              <a:rPr lang="en-GB" sz="1300" dirty="0"/>
              <a:t>Review car seat</a:t>
            </a:r>
          </a:p>
          <a:p>
            <a:pPr marL="542925" lvl="1" indent="-187325">
              <a:lnSpc>
                <a:spcPct val="80000"/>
              </a:lnSpc>
            </a:pPr>
            <a:r>
              <a:rPr lang="en-GB" sz="1300" dirty="0"/>
              <a:t>Educate on typical development</a:t>
            </a:r>
          </a:p>
          <a:p>
            <a:pPr marL="87313" indent="-260350">
              <a:lnSpc>
                <a:spcPct val="80000"/>
              </a:lnSpc>
            </a:pPr>
            <a:r>
              <a:rPr lang="en-GB" sz="1600" b="1" dirty="0"/>
              <a:t>Psychosocial</a:t>
            </a:r>
            <a:endParaRPr lang="en-GB" sz="1400" b="1" dirty="0"/>
          </a:p>
          <a:p>
            <a:pPr marL="542925" lvl="1" indent="-187325">
              <a:lnSpc>
                <a:spcPct val="80000"/>
              </a:lnSpc>
            </a:pPr>
            <a:r>
              <a:rPr lang="en-GB" sz="1300" dirty="0"/>
              <a:t>Counselling and education</a:t>
            </a:r>
          </a:p>
          <a:p>
            <a:pPr marL="542925" lvl="1" indent="-187325">
              <a:lnSpc>
                <a:spcPct val="80000"/>
              </a:lnSpc>
            </a:pPr>
            <a:r>
              <a:rPr lang="en-GB" sz="1300" dirty="0"/>
              <a:t>Monitor parental well-being</a:t>
            </a:r>
          </a:p>
          <a:p>
            <a:pPr marL="542925" lvl="1" indent="-187325">
              <a:lnSpc>
                <a:spcPct val="80000"/>
              </a:lnSpc>
            </a:pPr>
            <a:r>
              <a:rPr lang="en-GB" sz="1300" dirty="0"/>
              <a:t>Refer to counsellor via GP as needed</a:t>
            </a:r>
          </a:p>
          <a:p>
            <a:pPr marL="87313" indent="-260350">
              <a:lnSpc>
                <a:spcPct val="80000"/>
              </a:lnSpc>
            </a:pPr>
            <a:r>
              <a:rPr lang="en-GB" sz="1600" b="1" dirty="0"/>
              <a:t>Community</a:t>
            </a:r>
            <a:endParaRPr lang="en-GB" sz="1400" b="1" dirty="0"/>
          </a:p>
          <a:p>
            <a:pPr marL="542925" lvl="1" indent="-187325">
              <a:lnSpc>
                <a:spcPct val="80000"/>
              </a:lnSpc>
            </a:pPr>
            <a:r>
              <a:rPr lang="en-GB" sz="1300" dirty="0"/>
              <a:t>Provide SSPA contact details</a:t>
            </a:r>
          </a:p>
        </p:txBody>
      </p:sp>
      <p:sp>
        <p:nvSpPr>
          <p:cNvPr id="10" name="Text Placeholder 9">
            <a:extLst>
              <a:ext uri="{FF2B5EF4-FFF2-40B4-BE49-F238E27FC236}">
                <a16:creationId xmlns:a16="http://schemas.microsoft.com/office/drawing/2014/main" id="{5BDB48B3-647C-48E7-0DD3-869B4DE068CE}"/>
              </a:ext>
            </a:extLst>
          </p:cNvPr>
          <p:cNvSpPr>
            <a:spLocks noGrp="1"/>
          </p:cNvSpPr>
          <p:nvPr>
            <p:ph type="body" sz="quarter" idx="3"/>
          </p:nvPr>
        </p:nvSpPr>
        <p:spPr>
          <a:xfrm>
            <a:off x="8060052" y="1497519"/>
            <a:ext cx="3437661" cy="568761"/>
          </a:xfrm>
        </p:spPr>
        <p:txBody>
          <a:bodyPr>
            <a:normAutofit/>
          </a:bodyPr>
          <a:lstStyle/>
          <a:p>
            <a:r>
              <a:rPr lang="en-GB" sz="1800" dirty="0"/>
              <a:t>12-month visit</a:t>
            </a:r>
          </a:p>
        </p:txBody>
      </p:sp>
      <p:sp>
        <p:nvSpPr>
          <p:cNvPr id="11" name="Content Placeholder 10">
            <a:extLst>
              <a:ext uri="{FF2B5EF4-FFF2-40B4-BE49-F238E27FC236}">
                <a16:creationId xmlns:a16="http://schemas.microsoft.com/office/drawing/2014/main" id="{CC60CF35-DC39-08E1-E2BC-AE5F92BF283C}"/>
              </a:ext>
            </a:extLst>
          </p:cNvPr>
          <p:cNvSpPr>
            <a:spLocks noGrp="1"/>
          </p:cNvSpPr>
          <p:nvPr>
            <p:ph sz="quarter" idx="4"/>
          </p:nvPr>
        </p:nvSpPr>
        <p:spPr>
          <a:xfrm>
            <a:off x="8060052" y="2125892"/>
            <a:ext cx="3683857" cy="4027488"/>
          </a:xfrm>
        </p:spPr>
        <p:txBody>
          <a:bodyPr>
            <a:normAutofit fontScale="85000" lnSpcReduction="20000"/>
          </a:bodyPr>
          <a:lstStyle/>
          <a:p>
            <a:pPr marL="265113" indent="-265113">
              <a:lnSpc>
                <a:spcPct val="80000"/>
              </a:lnSpc>
            </a:pPr>
            <a:r>
              <a:rPr lang="en-GB" sz="1600" b="1" dirty="0"/>
              <a:t>Growth</a:t>
            </a:r>
            <a:endParaRPr lang="en-GB" sz="1400" b="1" dirty="0"/>
          </a:p>
          <a:p>
            <a:pPr marL="542925" lvl="1" indent="-187325">
              <a:lnSpc>
                <a:spcPct val="80000"/>
              </a:lnSpc>
            </a:pPr>
            <a:r>
              <a:rPr lang="en-GB" sz="1300" dirty="0"/>
              <a:t>Length, weight, head circumference</a:t>
            </a:r>
          </a:p>
          <a:p>
            <a:pPr marL="265113" indent="-265113">
              <a:lnSpc>
                <a:spcPct val="80000"/>
              </a:lnSpc>
            </a:pPr>
            <a:r>
              <a:rPr lang="en-GB" sz="1600" b="1" dirty="0"/>
              <a:t>Medical</a:t>
            </a:r>
            <a:endParaRPr lang="en-GB" sz="1400" b="1" dirty="0"/>
          </a:p>
          <a:p>
            <a:pPr marL="542925" lvl="1" indent="-187325">
              <a:lnSpc>
                <a:spcPct val="80000"/>
              </a:lnSpc>
            </a:pPr>
            <a:r>
              <a:rPr lang="en-GB" sz="1300" dirty="0"/>
              <a:t>Feeding history</a:t>
            </a:r>
          </a:p>
          <a:p>
            <a:pPr marL="542925" lvl="1" indent="-187325">
              <a:lnSpc>
                <a:spcPct val="80000"/>
              </a:lnSpc>
            </a:pPr>
            <a:r>
              <a:rPr lang="en-GB" sz="1300" dirty="0"/>
              <a:t>Physical and neurological examination</a:t>
            </a:r>
          </a:p>
          <a:p>
            <a:pPr marL="542925" lvl="1" indent="-187325">
              <a:lnSpc>
                <a:spcPct val="80000"/>
              </a:lnSpc>
            </a:pPr>
            <a:r>
              <a:rPr lang="en-GB" sz="1300" dirty="0"/>
              <a:t>Repeat MRI spine if clinical concerns</a:t>
            </a:r>
          </a:p>
          <a:p>
            <a:pPr marL="542925" lvl="1" indent="-187325">
              <a:lnSpc>
                <a:spcPct val="80000"/>
              </a:lnSpc>
            </a:pPr>
            <a:r>
              <a:rPr lang="en-GB" sz="1300" dirty="0"/>
              <a:t>Monitor spine for thoracolumbar kyphosis</a:t>
            </a:r>
          </a:p>
          <a:p>
            <a:pPr marL="542925" lvl="1" indent="-187325">
              <a:lnSpc>
                <a:spcPct val="80000"/>
              </a:lnSpc>
            </a:pPr>
            <a:r>
              <a:rPr lang="en-GB" sz="1300" dirty="0"/>
              <a:t>Hearing assessment</a:t>
            </a:r>
          </a:p>
          <a:p>
            <a:pPr marL="542925" lvl="1" indent="-187325">
              <a:lnSpc>
                <a:spcPct val="80000"/>
              </a:lnSpc>
            </a:pPr>
            <a:r>
              <a:rPr lang="en-GB" sz="1300" dirty="0"/>
              <a:t>Refer to dental services</a:t>
            </a:r>
          </a:p>
          <a:p>
            <a:pPr marL="542925" lvl="1" indent="-187325">
              <a:lnSpc>
                <a:spcPct val="80000"/>
              </a:lnSpc>
            </a:pPr>
            <a:r>
              <a:rPr lang="en-GB" sz="1300" dirty="0"/>
              <a:t>Educate on signs of craniocervical stenosis and hydrocephalus</a:t>
            </a:r>
          </a:p>
          <a:p>
            <a:pPr marL="87313" indent="-260350">
              <a:lnSpc>
                <a:spcPct val="80000"/>
              </a:lnSpc>
            </a:pPr>
            <a:r>
              <a:rPr lang="en-GB" sz="1600" b="1" dirty="0"/>
              <a:t>Development</a:t>
            </a:r>
            <a:endParaRPr lang="en-GB" sz="1400" b="1" dirty="0"/>
          </a:p>
          <a:p>
            <a:pPr marL="542925" lvl="1" indent="-187325">
              <a:lnSpc>
                <a:spcPct val="80000"/>
              </a:lnSpc>
            </a:pPr>
            <a:r>
              <a:rPr lang="en-GB" sz="1300" dirty="0"/>
              <a:t>Developmental review</a:t>
            </a:r>
          </a:p>
          <a:p>
            <a:pPr marL="542925" lvl="1" indent="-187325">
              <a:lnSpc>
                <a:spcPct val="80000"/>
              </a:lnSpc>
            </a:pPr>
            <a:r>
              <a:rPr lang="en-GB" sz="1300" dirty="0"/>
              <a:t>Review equipment, position, handling</a:t>
            </a:r>
          </a:p>
          <a:p>
            <a:pPr marL="542925" lvl="1" indent="-187325">
              <a:lnSpc>
                <a:spcPct val="80000"/>
              </a:lnSpc>
            </a:pPr>
            <a:r>
              <a:rPr lang="en-GB" sz="1300" dirty="0"/>
              <a:t>Review car seat</a:t>
            </a:r>
          </a:p>
          <a:p>
            <a:pPr marL="542925" lvl="1" indent="-187325">
              <a:lnSpc>
                <a:spcPct val="80000"/>
              </a:lnSpc>
            </a:pPr>
            <a:r>
              <a:rPr lang="en-GB" sz="1300" dirty="0"/>
              <a:t>Discuss NDIS</a:t>
            </a:r>
          </a:p>
          <a:p>
            <a:pPr marL="87313" indent="-260350">
              <a:lnSpc>
                <a:spcPct val="80000"/>
              </a:lnSpc>
            </a:pPr>
            <a:r>
              <a:rPr lang="en-GB" sz="1600" b="1" dirty="0"/>
              <a:t>Psychosocial</a:t>
            </a:r>
            <a:endParaRPr lang="en-GB" sz="1400" b="1" dirty="0"/>
          </a:p>
          <a:p>
            <a:pPr marL="542925" lvl="1" indent="-187325">
              <a:lnSpc>
                <a:spcPct val="80000"/>
              </a:lnSpc>
            </a:pPr>
            <a:r>
              <a:rPr lang="en-GB" sz="1300" dirty="0"/>
              <a:t>Counselling and education</a:t>
            </a:r>
          </a:p>
          <a:p>
            <a:pPr marL="542925" lvl="1" indent="-187325">
              <a:lnSpc>
                <a:spcPct val="80000"/>
              </a:lnSpc>
            </a:pPr>
            <a:r>
              <a:rPr lang="en-GB" sz="1300" dirty="0"/>
              <a:t>Refer to genetic counsellor or psychologist via GP as needed</a:t>
            </a:r>
          </a:p>
          <a:p>
            <a:pPr marL="87313" indent="-260350">
              <a:lnSpc>
                <a:spcPct val="80000"/>
              </a:lnSpc>
            </a:pPr>
            <a:r>
              <a:rPr lang="en-GB" sz="1600" b="1" dirty="0"/>
              <a:t>Community</a:t>
            </a:r>
            <a:endParaRPr lang="en-GB" sz="1400" b="1" dirty="0"/>
          </a:p>
          <a:p>
            <a:pPr marL="542925" lvl="1" indent="-187325">
              <a:lnSpc>
                <a:spcPct val="80000"/>
              </a:lnSpc>
            </a:pPr>
            <a:r>
              <a:rPr lang="en-GB" sz="1300" dirty="0"/>
              <a:t>Review community contacts</a:t>
            </a:r>
          </a:p>
        </p:txBody>
      </p:sp>
      <p:sp>
        <p:nvSpPr>
          <p:cNvPr id="4" name="Footer Placeholder 3">
            <a:extLst>
              <a:ext uri="{FF2B5EF4-FFF2-40B4-BE49-F238E27FC236}">
                <a16:creationId xmlns:a16="http://schemas.microsoft.com/office/drawing/2014/main" id="{45CFA91C-2F79-B411-936E-4D8C8D139F91}"/>
              </a:ext>
            </a:extLst>
          </p:cNvPr>
          <p:cNvSpPr>
            <a:spLocks noGrp="1"/>
          </p:cNvSpPr>
          <p:nvPr>
            <p:ph type="ftr" sz="quarter" idx="11"/>
          </p:nvPr>
        </p:nvSpPr>
        <p:spPr/>
        <p:txBody>
          <a:bodyPr/>
          <a:lstStyle/>
          <a:p>
            <a:r>
              <a:rPr lang="en-GB" dirty="0"/>
              <a:t>*Provide education on signs of craniocervical stenosis and hydrocephalus, natural history, pattern of inheritance. </a:t>
            </a:r>
          </a:p>
          <a:p>
            <a:r>
              <a:rPr lang="en-GB" dirty="0"/>
              <a:t>GP, general practitioner; NDIS, National Disability Insurance Scheme; SSPA, Short Statured People of Australia; URTI, upper respiratory tract infection. </a:t>
            </a:r>
          </a:p>
          <a:p>
            <a:r>
              <a:rPr lang="en-GB" dirty="0"/>
              <a:t>Tofts LJ, et al. J Paediatr Child Health 2023;59:229–41.</a:t>
            </a:r>
          </a:p>
        </p:txBody>
      </p:sp>
      <p:pic>
        <p:nvPicPr>
          <p:cNvPr id="6" name="Graphic 5" descr="Baby crawling with solid fill">
            <a:extLst>
              <a:ext uri="{FF2B5EF4-FFF2-40B4-BE49-F238E27FC236}">
                <a16:creationId xmlns:a16="http://schemas.microsoft.com/office/drawing/2014/main" id="{31C21C4E-BD7F-4BEF-77D3-80F015F1BD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3040" y="406800"/>
            <a:ext cx="914400" cy="914400"/>
          </a:xfrm>
          <a:prstGeom prst="rect">
            <a:avLst/>
          </a:prstGeom>
        </p:spPr>
      </p:pic>
      <p:sp>
        <p:nvSpPr>
          <p:cNvPr id="14" name="Text Placeholder 7">
            <a:extLst>
              <a:ext uri="{FF2B5EF4-FFF2-40B4-BE49-F238E27FC236}">
                <a16:creationId xmlns:a16="http://schemas.microsoft.com/office/drawing/2014/main" id="{6D1F860E-0524-166D-5FDE-A306D3132544}"/>
              </a:ext>
            </a:extLst>
          </p:cNvPr>
          <p:cNvSpPr txBox="1">
            <a:spLocks/>
          </p:cNvSpPr>
          <p:nvPr/>
        </p:nvSpPr>
        <p:spPr>
          <a:xfrm>
            <a:off x="4378024" y="1476000"/>
            <a:ext cx="3435951" cy="568761"/>
          </a:xfrm>
          <a:prstGeom prst="rect">
            <a:avLst/>
          </a:prstGeom>
          <a:solidFill>
            <a:schemeClr val="accent4"/>
          </a:solidFill>
        </p:spPr>
        <p:txBody>
          <a:bodyPr vert="horz" lIns="91440" tIns="45720" rIns="91440" bIns="45720" rtlCol="0" anchor="ctr">
            <a:normAutofit/>
          </a:bodyPr>
          <a:lstStyle>
            <a:lvl1pPr marL="0" indent="0" algn="l" defTabSz="914400" rtl="0" eaLnBrk="1" latinLnBrk="0" hangingPunct="1">
              <a:lnSpc>
                <a:spcPct val="100000"/>
              </a:lnSpc>
              <a:spcBef>
                <a:spcPts val="1000"/>
              </a:spcBef>
              <a:buClr>
                <a:schemeClr val="accent3"/>
              </a:buClr>
              <a:buFont typeface="Arial" panose="020B0604020202020204" pitchFamily="34" charset="0"/>
              <a:buNone/>
              <a:defRPr sz="2400" b="1" kern="1200">
                <a:solidFill>
                  <a:schemeClr val="bg1"/>
                </a:solidFill>
                <a:latin typeface="+mn-lt"/>
                <a:ea typeface="+mn-ea"/>
                <a:cs typeface="+mn-cs"/>
              </a:defRPr>
            </a:lvl1pPr>
            <a:lvl2pPr marL="457200" indent="0" algn="l" defTabSz="914400" rtl="0" eaLnBrk="1" latinLnBrk="0" hangingPunct="1">
              <a:lnSpc>
                <a:spcPct val="100000"/>
              </a:lnSpc>
              <a:spcBef>
                <a:spcPts val="500"/>
              </a:spcBef>
              <a:buClr>
                <a:schemeClr val="accent3"/>
              </a:buClr>
              <a:buFont typeface="Arial" panose="020B0604020202020204" pitchFamily="34" charset="0"/>
              <a:buNone/>
              <a:defRPr sz="2000" b="1" kern="1200">
                <a:solidFill>
                  <a:schemeClr val="tx2"/>
                </a:solidFill>
                <a:latin typeface="+mn-lt"/>
                <a:ea typeface="+mn-ea"/>
                <a:cs typeface="+mn-cs"/>
              </a:defRPr>
            </a:lvl2pPr>
            <a:lvl3pPr marL="914400" indent="0" algn="l" defTabSz="914400" rtl="0" eaLnBrk="1" latinLnBrk="0" hangingPunct="1">
              <a:lnSpc>
                <a:spcPct val="100000"/>
              </a:lnSpc>
              <a:spcBef>
                <a:spcPts val="500"/>
              </a:spcBef>
              <a:buClr>
                <a:schemeClr val="accent3"/>
              </a:buClr>
              <a:buFont typeface="Arial" panose="020B0604020202020204" pitchFamily="34" charset="0"/>
              <a:buNone/>
              <a:defRPr sz="1800" b="1" kern="1200">
                <a:solidFill>
                  <a:schemeClr val="tx2"/>
                </a:solidFill>
                <a:latin typeface="+mn-lt"/>
                <a:ea typeface="+mn-ea"/>
                <a:cs typeface="+mn-cs"/>
              </a:defRPr>
            </a:lvl3pPr>
            <a:lvl4pPr marL="1371600" indent="0" algn="l" defTabSz="914400" rtl="0" eaLnBrk="1" latinLnBrk="0" hangingPunct="1">
              <a:lnSpc>
                <a:spcPct val="100000"/>
              </a:lnSpc>
              <a:spcBef>
                <a:spcPts val="500"/>
              </a:spcBef>
              <a:buClr>
                <a:schemeClr val="accent3"/>
              </a:buClr>
              <a:buFont typeface="Arial" panose="020B0604020202020204" pitchFamily="34" charset="0"/>
              <a:buNone/>
              <a:defRPr sz="1600" b="1" kern="1200">
                <a:solidFill>
                  <a:schemeClr val="tx2"/>
                </a:solidFill>
                <a:latin typeface="+mn-lt"/>
                <a:ea typeface="+mn-ea"/>
                <a:cs typeface="+mn-cs"/>
              </a:defRPr>
            </a:lvl4pPr>
            <a:lvl5pPr marL="1828800" indent="0" algn="l" defTabSz="914400" rtl="0" eaLnBrk="1" latinLnBrk="0" hangingPunct="1">
              <a:lnSpc>
                <a:spcPct val="100000"/>
              </a:lnSpc>
              <a:spcBef>
                <a:spcPts val="500"/>
              </a:spcBef>
              <a:buClr>
                <a:schemeClr val="accent3"/>
              </a:buClr>
              <a:buFont typeface="Arial" panose="020B0604020202020204" pitchFamily="34" charset="0"/>
              <a:buNone/>
              <a:defRPr sz="1600" b="1" kern="1200">
                <a:solidFill>
                  <a:schemeClr val="tx2"/>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sz="1800" dirty="0"/>
              <a:t>Interim visits (2–4 monthly)</a:t>
            </a:r>
          </a:p>
        </p:txBody>
      </p:sp>
      <p:sp>
        <p:nvSpPr>
          <p:cNvPr id="15" name="Content Placeholder 8">
            <a:extLst>
              <a:ext uri="{FF2B5EF4-FFF2-40B4-BE49-F238E27FC236}">
                <a16:creationId xmlns:a16="http://schemas.microsoft.com/office/drawing/2014/main" id="{F0657A7C-F5B5-A519-2B14-ED599F776AB7}"/>
              </a:ext>
            </a:extLst>
          </p:cNvPr>
          <p:cNvSpPr txBox="1">
            <a:spLocks/>
          </p:cNvSpPr>
          <p:nvPr/>
        </p:nvSpPr>
        <p:spPr>
          <a:xfrm>
            <a:off x="4378024" y="2104373"/>
            <a:ext cx="3682025" cy="4027488"/>
          </a:xfrm>
          <a:prstGeom prst="rect">
            <a:avLst/>
          </a:prstGeom>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5113" indent="-265113">
              <a:lnSpc>
                <a:spcPct val="60000"/>
              </a:lnSpc>
            </a:pPr>
            <a:r>
              <a:rPr lang="en-GB" sz="1400" b="1" dirty="0"/>
              <a:t>Growth</a:t>
            </a:r>
            <a:endParaRPr lang="en-GB" sz="1300" b="1" dirty="0"/>
          </a:p>
          <a:p>
            <a:pPr marL="542925" lvl="1" indent="-179388">
              <a:lnSpc>
                <a:spcPct val="60000"/>
              </a:lnSpc>
            </a:pPr>
            <a:r>
              <a:rPr lang="en-GB" sz="1100" dirty="0"/>
              <a:t>Length, weight, head circumference</a:t>
            </a:r>
          </a:p>
          <a:p>
            <a:pPr marL="265113" indent="-265113">
              <a:lnSpc>
                <a:spcPct val="60000"/>
              </a:lnSpc>
            </a:pPr>
            <a:r>
              <a:rPr lang="en-GB" sz="1400" b="1" dirty="0"/>
              <a:t>Medical</a:t>
            </a:r>
          </a:p>
          <a:p>
            <a:pPr marL="542925" lvl="1" indent="-179388">
              <a:lnSpc>
                <a:spcPct val="60000"/>
              </a:lnSpc>
            </a:pPr>
            <a:r>
              <a:rPr lang="en-GB" sz="1100" dirty="0"/>
              <a:t>Feeding history</a:t>
            </a:r>
          </a:p>
          <a:p>
            <a:pPr marL="542925" lvl="1" indent="-179388">
              <a:lnSpc>
                <a:spcPct val="60000"/>
              </a:lnSpc>
            </a:pPr>
            <a:r>
              <a:rPr lang="en-GB" sz="1100" dirty="0"/>
              <a:t>Physical and neurological examination</a:t>
            </a:r>
          </a:p>
          <a:p>
            <a:pPr marL="542925" lvl="1" indent="-179388">
              <a:lnSpc>
                <a:spcPct val="60000"/>
              </a:lnSpc>
            </a:pPr>
            <a:r>
              <a:rPr lang="en-GB" sz="1100" dirty="0"/>
              <a:t>Repeat MRI spine if clinical concerns</a:t>
            </a:r>
          </a:p>
          <a:p>
            <a:pPr marL="542925" lvl="1" indent="-179388">
              <a:lnSpc>
                <a:spcPct val="60000"/>
              </a:lnSpc>
            </a:pPr>
            <a:r>
              <a:rPr lang="en-GB" sz="1100" dirty="0"/>
              <a:t>Monitor spine for thoracolumbar kyphosis</a:t>
            </a:r>
          </a:p>
          <a:p>
            <a:pPr marL="542925" lvl="1" indent="-179388">
              <a:lnSpc>
                <a:spcPct val="60000"/>
              </a:lnSpc>
            </a:pPr>
            <a:r>
              <a:rPr lang="en-GB" sz="1100" dirty="0"/>
              <a:t>Educate on signs of craniocervical stenosis and hydrocephalus</a:t>
            </a:r>
          </a:p>
          <a:p>
            <a:pPr marL="87313" indent="-260350">
              <a:lnSpc>
                <a:spcPct val="60000"/>
              </a:lnSpc>
            </a:pPr>
            <a:r>
              <a:rPr lang="en-GB" sz="1400" b="1" dirty="0"/>
              <a:t>Development</a:t>
            </a:r>
            <a:endParaRPr lang="en-GB" sz="1300" b="1" dirty="0"/>
          </a:p>
          <a:p>
            <a:pPr marL="542925" lvl="1" indent="-179388">
              <a:lnSpc>
                <a:spcPct val="60000"/>
              </a:lnSpc>
            </a:pPr>
            <a:r>
              <a:rPr lang="en-GB" sz="1100" dirty="0"/>
              <a:t>Developmental review</a:t>
            </a:r>
          </a:p>
          <a:p>
            <a:pPr marL="542925" lvl="1" indent="-179388">
              <a:lnSpc>
                <a:spcPct val="60000"/>
              </a:lnSpc>
            </a:pPr>
            <a:r>
              <a:rPr lang="en-GB" sz="1100" dirty="0"/>
              <a:t>Review equipment, position, handling</a:t>
            </a:r>
          </a:p>
          <a:p>
            <a:pPr marL="542925" lvl="1" indent="-179388">
              <a:lnSpc>
                <a:spcPct val="60000"/>
              </a:lnSpc>
            </a:pPr>
            <a:r>
              <a:rPr lang="en-GB" sz="1100" dirty="0"/>
              <a:t>Review car seat</a:t>
            </a:r>
          </a:p>
          <a:p>
            <a:pPr marL="87313" indent="-260350">
              <a:lnSpc>
                <a:spcPct val="60000"/>
              </a:lnSpc>
            </a:pPr>
            <a:r>
              <a:rPr lang="en-GB" sz="1400" b="1" dirty="0"/>
              <a:t>Psychosocial</a:t>
            </a:r>
            <a:endParaRPr lang="en-GB" sz="1300" b="1" dirty="0"/>
          </a:p>
          <a:p>
            <a:pPr marL="542925" lvl="1" indent="-179388">
              <a:lnSpc>
                <a:spcPct val="60000"/>
              </a:lnSpc>
            </a:pPr>
            <a:r>
              <a:rPr lang="en-GB" sz="1100" dirty="0"/>
              <a:t>Counselling and education</a:t>
            </a:r>
          </a:p>
          <a:p>
            <a:pPr marL="542925" lvl="1" indent="-179388">
              <a:lnSpc>
                <a:spcPct val="60000"/>
              </a:lnSpc>
            </a:pPr>
            <a:r>
              <a:rPr lang="en-GB" sz="1100" dirty="0"/>
              <a:t>Refer to genetic counsellor or psychologist via GP as needed</a:t>
            </a:r>
          </a:p>
          <a:p>
            <a:pPr marL="87313" indent="-260350">
              <a:lnSpc>
                <a:spcPct val="60000"/>
              </a:lnSpc>
            </a:pPr>
            <a:r>
              <a:rPr lang="en-GB" sz="1400" b="1" dirty="0"/>
              <a:t>Community</a:t>
            </a:r>
            <a:endParaRPr lang="en-GB" sz="1300" b="1" dirty="0"/>
          </a:p>
          <a:p>
            <a:pPr marL="542925" lvl="1" indent="-179388">
              <a:lnSpc>
                <a:spcPct val="60000"/>
              </a:lnSpc>
            </a:pPr>
            <a:r>
              <a:rPr lang="en-GB" sz="1100" dirty="0"/>
              <a:t>Commence NDIS work-up</a:t>
            </a:r>
          </a:p>
        </p:txBody>
      </p:sp>
    </p:spTree>
    <p:extLst>
      <p:ext uri="{BB962C8B-B14F-4D97-AF65-F5344CB8AC3E}">
        <p14:creationId xmlns:p14="http://schemas.microsoft.com/office/powerpoint/2010/main" val="130153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49-51BE-5B69-4035-F0E96D0C1605}"/>
              </a:ext>
            </a:extLst>
          </p:cNvPr>
          <p:cNvSpPr>
            <a:spLocks noGrp="1"/>
          </p:cNvSpPr>
          <p:nvPr>
            <p:ph type="title"/>
          </p:nvPr>
        </p:nvSpPr>
        <p:spPr/>
        <p:txBody>
          <a:bodyPr>
            <a:normAutofit/>
          </a:bodyPr>
          <a:lstStyle/>
          <a:p>
            <a:r>
              <a:rPr lang="en-GB" sz="2800" dirty="0"/>
              <a:t>Age-Specific Guidelines: Management of Children With ACH</a:t>
            </a:r>
            <a:br>
              <a:rPr lang="en-GB" sz="2800" dirty="0"/>
            </a:br>
            <a:r>
              <a:rPr lang="en-GB" sz="2800" dirty="0"/>
              <a:t>Early Childhood: 1–5 Years</a:t>
            </a:r>
          </a:p>
        </p:txBody>
      </p:sp>
      <p:sp>
        <p:nvSpPr>
          <p:cNvPr id="8" name="Content Placeholder 7">
            <a:extLst>
              <a:ext uri="{FF2B5EF4-FFF2-40B4-BE49-F238E27FC236}">
                <a16:creationId xmlns:a16="http://schemas.microsoft.com/office/drawing/2014/main" id="{B395A3FF-9608-2BCD-0005-9ECD7EC345B2}"/>
              </a:ext>
            </a:extLst>
          </p:cNvPr>
          <p:cNvSpPr>
            <a:spLocks noGrp="1"/>
          </p:cNvSpPr>
          <p:nvPr>
            <p:ph idx="1"/>
          </p:nvPr>
        </p:nvSpPr>
        <p:spPr>
          <a:xfrm>
            <a:off x="696000" y="1449389"/>
            <a:ext cx="10800000" cy="4682471"/>
          </a:xfrm>
        </p:spPr>
        <p:txBody>
          <a:bodyPr>
            <a:normAutofit fontScale="92500" lnSpcReduction="20000"/>
          </a:bodyPr>
          <a:lstStyle/>
          <a:p>
            <a:pPr marL="0" indent="0">
              <a:lnSpc>
                <a:spcPct val="80000"/>
              </a:lnSpc>
              <a:buNone/>
            </a:pPr>
            <a:r>
              <a:rPr lang="en-GB" sz="1500" b="1" dirty="0"/>
              <a:t>Annual Visits</a:t>
            </a:r>
          </a:p>
          <a:p>
            <a:pPr marL="265113" indent="-265113">
              <a:lnSpc>
                <a:spcPct val="80000"/>
              </a:lnSpc>
            </a:pPr>
            <a:r>
              <a:rPr lang="en-GB" sz="1400" b="1" dirty="0"/>
              <a:t>Growth</a:t>
            </a:r>
          </a:p>
          <a:p>
            <a:pPr marL="630000" lvl="1" indent="-266700">
              <a:lnSpc>
                <a:spcPct val="80000"/>
              </a:lnSpc>
            </a:pPr>
            <a:r>
              <a:rPr lang="en-GB" sz="1300" dirty="0"/>
              <a:t>Height, weight, head circumference</a:t>
            </a:r>
          </a:p>
          <a:p>
            <a:pPr marL="265113" indent="-265113">
              <a:lnSpc>
                <a:spcPct val="80000"/>
              </a:lnSpc>
            </a:pPr>
            <a:r>
              <a:rPr lang="en-GB" sz="1400" b="1" dirty="0"/>
              <a:t>Medical &amp; Surgical</a:t>
            </a:r>
          </a:p>
          <a:p>
            <a:pPr marL="623888" lvl="1" indent="-260350">
              <a:lnSpc>
                <a:spcPct val="80000"/>
              </a:lnSpc>
            </a:pPr>
            <a:r>
              <a:rPr lang="en-GB" sz="1300" dirty="0"/>
              <a:t>Sleep history: re-refer if new symptoms in child who has been discharged, and sleep study if indicated</a:t>
            </a:r>
          </a:p>
          <a:p>
            <a:pPr marL="623888" lvl="1" indent="-260350">
              <a:lnSpc>
                <a:spcPct val="80000"/>
              </a:lnSpc>
            </a:pPr>
            <a:r>
              <a:rPr lang="en-GB" sz="1300" dirty="0"/>
              <a:t>History of ear infections and otitis media, refer to ENT if present; hearing assessment annually even if asymptomatic</a:t>
            </a:r>
          </a:p>
          <a:p>
            <a:pPr marL="623888" lvl="1" indent="-260350">
              <a:lnSpc>
                <a:spcPct val="80000"/>
              </a:lnSpc>
            </a:pPr>
            <a:r>
              <a:rPr lang="en-GB" sz="1300" dirty="0"/>
              <a:t>Physical and neurological examination</a:t>
            </a:r>
          </a:p>
          <a:p>
            <a:pPr marL="623888" lvl="1" indent="-260350">
              <a:lnSpc>
                <a:spcPct val="80000"/>
              </a:lnSpc>
            </a:pPr>
            <a:r>
              <a:rPr lang="en-GB" sz="1300" dirty="0"/>
              <a:t>Repeat brain and spine MRI if any neurological signs</a:t>
            </a:r>
          </a:p>
          <a:p>
            <a:pPr marL="623888" lvl="1" indent="-260350">
              <a:lnSpc>
                <a:spcPct val="80000"/>
              </a:lnSpc>
            </a:pPr>
            <a:r>
              <a:rPr lang="en-GB" sz="1300" dirty="0"/>
              <a:t>Review spine; if significant curves present discuss with specialist, a review and whole spine X-rays may be needed</a:t>
            </a:r>
          </a:p>
          <a:p>
            <a:pPr marL="623888" lvl="1" indent="-260350">
              <a:lnSpc>
                <a:spcPct val="80000"/>
              </a:lnSpc>
            </a:pPr>
            <a:r>
              <a:rPr lang="en-GB" sz="1300" dirty="0"/>
              <a:t>Review lower limbs; if varus present discuss with specialist, long leg X-rays and orthopaedic review may be indicated</a:t>
            </a:r>
          </a:p>
          <a:p>
            <a:pPr marL="623888" lvl="1" indent="-260350">
              <a:lnSpc>
                <a:spcPct val="80000"/>
              </a:lnSpc>
            </a:pPr>
            <a:r>
              <a:rPr lang="en-GB" sz="1300" dirty="0"/>
              <a:t>Educate on warning signs of severe complications, prevention of obesity, value of exercise and healthy diet; consider dietician referral</a:t>
            </a:r>
          </a:p>
          <a:p>
            <a:pPr marL="87313" indent="-260350">
              <a:lnSpc>
                <a:spcPct val="80000"/>
              </a:lnSpc>
            </a:pPr>
            <a:r>
              <a:rPr lang="en-GB" sz="1400" b="1" dirty="0"/>
              <a:t>Development</a:t>
            </a:r>
          </a:p>
          <a:p>
            <a:pPr marL="623888" lvl="1" indent="-260350">
              <a:lnSpc>
                <a:spcPct val="80000"/>
              </a:lnSpc>
            </a:pPr>
            <a:r>
              <a:rPr lang="en-GB" sz="1300" dirty="0"/>
              <a:t>ACH-specific developmental review and educate on typical development in ACH</a:t>
            </a:r>
          </a:p>
          <a:p>
            <a:pPr marL="623888" lvl="1" indent="-260350">
              <a:lnSpc>
                <a:spcPct val="80000"/>
              </a:lnSpc>
            </a:pPr>
            <a:r>
              <a:rPr lang="en-GB" sz="1300" dirty="0"/>
              <a:t>Review equipment, positioning and handling, and car seat</a:t>
            </a:r>
          </a:p>
          <a:p>
            <a:pPr marL="623888" lvl="1" indent="-260350">
              <a:lnSpc>
                <a:spcPct val="80000"/>
              </a:lnSpc>
            </a:pPr>
            <a:r>
              <a:rPr lang="en-GB" sz="1300" dirty="0"/>
              <a:t>Review pain, fatigue, mobility and self-care</a:t>
            </a:r>
          </a:p>
          <a:p>
            <a:pPr marL="623888" lvl="1" indent="-260350">
              <a:lnSpc>
                <a:spcPct val="80000"/>
              </a:lnSpc>
            </a:pPr>
            <a:r>
              <a:rPr lang="en-GB" sz="1300" dirty="0"/>
              <a:t>Refer to speech therapy, physiotherapy and occupational therapy in those identified with worse than expected delay in those areas</a:t>
            </a:r>
          </a:p>
          <a:p>
            <a:pPr marL="87313" indent="-260350">
              <a:lnSpc>
                <a:spcPct val="80000"/>
              </a:lnSpc>
            </a:pPr>
            <a:r>
              <a:rPr lang="en-GB" sz="1400" b="1" dirty="0"/>
              <a:t>Participation</a:t>
            </a:r>
          </a:p>
          <a:p>
            <a:pPr marL="623888" lvl="1" indent="-260350">
              <a:lnSpc>
                <a:spcPct val="80000"/>
              </a:lnSpc>
            </a:pPr>
            <a:r>
              <a:rPr lang="en-GB" sz="1300" dirty="0"/>
              <a:t>Home assessment, and day care or pre-school assessment if needed</a:t>
            </a:r>
          </a:p>
          <a:p>
            <a:pPr marL="623888" lvl="1" indent="-260350">
              <a:lnSpc>
                <a:spcPct val="80000"/>
              </a:lnSpc>
            </a:pPr>
            <a:r>
              <a:rPr lang="en-GB" sz="1300" dirty="0"/>
              <a:t>Discuss accessibility to school and independence in self-care; children may need teacher’s aide support for toileting in early primary</a:t>
            </a:r>
          </a:p>
          <a:p>
            <a:pPr marL="623888" lvl="1" indent="-260350">
              <a:lnSpc>
                <a:spcPct val="80000"/>
              </a:lnSpc>
            </a:pPr>
            <a:r>
              <a:rPr lang="en-GB" sz="1300" dirty="0"/>
              <a:t>Education on sports and activities</a:t>
            </a:r>
          </a:p>
          <a:p>
            <a:pPr marL="87313" indent="-260350">
              <a:lnSpc>
                <a:spcPct val="80000"/>
              </a:lnSpc>
            </a:pPr>
            <a:r>
              <a:rPr lang="en-GB" sz="1400" b="1" dirty="0"/>
              <a:t>Psychosocial</a:t>
            </a:r>
          </a:p>
          <a:p>
            <a:pPr marL="623888" lvl="1" indent="-260350">
              <a:lnSpc>
                <a:spcPct val="80000"/>
              </a:lnSpc>
            </a:pPr>
            <a:r>
              <a:rPr lang="en-GB" sz="1300" dirty="0"/>
              <a:t>Counselling and education for families; refer to genetic counsellor and/or psychologist via GP as needed</a:t>
            </a:r>
          </a:p>
          <a:p>
            <a:pPr marL="87313" indent="-260350">
              <a:lnSpc>
                <a:spcPct val="80000"/>
              </a:lnSpc>
            </a:pPr>
            <a:r>
              <a:rPr lang="en-GB" sz="1400" b="1" dirty="0"/>
              <a:t>Community</a:t>
            </a:r>
          </a:p>
          <a:p>
            <a:pPr marL="623888" lvl="1" indent="-260350">
              <a:lnSpc>
                <a:spcPct val="80000"/>
              </a:lnSpc>
            </a:pPr>
            <a:r>
              <a:rPr lang="en-GB" sz="1300" dirty="0"/>
              <a:t>Review community contacts</a:t>
            </a:r>
          </a:p>
        </p:txBody>
      </p:sp>
      <p:sp>
        <p:nvSpPr>
          <p:cNvPr id="4" name="Footer Placeholder 3">
            <a:extLst>
              <a:ext uri="{FF2B5EF4-FFF2-40B4-BE49-F238E27FC236}">
                <a16:creationId xmlns:a16="http://schemas.microsoft.com/office/drawing/2014/main" id="{45CFA91C-2F79-B411-936E-4D8C8D139F91}"/>
              </a:ext>
            </a:extLst>
          </p:cNvPr>
          <p:cNvSpPr>
            <a:spLocks noGrp="1"/>
          </p:cNvSpPr>
          <p:nvPr>
            <p:ph type="ftr" sz="quarter" idx="11"/>
          </p:nvPr>
        </p:nvSpPr>
        <p:spPr/>
        <p:txBody>
          <a:bodyPr/>
          <a:lstStyle/>
          <a:p>
            <a:r>
              <a:rPr lang="en-GB" dirty="0"/>
              <a:t>ENT, ear, nose, and throat; GP, general practitioner; </a:t>
            </a:r>
          </a:p>
          <a:p>
            <a:r>
              <a:rPr lang="en-GB" dirty="0"/>
              <a:t>Tofts LJ, et al. J Paediatr Child Health 2023;59:229–41.</a:t>
            </a:r>
          </a:p>
        </p:txBody>
      </p:sp>
      <p:pic>
        <p:nvPicPr>
          <p:cNvPr id="6" name="Graphic 5" descr="Child with balloon with solid fill">
            <a:extLst>
              <a:ext uri="{FF2B5EF4-FFF2-40B4-BE49-F238E27FC236}">
                <a16:creationId xmlns:a16="http://schemas.microsoft.com/office/drawing/2014/main" id="{426E5451-2CE3-03D4-0EC1-E32F6CED19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10423" y="406800"/>
            <a:ext cx="914400" cy="914400"/>
          </a:xfrm>
          <a:prstGeom prst="rect">
            <a:avLst/>
          </a:prstGeom>
        </p:spPr>
      </p:pic>
    </p:spTree>
    <p:extLst>
      <p:ext uri="{BB962C8B-B14F-4D97-AF65-F5344CB8AC3E}">
        <p14:creationId xmlns:p14="http://schemas.microsoft.com/office/powerpoint/2010/main" val="3720753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49-51BE-5B69-4035-F0E96D0C1605}"/>
              </a:ext>
            </a:extLst>
          </p:cNvPr>
          <p:cNvSpPr>
            <a:spLocks noGrp="1"/>
          </p:cNvSpPr>
          <p:nvPr>
            <p:ph type="title"/>
          </p:nvPr>
        </p:nvSpPr>
        <p:spPr/>
        <p:txBody>
          <a:bodyPr>
            <a:normAutofit/>
          </a:bodyPr>
          <a:lstStyle/>
          <a:p>
            <a:r>
              <a:rPr lang="en-GB" sz="2800" dirty="0"/>
              <a:t>Age-Specific Guidelines: Management of Children With ACH</a:t>
            </a:r>
            <a:br>
              <a:rPr lang="en-GB" sz="2800" dirty="0"/>
            </a:br>
            <a:r>
              <a:rPr lang="en-GB" sz="2800" dirty="0"/>
              <a:t>Late Childhood: 5–13 Years</a:t>
            </a:r>
          </a:p>
        </p:txBody>
      </p:sp>
      <p:sp>
        <p:nvSpPr>
          <p:cNvPr id="4" name="Footer Placeholder 3">
            <a:extLst>
              <a:ext uri="{FF2B5EF4-FFF2-40B4-BE49-F238E27FC236}">
                <a16:creationId xmlns:a16="http://schemas.microsoft.com/office/drawing/2014/main" id="{45CFA91C-2F79-B411-936E-4D8C8D139F91}"/>
              </a:ext>
            </a:extLst>
          </p:cNvPr>
          <p:cNvSpPr>
            <a:spLocks noGrp="1"/>
          </p:cNvSpPr>
          <p:nvPr>
            <p:ph type="ftr" sz="quarter" idx="11"/>
          </p:nvPr>
        </p:nvSpPr>
        <p:spPr/>
        <p:txBody>
          <a:bodyPr/>
          <a:lstStyle/>
          <a:p>
            <a:r>
              <a:rPr lang="en-GB" dirty="0"/>
              <a:t>ENT, ear, nose, and throat; GP, general practitioner. </a:t>
            </a:r>
          </a:p>
          <a:p>
            <a:r>
              <a:rPr lang="en-GB" dirty="0"/>
              <a:t>Tofts LJ, et al. J Paediatr Child Health 2023;59:229–41.</a:t>
            </a:r>
          </a:p>
        </p:txBody>
      </p:sp>
      <p:pic>
        <p:nvPicPr>
          <p:cNvPr id="6" name="Graphic 5" descr="Run with solid fill">
            <a:extLst>
              <a:ext uri="{FF2B5EF4-FFF2-40B4-BE49-F238E27FC236}">
                <a16:creationId xmlns:a16="http://schemas.microsoft.com/office/drawing/2014/main" id="{F1E94C5C-DDD0-D290-E9C3-A5029843C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7547" y="537969"/>
            <a:ext cx="694266" cy="694266"/>
          </a:xfrm>
          <a:prstGeom prst="rect">
            <a:avLst/>
          </a:prstGeom>
        </p:spPr>
      </p:pic>
      <p:sp>
        <p:nvSpPr>
          <p:cNvPr id="7" name="Content Placeholder 6">
            <a:extLst>
              <a:ext uri="{FF2B5EF4-FFF2-40B4-BE49-F238E27FC236}">
                <a16:creationId xmlns:a16="http://schemas.microsoft.com/office/drawing/2014/main" id="{0B4505D0-8DD8-ABC1-F659-967B445A34B5}"/>
              </a:ext>
            </a:extLst>
          </p:cNvPr>
          <p:cNvSpPr>
            <a:spLocks noGrp="1"/>
          </p:cNvSpPr>
          <p:nvPr>
            <p:ph idx="1"/>
          </p:nvPr>
        </p:nvSpPr>
        <p:spPr>
          <a:xfrm>
            <a:off x="696000" y="1449389"/>
            <a:ext cx="10800000" cy="4791923"/>
          </a:xfrm>
        </p:spPr>
        <p:txBody>
          <a:bodyPr>
            <a:normAutofit/>
          </a:bodyPr>
          <a:lstStyle/>
          <a:p>
            <a:pPr marL="0" indent="0">
              <a:lnSpc>
                <a:spcPct val="60000"/>
              </a:lnSpc>
              <a:buNone/>
            </a:pPr>
            <a:r>
              <a:rPr lang="en-GB" sz="1400" b="1" dirty="0"/>
              <a:t>Annual to bi-annual reviews, depending on complexity </a:t>
            </a:r>
          </a:p>
          <a:p>
            <a:pPr marL="266700" indent="-266700">
              <a:lnSpc>
                <a:spcPct val="60000"/>
              </a:lnSpc>
            </a:pPr>
            <a:r>
              <a:rPr lang="en-GB" sz="1300" b="1" dirty="0"/>
              <a:t>Growth</a:t>
            </a:r>
          </a:p>
          <a:p>
            <a:pPr marL="628650" lvl="1" indent="-266700">
              <a:lnSpc>
                <a:spcPct val="60000"/>
              </a:lnSpc>
            </a:pPr>
            <a:r>
              <a:rPr lang="en-GB" sz="1200" dirty="0"/>
              <a:t>Height, weight, and head circumference</a:t>
            </a:r>
          </a:p>
          <a:p>
            <a:pPr marL="266700" indent="-266700">
              <a:lnSpc>
                <a:spcPct val="60000"/>
              </a:lnSpc>
            </a:pPr>
            <a:r>
              <a:rPr lang="en-GB" sz="1300" b="1" dirty="0"/>
              <a:t>Medical &amp; Surgical</a:t>
            </a:r>
          </a:p>
          <a:p>
            <a:pPr marL="628650" lvl="1" indent="-266700">
              <a:lnSpc>
                <a:spcPct val="60000"/>
              </a:lnSpc>
            </a:pPr>
            <a:r>
              <a:rPr lang="en-GB" sz="1200" dirty="0"/>
              <a:t>Sleep history: re-refer if new symptoms in child who has been discharged, and sleep study if indicated</a:t>
            </a:r>
          </a:p>
          <a:p>
            <a:pPr marL="628650" lvl="1" indent="-266700">
              <a:lnSpc>
                <a:spcPct val="60000"/>
              </a:lnSpc>
            </a:pPr>
            <a:r>
              <a:rPr lang="en-GB" sz="1200" dirty="0"/>
              <a:t>History of ear infections and otitis media, refer to ENT if present; hearing assessment annually even if asymptomatic</a:t>
            </a:r>
          </a:p>
          <a:p>
            <a:pPr marL="628650" lvl="1" indent="-266700">
              <a:lnSpc>
                <a:spcPct val="60000"/>
              </a:lnSpc>
            </a:pPr>
            <a:r>
              <a:rPr lang="en-GB" sz="1200" dirty="0"/>
              <a:t>Physical and neurological examination</a:t>
            </a:r>
          </a:p>
          <a:p>
            <a:pPr marL="628650" lvl="1" indent="-266700">
              <a:lnSpc>
                <a:spcPct val="60000"/>
              </a:lnSpc>
            </a:pPr>
            <a:r>
              <a:rPr lang="en-GB" sz="1200" dirty="0"/>
              <a:t>Review spine; if significant curves present discuss with specialist, a review and whole spine X-rays may be needed</a:t>
            </a:r>
          </a:p>
          <a:p>
            <a:pPr marL="628650" lvl="1" indent="-266700">
              <a:lnSpc>
                <a:spcPct val="60000"/>
              </a:lnSpc>
            </a:pPr>
            <a:r>
              <a:rPr lang="en-GB" sz="1200" dirty="0"/>
              <a:t>Review legs; if varus is present discuss with specialist, long leg X-rays and orthopaedic review may be indicated</a:t>
            </a:r>
          </a:p>
          <a:p>
            <a:pPr marL="628650" lvl="1" indent="-266700">
              <a:lnSpc>
                <a:spcPct val="60000"/>
              </a:lnSpc>
            </a:pPr>
            <a:r>
              <a:rPr lang="en-GB" sz="1200" dirty="0"/>
              <a:t>Education on symptoms of spinal stenosis, and prevention of obesity, value of exercise and healthy diet; consider dietician referral</a:t>
            </a:r>
          </a:p>
          <a:p>
            <a:pPr marL="266700" indent="-266700">
              <a:lnSpc>
                <a:spcPct val="60000"/>
              </a:lnSpc>
            </a:pPr>
            <a:r>
              <a:rPr lang="en-GB" sz="1300" b="1" dirty="0"/>
              <a:t>Function</a:t>
            </a:r>
          </a:p>
          <a:p>
            <a:pPr marL="628650" lvl="1" indent="-266700">
              <a:lnSpc>
                <a:spcPct val="60000"/>
              </a:lnSpc>
            </a:pPr>
            <a:r>
              <a:rPr lang="en-GB" sz="1200" dirty="0"/>
              <a:t>Review educational progress, equipment, and car seat</a:t>
            </a:r>
          </a:p>
          <a:p>
            <a:pPr marL="628650" lvl="1" indent="-266700">
              <a:lnSpc>
                <a:spcPct val="60000"/>
              </a:lnSpc>
            </a:pPr>
            <a:r>
              <a:rPr lang="en-GB" sz="1200" dirty="0"/>
              <a:t>Review pain, fatigue, mobility and self-care</a:t>
            </a:r>
          </a:p>
          <a:p>
            <a:pPr marL="266700" indent="-266700">
              <a:lnSpc>
                <a:spcPct val="60000"/>
              </a:lnSpc>
            </a:pPr>
            <a:r>
              <a:rPr lang="en-GB" sz="1300" b="1" dirty="0"/>
              <a:t>Participation</a:t>
            </a:r>
          </a:p>
          <a:p>
            <a:pPr marL="628650" lvl="1" indent="-266700">
              <a:lnSpc>
                <a:spcPct val="60000"/>
              </a:lnSpc>
            </a:pPr>
            <a:r>
              <a:rPr lang="en-GB" sz="1200" dirty="0"/>
              <a:t>Home assessment if required; school assessment if required and planning for transition to high school</a:t>
            </a:r>
          </a:p>
          <a:p>
            <a:pPr marL="628650" lvl="1" indent="-266700">
              <a:lnSpc>
                <a:spcPct val="60000"/>
              </a:lnSpc>
            </a:pPr>
            <a:r>
              <a:rPr lang="en-GB" sz="1200" dirty="0"/>
              <a:t>Education on sports and activities</a:t>
            </a:r>
          </a:p>
          <a:p>
            <a:pPr marL="266700" indent="-266700">
              <a:lnSpc>
                <a:spcPct val="60000"/>
              </a:lnSpc>
            </a:pPr>
            <a:r>
              <a:rPr lang="en-GB" sz="1300" b="1" dirty="0"/>
              <a:t>Psychosocial</a:t>
            </a:r>
          </a:p>
          <a:p>
            <a:pPr marL="628650" lvl="1" indent="-266700">
              <a:lnSpc>
                <a:spcPct val="60000"/>
              </a:lnSpc>
            </a:pPr>
            <a:r>
              <a:rPr lang="en-GB" sz="1200" dirty="0"/>
              <a:t>Counselling and education for families; refer to genetic counsellor and/or psychologist via GP as needed</a:t>
            </a:r>
          </a:p>
          <a:p>
            <a:pPr marL="628650" lvl="1" indent="-266700">
              <a:lnSpc>
                <a:spcPct val="60000"/>
              </a:lnSpc>
            </a:pPr>
            <a:r>
              <a:rPr lang="en-GB" sz="1200" dirty="0"/>
              <a:t>Review carer allowance</a:t>
            </a:r>
          </a:p>
          <a:p>
            <a:pPr marL="628650" lvl="1" indent="-266700">
              <a:lnSpc>
                <a:spcPct val="60000"/>
              </a:lnSpc>
            </a:pPr>
            <a:r>
              <a:rPr lang="en-GB" sz="1200" dirty="0"/>
              <a:t>Review emotional health, relationships with peers and exposure to bullying</a:t>
            </a:r>
          </a:p>
          <a:p>
            <a:pPr marL="266700" indent="-266700">
              <a:lnSpc>
                <a:spcPct val="60000"/>
              </a:lnSpc>
            </a:pPr>
            <a:r>
              <a:rPr lang="en-GB" sz="1300" b="1" dirty="0"/>
              <a:t>Community</a:t>
            </a:r>
          </a:p>
          <a:p>
            <a:pPr marL="628650" lvl="1" indent="-266700">
              <a:lnSpc>
                <a:spcPct val="60000"/>
              </a:lnSpc>
            </a:pPr>
            <a:r>
              <a:rPr lang="en-GB" sz="1200" dirty="0"/>
              <a:t>Review community contacts</a:t>
            </a:r>
          </a:p>
        </p:txBody>
      </p:sp>
    </p:spTree>
    <p:extLst>
      <p:ext uri="{BB962C8B-B14F-4D97-AF65-F5344CB8AC3E}">
        <p14:creationId xmlns:p14="http://schemas.microsoft.com/office/powerpoint/2010/main" val="49380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8049-51BE-5B69-4035-F0E96D0C1605}"/>
              </a:ext>
            </a:extLst>
          </p:cNvPr>
          <p:cNvSpPr>
            <a:spLocks noGrp="1"/>
          </p:cNvSpPr>
          <p:nvPr>
            <p:ph type="title"/>
          </p:nvPr>
        </p:nvSpPr>
        <p:spPr/>
        <p:txBody>
          <a:bodyPr>
            <a:normAutofit/>
          </a:bodyPr>
          <a:lstStyle/>
          <a:p>
            <a:r>
              <a:rPr lang="en-GB" sz="2800" dirty="0"/>
              <a:t>Age-Specific Guidelines: Management of Children With ACH</a:t>
            </a:r>
            <a:br>
              <a:rPr lang="en-GB" sz="2800" dirty="0"/>
            </a:br>
            <a:r>
              <a:rPr lang="en-GB" sz="2800" dirty="0"/>
              <a:t>Adolescence: 13–18 Years</a:t>
            </a:r>
          </a:p>
        </p:txBody>
      </p:sp>
      <p:sp>
        <p:nvSpPr>
          <p:cNvPr id="7" name="Content Placeholder 6">
            <a:extLst>
              <a:ext uri="{FF2B5EF4-FFF2-40B4-BE49-F238E27FC236}">
                <a16:creationId xmlns:a16="http://schemas.microsoft.com/office/drawing/2014/main" id="{2E028CE6-E523-1709-4642-FCE829D2E237}"/>
              </a:ext>
            </a:extLst>
          </p:cNvPr>
          <p:cNvSpPr>
            <a:spLocks noGrp="1"/>
          </p:cNvSpPr>
          <p:nvPr>
            <p:ph sz="half" idx="1"/>
          </p:nvPr>
        </p:nvSpPr>
        <p:spPr>
          <a:xfrm>
            <a:off x="694800" y="1449388"/>
            <a:ext cx="5315303" cy="4682473"/>
          </a:xfrm>
        </p:spPr>
        <p:txBody>
          <a:bodyPr>
            <a:normAutofit/>
          </a:bodyPr>
          <a:lstStyle/>
          <a:p>
            <a:pPr marL="0" indent="0" algn="l" rtl="0" eaLnBrk="1" fontAlgn="ctr" latinLnBrk="0" hangingPunct="1">
              <a:lnSpc>
                <a:spcPct val="60000"/>
              </a:lnSpc>
              <a:buNone/>
            </a:pPr>
            <a:r>
              <a:rPr lang="en-GB" sz="1400" b="1" i="0" u="none" strike="noStrike" dirty="0">
                <a:effectLst/>
                <a:latin typeface="Arial" panose="020B0604020202020204" pitchFamily="34" charset="0"/>
              </a:rPr>
              <a:t>Annual to bi-annual reviews, depending on complexity</a:t>
            </a:r>
          </a:p>
          <a:p>
            <a:pPr marL="266700" indent="-266400" fontAlgn="ctr">
              <a:lnSpc>
                <a:spcPct val="60000"/>
              </a:lnSpc>
            </a:pPr>
            <a:r>
              <a:rPr lang="en-GB" sz="1300" b="1" dirty="0"/>
              <a:t>Growth</a:t>
            </a:r>
          </a:p>
          <a:p>
            <a:pPr marL="628650" lvl="1" indent="-266400" fontAlgn="ctr">
              <a:lnSpc>
                <a:spcPct val="60000"/>
              </a:lnSpc>
            </a:pPr>
            <a:r>
              <a:rPr lang="en-GB" sz="1200" dirty="0"/>
              <a:t>Height, weight, and head circumference</a:t>
            </a:r>
          </a:p>
          <a:p>
            <a:pPr marL="266400" indent="-266400" algn="l" rtl="0" eaLnBrk="1" fontAlgn="ctr" latinLnBrk="0" hangingPunct="1">
              <a:lnSpc>
                <a:spcPct val="60000"/>
              </a:lnSpc>
            </a:pPr>
            <a:r>
              <a:rPr lang="en-GB" sz="1300" b="1" i="0" u="none" strike="noStrike" kern="1200" dirty="0">
                <a:solidFill>
                  <a:srgbClr val="051C2C"/>
                </a:solidFill>
                <a:effectLst/>
              </a:rPr>
              <a:t>Medical &amp; Surgical</a:t>
            </a:r>
          </a:p>
          <a:p>
            <a:pPr marL="628650" lvl="1" indent="-266400" fontAlgn="ctr">
              <a:lnSpc>
                <a:spcPct val="60000"/>
              </a:lnSpc>
              <a:buSzPct val="100000"/>
              <a:tabLst>
                <a:tab pos="180975" algn="l"/>
              </a:tabLst>
            </a:pPr>
            <a:r>
              <a:rPr lang="en-GB" sz="1200" dirty="0"/>
              <a:t>Sleep, hearing, and ENT history</a:t>
            </a:r>
          </a:p>
          <a:p>
            <a:pPr marL="628650" lvl="1" indent="-266400" fontAlgn="ctr">
              <a:lnSpc>
                <a:spcPct val="60000"/>
              </a:lnSpc>
              <a:tabLst>
                <a:tab pos="180975" algn="l"/>
              </a:tabLst>
            </a:pPr>
            <a:r>
              <a:rPr lang="en-GB" sz="1200" dirty="0"/>
              <a:t>Physical and neurological examination</a:t>
            </a:r>
          </a:p>
          <a:p>
            <a:pPr marL="628650" lvl="1" indent="-266400" fontAlgn="ctr">
              <a:lnSpc>
                <a:spcPct val="60000"/>
              </a:lnSpc>
              <a:tabLst>
                <a:tab pos="180975" algn="l"/>
              </a:tabLst>
            </a:pPr>
            <a:r>
              <a:rPr lang="en-GB" sz="1200" dirty="0"/>
              <a:t>Brain/spine MRI and sleep study if indicated</a:t>
            </a:r>
          </a:p>
          <a:p>
            <a:pPr marL="628650" lvl="1" indent="-266400" fontAlgn="ctr">
              <a:lnSpc>
                <a:spcPct val="60000"/>
              </a:lnSpc>
              <a:tabLst>
                <a:tab pos="180975" algn="l"/>
              </a:tabLst>
            </a:pPr>
            <a:r>
              <a:rPr lang="en-GB" sz="1200" dirty="0"/>
              <a:t>Hearing assessment</a:t>
            </a:r>
          </a:p>
          <a:p>
            <a:pPr marL="628650" lvl="1" indent="-266400" fontAlgn="ctr">
              <a:lnSpc>
                <a:spcPct val="60000"/>
              </a:lnSpc>
              <a:tabLst>
                <a:tab pos="180975" algn="l"/>
              </a:tabLst>
            </a:pPr>
            <a:r>
              <a:rPr lang="en-GB" sz="1200" dirty="0"/>
              <a:t>Whole spine and long leg X-rays if indicated</a:t>
            </a:r>
          </a:p>
          <a:p>
            <a:pPr marL="628650" lvl="1" indent="-266400" fontAlgn="ctr">
              <a:lnSpc>
                <a:spcPct val="60000"/>
              </a:lnSpc>
              <a:tabLst>
                <a:tab pos="180975" algn="l"/>
              </a:tabLst>
            </a:pPr>
            <a:r>
              <a:rPr lang="en-GB" sz="1200" dirty="0"/>
              <a:t>Review kyphosis and leg bowing, check for scoliosis</a:t>
            </a:r>
          </a:p>
          <a:p>
            <a:pPr marL="628650" lvl="1" indent="-266400" fontAlgn="ctr">
              <a:lnSpc>
                <a:spcPct val="60000"/>
              </a:lnSpc>
              <a:tabLst>
                <a:tab pos="180975" algn="l"/>
              </a:tabLst>
            </a:pPr>
            <a:r>
              <a:rPr lang="en-GB" sz="1200" dirty="0"/>
              <a:t>Education on symptoms of spinal stenosis</a:t>
            </a:r>
            <a:endParaRPr lang="en-GB" sz="1300" dirty="0"/>
          </a:p>
          <a:p>
            <a:pPr marL="266400" indent="-266400" algn="l" rtl="0" eaLnBrk="1" fontAlgn="ctr" latinLnBrk="0" hangingPunct="1">
              <a:lnSpc>
                <a:spcPct val="60000"/>
              </a:lnSpc>
            </a:pPr>
            <a:r>
              <a:rPr lang="en-GB" sz="1300" b="1" i="0" u="none" strike="noStrike" kern="1200" dirty="0">
                <a:solidFill>
                  <a:srgbClr val="051C2C"/>
                </a:solidFill>
                <a:effectLst/>
              </a:rPr>
              <a:t>Function</a:t>
            </a:r>
            <a:endParaRPr lang="en-GB" sz="1300" b="0" i="0" u="none" strike="noStrike" dirty="0">
              <a:effectLst/>
            </a:endParaRPr>
          </a:p>
          <a:p>
            <a:pPr marL="628650" lvl="1" indent="-266400" fontAlgn="ctr">
              <a:lnSpc>
                <a:spcPct val="60000"/>
              </a:lnSpc>
              <a:tabLst>
                <a:tab pos="180975" algn="l"/>
              </a:tabLst>
            </a:pPr>
            <a:r>
              <a:rPr lang="en-GB" sz="1200" dirty="0"/>
              <a:t>Review pain, fatigue, mobility and self-care, and equipment</a:t>
            </a:r>
          </a:p>
          <a:p>
            <a:pPr marL="266400" indent="-266400" algn="l" rtl="0" eaLnBrk="1" fontAlgn="ctr" latinLnBrk="0" hangingPunct="1">
              <a:lnSpc>
                <a:spcPct val="60000"/>
              </a:lnSpc>
            </a:pPr>
            <a:r>
              <a:rPr lang="en-GB" sz="1300" b="1" i="0" u="none" strike="noStrike" kern="1200" dirty="0">
                <a:solidFill>
                  <a:srgbClr val="051C2C"/>
                </a:solidFill>
                <a:effectLst/>
              </a:rPr>
              <a:t>Participation</a:t>
            </a:r>
            <a:endParaRPr lang="en-GB" sz="1300" b="0" i="0" u="none" strike="noStrike" dirty="0">
              <a:effectLst/>
            </a:endParaRPr>
          </a:p>
          <a:p>
            <a:pPr marL="628650" lvl="1" indent="-266400" fontAlgn="ctr">
              <a:lnSpc>
                <a:spcPct val="60000"/>
              </a:lnSpc>
              <a:buSzPct val="100000"/>
              <a:tabLst>
                <a:tab pos="180975" algn="l"/>
              </a:tabLst>
            </a:pPr>
            <a:r>
              <a:rPr lang="en-GB" sz="1200" dirty="0"/>
              <a:t>Discuss accessibility: home, school, university, workplace</a:t>
            </a:r>
          </a:p>
          <a:p>
            <a:pPr marL="628650" lvl="1" indent="-266400" fontAlgn="ctr">
              <a:lnSpc>
                <a:spcPct val="60000"/>
              </a:lnSpc>
              <a:tabLst>
                <a:tab pos="180975" algn="l"/>
              </a:tabLst>
            </a:pPr>
            <a:r>
              <a:rPr lang="en-GB" sz="1200" dirty="0"/>
              <a:t>Discuss special provisions for senior high-school exams and relevant university access schemes</a:t>
            </a:r>
            <a:endParaRPr lang="en-GB" sz="1200" i="0" u="none" strike="noStrike" kern="1200" dirty="0">
              <a:solidFill>
                <a:srgbClr val="051C2C"/>
              </a:solidFill>
              <a:effectLst/>
            </a:endParaRPr>
          </a:p>
          <a:p>
            <a:pPr marL="266400" indent="-266400" algn="l" rtl="0" eaLnBrk="1" fontAlgn="ctr" latinLnBrk="0" hangingPunct="1">
              <a:lnSpc>
                <a:spcPct val="60000"/>
              </a:lnSpc>
            </a:pPr>
            <a:r>
              <a:rPr lang="en-GB" sz="1300" b="1" i="0" u="none" strike="noStrike" kern="1200" dirty="0">
                <a:solidFill>
                  <a:srgbClr val="051C2C"/>
                </a:solidFill>
                <a:effectLst/>
              </a:rPr>
              <a:t>Psychosocial</a:t>
            </a:r>
            <a:endParaRPr lang="en-GB" sz="1300" b="0" i="0" u="none" strike="noStrike" dirty="0">
              <a:effectLst/>
            </a:endParaRPr>
          </a:p>
          <a:p>
            <a:pPr marL="628650" lvl="1" indent="-266400" fontAlgn="ctr">
              <a:lnSpc>
                <a:spcPct val="60000"/>
              </a:lnSpc>
              <a:buSzPct val="100000"/>
              <a:tabLst>
                <a:tab pos="180975" algn="l"/>
              </a:tabLst>
            </a:pPr>
            <a:r>
              <a:rPr lang="en-GB" sz="1200" dirty="0"/>
              <a:t>Counselling and education for families</a:t>
            </a:r>
          </a:p>
          <a:p>
            <a:pPr marL="628650" lvl="1" indent="-266400" fontAlgn="ctr">
              <a:lnSpc>
                <a:spcPct val="60000"/>
              </a:lnSpc>
              <a:tabLst>
                <a:tab pos="180975" algn="l"/>
              </a:tabLst>
            </a:pPr>
            <a:r>
              <a:rPr lang="en-GB" sz="1200" dirty="0"/>
              <a:t>Refer to genetic counsellor and/or psychologist as needed</a:t>
            </a:r>
            <a:endParaRPr lang="en-GB" sz="1200" i="0" u="none" strike="noStrike" kern="1200" dirty="0">
              <a:solidFill>
                <a:srgbClr val="051C2C"/>
              </a:solidFill>
              <a:effectLst/>
            </a:endParaRPr>
          </a:p>
          <a:p>
            <a:pPr marL="266400" indent="-266400" algn="l" rtl="0" eaLnBrk="1" fontAlgn="ctr" latinLnBrk="0" hangingPunct="1">
              <a:lnSpc>
                <a:spcPct val="60000"/>
              </a:lnSpc>
            </a:pPr>
            <a:r>
              <a:rPr lang="en-GB" sz="1300" b="1" i="0" u="none" strike="noStrike" kern="1200" dirty="0">
                <a:solidFill>
                  <a:srgbClr val="051C2C"/>
                </a:solidFill>
                <a:effectLst/>
              </a:rPr>
              <a:t>Community</a:t>
            </a:r>
          </a:p>
          <a:p>
            <a:pPr marL="628650" lvl="1" indent="-266400" fontAlgn="ctr">
              <a:lnSpc>
                <a:spcPct val="60000"/>
              </a:lnSpc>
              <a:tabLst>
                <a:tab pos="180975" algn="l"/>
              </a:tabLst>
            </a:pPr>
            <a:r>
              <a:rPr lang="en-GB" sz="1200" dirty="0"/>
              <a:t>Review community contacts and offer peer support</a:t>
            </a:r>
          </a:p>
        </p:txBody>
      </p:sp>
      <p:sp>
        <p:nvSpPr>
          <p:cNvPr id="3" name="Content Placeholder 2">
            <a:extLst>
              <a:ext uri="{FF2B5EF4-FFF2-40B4-BE49-F238E27FC236}">
                <a16:creationId xmlns:a16="http://schemas.microsoft.com/office/drawing/2014/main" id="{DC661417-788C-026B-FA7F-D76E9754C354}"/>
              </a:ext>
            </a:extLst>
          </p:cNvPr>
          <p:cNvSpPr>
            <a:spLocks noGrp="1"/>
          </p:cNvSpPr>
          <p:nvPr>
            <p:ph sz="half" idx="2"/>
          </p:nvPr>
        </p:nvSpPr>
        <p:spPr>
          <a:xfrm>
            <a:off x="5643237" y="1449388"/>
            <a:ext cx="6110797" cy="4682473"/>
          </a:xfrm>
        </p:spPr>
        <p:txBody>
          <a:bodyPr>
            <a:noAutofit/>
          </a:bodyPr>
          <a:lstStyle/>
          <a:p>
            <a:pPr marL="0" indent="0">
              <a:lnSpc>
                <a:spcPct val="60000"/>
              </a:lnSpc>
              <a:spcBef>
                <a:spcPts val="0"/>
              </a:spcBef>
              <a:buNone/>
            </a:pPr>
            <a:endParaRPr lang="en-GB" sz="1400" b="1" dirty="0"/>
          </a:p>
          <a:p>
            <a:pPr marL="266400" indent="-266400">
              <a:lnSpc>
                <a:spcPct val="60000"/>
              </a:lnSpc>
            </a:pPr>
            <a:endParaRPr lang="en-GB" sz="1300" b="1" dirty="0"/>
          </a:p>
          <a:p>
            <a:pPr marL="630000" lvl="1" indent="-266400">
              <a:lnSpc>
                <a:spcPct val="60000"/>
              </a:lnSpc>
            </a:pPr>
            <a:r>
              <a:rPr lang="en-GB" sz="1200" dirty="0"/>
              <a:t>BMI: up to 30 acceptable to account for short limbs</a:t>
            </a:r>
          </a:p>
          <a:p>
            <a:pPr marL="266400" indent="-266400">
              <a:lnSpc>
                <a:spcPct val="60000"/>
              </a:lnSpc>
            </a:pPr>
            <a:endParaRPr lang="en-GB" sz="1300" b="1" dirty="0"/>
          </a:p>
          <a:p>
            <a:pPr marL="630000" lvl="1" indent="-266400">
              <a:lnSpc>
                <a:spcPct val="70000"/>
              </a:lnSpc>
            </a:pPr>
            <a:r>
              <a:rPr lang="en-GB" sz="1200" dirty="0"/>
              <a:t>Check for dental malalignment once adult teeth have erupted refer to orthodontics if required</a:t>
            </a:r>
          </a:p>
          <a:p>
            <a:pPr marL="630000" lvl="1" indent="-266400">
              <a:lnSpc>
                <a:spcPct val="70000"/>
              </a:lnSpc>
            </a:pPr>
            <a:r>
              <a:rPr lang="en-GB" sz="1200" dirty="0"/>
              <a:t>Education on prevention of obesity, value of exercise and healthy diet</a:t>
            </a:r>
          </a:p>
          <a:p>
            <a:pPr marL="630000" lvl="1" indent="-266400">
              <a:lnSpc>
                <a:spcPct val="70000"/>
              </a:lnSpc>
            </a:pPr>
            <a:r>
              <a:rPr lang="en-GB" sz="1200" dirty="0"/>
              <a:t>Reproductive counselling</a:t>
            </a:r>
          </a:p>
          <a:p>
            <a:pPr marL="630000" lvl="1" indent="-266400">
              <a:lnSpc>
                <a:spcPct val="70000"/>
              </a:lnSpc>
            </a:pPr>
            <a:r>
              <a:rPr lang="en-GB" sz="1200" dirty="0"/>
              <a:t>Review academic progress</a:t>
            </a:r>
          </a:p>
          <a:p>
            <a:pPr marL="630000" lvl="1" indent="-266400">
              <a:lnSpc>
                <a:spcPct val="70000"/>
              </a:lnSpc>
            </a:pPr>
            <a:r>
              <a:rPr lang="en-GB" sz="1200" dirty="0"/>
              <a:t>Discuss puberty and reproductive education, re-refer to genetics if required</a:t>
            </a:r>
          </a:p>
          <a:p>
            <a:pPr marL="630000" lvl="1" indent="-266400">
              <a:lnSpc>
                <a:spcPct val="70000"/>
              </a:lnSpc>
            </a:pPr>
            <a:r>
              <a:rPr lang="en-GB" sz="1200" dirty="0"/>
              <a:t>Discuss transition to adult medical services</a:t>
            </a:r>
          </a:p>
          <a:p>
            <a:pPr marL="0" lvl="1" indent="0">
              <a:lnSpc>
                <a:spcPct val="70000"/>
              </a:lnSpc>
              <a:buNone/>
            </a:pPr>
            <a:endParaRPr lang="en-GB" sz="1600" dirty="0"/>
          </a:p>
          <a:p>
            <a:pPr marL="0" lvl="1" indent="0">
              <a:lnSpc>
                <a:spcPct val="70000"/>
              </a:lnSpc>
              <a:buNone/>
            </a:pPr>
            <a:endParaRPr lang="en-GB" sz="1200" dirty="0"/>
          </a:p>
          <a:p>
            <a:pPr>
              <a:spcBef>
                <a:spcPts val="0"/>
              </a:spcBef>
            </a:pPr>
            <a:endParaRPr lang="en-GB" sz="1300" b="1" dirty="0">
              <a:solidFill>
                <a:srgbClr val="051C2C"/>
              </a:solidFill>
            </a:endParaRPr>
          </a:p>
          <a:p>
            <a:pPr marL="630000" lvl="1" indent="-266400">
              <a:lnSpc>
                <a:spcPct val="70000"/>
              </a:lnSpc>
            </a:pPr>
            <a:r>
              <a:rPr lang="en-GB" sz="1200" dirty="0"/>
              <a:t>Education on safe sport/physical activities and the value of participation</a:t>
            </a:r>
          </a:p>
          <a:p>
            <a:pPr marL="630000" lvl="1" indent="-266400">
              <a:lnSpc>
                <a:spcPct val="70000"/>
              </a:lnSpc>
            </a:pPr>
            <a:r>
              <a:rPr lang="en-GB" sz="1200" dirty="0"/>
              <a:t>Discuss obtaining a driving licence; additional driver assessment and car modifications may be required (requirement vary between states)</a:t>
            </a:r>
          </a:p>
          <a:p>
            <a:pPr>
              <a:spcBef>
                <a:spcPts val="0"/>
              </a:spcBef>
            </a:pPr>
            <a:endParaRPr lang="en-GB" sz="1300" b="1" dirty="0">
              <a:solidFill>
                <a:srgbClr val="051C2C"/>
              </a:solidFill>
            </a:endParaRPr>
          </a:p>
          <a:p>
            <a:pPr marL="630000" lvl="1" indent="-266400">
              <a:lnSpc>
                <a:spcPct val="70000"/>
              </a:lnSpc>
            </a:pPr>
            <a:r>
              <a:rPr lang="en-GB" sz="1200" dirty="0"/>
              <a:t>Review emotional health, relationships with peers &amp; exposure to bullying</a:t>
            </a:r>
          </a:p>
          <a:p>
            <a:pPr marL="630000" lvl="1" indent="-266400">
              <a:lnSpc>
                <a:spcPct val="70000"/>
              </a:lnSpc>
            </a:pPr>
            <a:r>
              <a:rPr lang="en-GB" sz="1200" dirty="0"/>
              <a:t>The child or young person and their parents/carers should check with Centrelink re: changes in available benefits once they are 16 years old</a:t>
            </a:r>
          </a:p>
          <a:p>
            <a:pPr marL="0" indent="0">
              <a:buNone/>
            </a:pPr>
            <a:endParaRPr lang="en-GB" sz="1800" dirty="0">
              <a:solidFill>
                <a:srgbClr val="051C2C"/>
              </a:solidFill>
            </a:endParaRPr>
          </a:p>
          <a:p>
            <a:pPr marL="0" indent="0">
              <a:buNone/>
            </a:pPr>
            <a:endParaRPr lang="en-GB" sz="1800" i="0" u="none" strike="noStrike" kern="1200" dirty="0">
              <a:solidFill>
                <a:srgbClr val="051C2C"/>
              </a:solidFill>
              <a:effectLst/>
            </a:endParaRPr>
          </a:p>
        </p:txBody>
      </p:sp>
      <p:sp>
        <p:nvSpPr>
          <p:cNvPr id="4" name="Footer Placeholder 3">
            <a:extLst>
              <a:ext uri="{FF2B5EF4-FFF2-40B4-BE49-F238E27FC236}">
                <a16:creationId xmlns:a16="http://schemas.microsoft.com/office/drawing/2014/main" id="{45CFA91C-2F79-B411-936E-4D8C8D139F91}"/>
              </a:ext>
            </a:extLst>
          </p:cNvPr>
          <p:cNvSpPr>
            <a:spLocks noGrp="1"/>
          </p:cNvSpPr>
          <p:nvPr>
            <p:ph type="ftr" sz="quarter" idx="11"/>
          </p:nvPr>
        </p:nvSpPr>
        <p:spPr/>
        <p:txBody>
          <a:bodyPr/>
          <a:lstStyle/>
          <a:p>
            <a:r>
              <a:rPr lang="en-GB" dirty="0"/>
              <a:t>BMI, body mass index; ENT, ear, nose, and throat;</a:t>
            </a:r>
          </a:p>
          <a:p>
            <a:r>
              <a:rPr lang="en-GB" dirty="0"/>
              <a:t>Tofts LJ, et al. J Paediatr Child Health 2023;59:229–41.</a:t>
            </a:r>
          </a:p>
        </p:txBody>
      </p:sp>
      <p:pic>
        <p:nvPicPr>
          <p:cNvPr id="6" name="Graphic 5" descr="Man with solid fill">
            <a:extLst>
              <a:ext uri="{FF2B5EF4-FFF2-40B4-BE49-F238E27FC236}">
                <a16:creationId xmlns:a16="http://schemas.microsoft.com/office/drawing/2014/main" id="{B58FC396-A722-10AC-CFBB-361435E703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07226" y="410633"/>
            <a:ext cx="914400" cy="914400"/>
          </a:xfrm>
          <a:prstGeom prst="rect">
            <a:avLst/>
          </a:prstGeom>
        </p:spPr>
      </p:pic>
    </p:spTree>
    <p:extLst>
      <p:ext uri="{BB962C8B-B14F-4D97-AF65-F5344CB8AC3E}">
        <p14:creationId xmlns:p14="http://schemas.microsoft.com/office/powerpoint/2010/main" val="25200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a:bodyPr>
          <a:lstStyle/>
          <a:p>
            <a:r>
              <a:rPr lang="en-GB" dirty="0"/>
              <a:t>The Australian consensus statements presented here are underpinned by Australian data and the NHMRC GRADE system</a:t>
            </a:r>
          </a:p>
          <a:p>
            <a:pPr lvl="1"/>
            <a:r>
              <a:rPr lang="en-GB" dirty="0"/>
              <a:t>The statements are applicable across healthcare settings and geographical regions</a:t>
            </a:r>
          </a:p>
          <a:p>
            <a:endParaRPr lang="en-GB" dirty="0"/>
          </a:p>
          <a:p>
            <a:r>
              <a:rPr lang="en-GB" dirty="0"/>
              <a:t>Evidence was not available regarding care team composition, handling and positioning recommendations, timing of developmental assessments or participation recommendations</a:t>
            </a:r>
          </a:p>
          <a:p>
            <a:pPr lvl="1"/>
            <a:r>
              <a:rPr lang="en-GB" dirty="0"/>
              <a:t>Future work in these areas is recommended</a:t>
            </a:r>
          </a:p>
          <a:p>
            <a:pPr lvl="1"/>
            <a:r>
              <a:rPr lang="en-GB" dirty="0"/>
              <a:t>Specific allied health guidelines would also be complementary to the current work</a:t>
            </a:r>
          </a:p>
          <a:p>
            <a:endParaRPr lang="en-GB" dirty="0"/>
          </a:p>
          <a:p>
            <a:r>
              <a:rPr lang="en-GB" dirty="0"/>
              <a:t>These guidelines are for the management of </a:t>
            </a:r>
            <a:r>
              <a:rPr lang="en-GB"/>
              <a:t>unmodified ACH</a:t>
            </a:r>
            <a:endParaRPr lang="en-GB" dirty="0"/>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HCP, healthcare professional. </a:t>
            </a:r>
          </a:p>
          <a:p>
            <a:r>
              <a:rPr lang="en-GB" dirty="0"/>
              <a:t>Tofts LJ, et al. J Paediatr Child Health 2023;59:229–41.</a:t>
            </a:r>
          </a:p>
        </p:txBody>
      </p:sp>
    </p:spTree>
    <p:extLst>
      <p:ext uri="{BB962C8B-B14F-4D97-AF65-F5344CB8AC3E}">
        <p14:creationId xmlns:p14="http://schemas.microsoft.com/office/powerpoint/2010/main" val="387213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a:bodyPr>
          <a:lstStyle/>
          <a:p>
            <a:r>
              <a:rPr lang="en-GB" dirty="0"/>
              <a:t>ACH is rare, but is the most common form of skeletal dysplasia; The prevalence in New South Wales is 5.2 in 100,000</a:t>
            </a:r>
            <a:r>
              <a:rPr lang="en-GB" baseline="30000" dirty="0"/>
              <a:t>1</a:t>
            </a:r>
          </a:p>
          <a:p>
            <a:r>
              <a:rPr lang="en-GB" dirty="0"/>
              <a:t>In addition to altered growth, children and young people with ACH may experience medical complications, develop and function differently to others, and require psychosocial support</a:t>
            </a:r>
          </a:p>
          <a:p>
            <a:r>
              <a:rPr lang="en-GB" dirty="0"/>
              <a:t>International, European, and American consensus guidelines have been developed for the management of ACH</a:t>
            </a:r>
          </a:p>
          <a:p>
            <a:r>
              <a:rPr lang="en-GB" dirty="0"/>
              <a:t>Significant challenges exist in delivering services to individuals with ACH across Australia:</a:t>
            </a:r>
          </a:p>
          <a:p>
            <a:pPr lvl="1"/>
            <a:r>
              <a:rPr lang="en-GB" dirty="0"/>
              <a:t>Geographical challenges in accessing tertiary-based specialised care </a:t>
            </a:r>
          </a:p>
          <a:p>
            <a:pPr lvl="1"/>
            <a:r>
              <a:rPr lang="en-GB" dirty="0"/>
              <a:t>Differences in state-based service delivery models</a:t>
            </a:r>
          </a:p>
          <a:p>
            <a:r>
              <a:rPr lang="en-GB" dirty="0"/>
              <a:t>The Australian focused guidelines presented here were designed to complement those existing guidelines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1. Tofts L, et al. Am J Med Genet A 2021;185:1481–5.</a:t>
            </a:r>
          </a:p>
          <a:p>
            <a:r>
              <a:rPr lang="en-GB" dirty="0"/>
              <a:t>Tofts LJ, et al. J Paediatr Child Health 2023;59:229–41.</a:t>
            </a:r>
          </a:p>
        </p:txBody>
      </p:sp>
    </p:spTree>
    <p:extLst>
      <p:ext uri="{BB962C8B-B14F-4D97-AF65-F5344CB8AC3E}">
        <p14:creationId xmlns:p14="http://schemas.microsoft.com/office/powerpoint/2010/main" val="238687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C100-4AEA-2CE7-E9EF-1A6CD0B7CF3D}"/>
              </a:ext>
            </a:extLst>
          </p:cNvPr>
          <p:cNvSpPr>
            <a:spLocks noGrp="1"/>
          </p:cNvSpPr>
          <p:nvPr>
            <p:ph type="title"/>
          </p:nvPr>
        </p:nvSpPr>
        <p:spPr/>
        <p:txBody>
          <a:bodyPr/>
          <a:lstStyle/>
          <a:p>
            <a:r>
              <a:rPr lang="en-GB" noProof="1"/>
              <a:t>Methodology</a:t>
            </a:r>
          </a:p>
        </p:txBody>
      </p:sp>
      <p:sp>
        <p:nvSpPr>
          <p:cNvPr id="3" name="Content Placeholder 2">
            <a:extLst>
              <a:ext uri="{FF2B5EF4-FFF2-40B4-BE49-F238E27FC236}">
                <a16:creationId xmlns:a16="http://schemas.microsoft.com/office/drawing/2014/main" id="{B2988D29-69BA-D669-686A-FA380A48D26E}"/>
              </a:ext>
            </a:extLst>
          </p:cNvPr>
          <p:cNvSpPr>
            <a:spLocks noGrp="1"/>
          </p:cNvSpPr>
          <p:nvPr>
            <p:ph idx="1"/>
          </p:nvPr>
        </p:nvSpPr>
        <p:spPr/>
        <p:txBody>
          <a:bodyPr>
            <a:normAutofit lnSpcReduction="10000"/>
          </a:bodyPr>
          <a:lstStyle/>
          <a:p>
            <a:r>
              <a:rPr lang="en-GB" noProof="1"/>
              <a:t>The guidelines are intended for use by health professionals and children and young people with ACH and their families living in Australia</a:t>
            </a:r>
          </a:p>
          <a:p>
            <a:pPr lvl="1"/>
            <a:r>
              <a:rPr lang="en-GB" noProof="1"/>
              <a:t>To provide core care recommendations for families and clinicians</a:t>
            </a:r>
          </a:p>
          <a:p>
            <a:pPr lvl="1"/>
            <a:r>
              <a:rPr lang="en-GB" noProof="1"/>
              <a:t>To consolidate key resources for management</a:t>
            </a:r>
          </a:p>
          <a:p>
            <a:pPr lvl="1"/>
            <a:r>
              <a:rPr lang="en-GB" noProof="1"/>
              <a:t>To facilitate communication between specialists, local teams, and families</a:t>
            </a:r>
          </a:p>
          <a:p>
            <a:pPr lvl="1"/>
            <a:r>
              <a:rPr lang="en-GB" noProof="1"/>
              <a:t>To support delivery of high-quality care regardless of setting and geographical location</a:t>
            </a:r>
          </a:p>
          <a:p>
            <a:r>
              <a:rPr lang="en-GB" noProof="1"/>
              <a:t>17 participants including medical specialists, physiotherapists, a genetic counsellor, an occupational therapist, a person with ACH, and a parent of a child with ACH</a:t>
            </a:r>
          </a:p>
          <a:p>
            <a:r>
              <a:rPr lang="en-GB" noProof="1"/>
              <a:t>Developed a series of consensus statements using a modified Delphi process</a:t>
            </a:r>
          </a:p>
          <a:p>
            <a:pPr lvl="1"/>
            <a:r>
              <a:rPr lang="en-GB" noProof="1"/>
              <a:t>Supported by the best available evidence, assessed using the NHMRC criteria for Level of Evidence and GRADE</a:t>
            </a:r>
          </a:p>
          <a:p>
            <a:r>
              <a:rPr lang="en-GB" noProof="1"/>
              <a:t>The guidelines use specific Australian data regarding growth, prevalence, medical complications, and development</a:t>
            </a:r>
          </a:p>
          <a:p>
            <a:pPr algn="l"/>
            <a:endParaRPr lang="en-GB" noProof="1"/>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noProof="1"/>
              <a:t>GRADE, Grading of Recommendations Assessment, Development and Evaluation; </a:t>
            </a:r>
            <a:br>
              <a:rPr lang="en-GB" noProof="1"/>
            </a:br>
            <a:r>
              <a:rPr lang="en-GB" noProof="1"/>
              <a:t>NHMRC, National Health and Medical Research Council.</a:t>
            </a:r>
          </a:p>
          <a:p>
            <a:r>
              <a:rPr lang="en-GB" noProof="1"/>
              <a:t>Tofts LJ, et al. J Paediatr Child Health 2023;59:229–41.</a:t>
            </a:r>
          </a:p>
        </p:txBody>
      </p:sp>
    </p:spTree>
    <p:extLst>
      <p:ext uri="{BB962C8B-B14F-4D97-AF65-F5344CB8AC3E}">
        <p14:creationId xmlns:p14="http://schemas.microsoft.com/office/powerpoint/2010/main" val="1627981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lstStyle/>
          <a:p>
            <a:r>
              <a:rPr lang="en-GB" dirty="0"/>
              <a:t>Paediatric Care for Children With ACH</a:t>
            </a:r>
          </a:p>
        </p:txBody>
      </p:sp>
      <p:sp>
        <p:nvSpPr>
          <p:cNvPr id="6" name="Content Placeholder 5">
            <a:extLst>
              <a:ext uri="{FF2B5EF4-FFF2-40B4-BE49-F238E27FC236}">
                <a16:creationId xmlns:a16="http://schemas.microsoft.com/office/drawing/2014/main" id="{88073C25-969A-F6A7-0943-73CB37D0667A}"/>
              </a:ext>
            </a:extLst>
          </p:cNvPr>
          <p:cNvSpPr>
            <a:spLocks noGrp="1"/>
          </p:cNvSpPr>
          <p:nvPr>
            <p:ph idx="1"/>
          </p:nvPr>
        </p:nvSpPr>
        <p:spPr/>
        <p:txBody>
          <a:bodyPr/>
          <a:lstStyle/>
          <a:p>
            <a:pPr marL="0" indent="0">
              <a:buNone/>
            </a:pPr>
            <a:r>
              <a:rPr lang="en-GB" dirty="0"/>
              <a:t>Final consensus statements on the management of children with achondroplasia</a:t>
            </a:r>
          </a:p>
          <a:p>
            <a:pPr marL="457200" indent="-457200">
              <a:buFont typeface="+mj-lt"/>
              <a:buAutoNum type="arabicPeriod"/>
            </a:pPr>
            <a:r>
              <a:rPr lang="en-GB" dirty="0"/>
              <a:t>Require shared care between local and specialist teams of HCPs with expertise in ACH</a:t>
            </a:r>
          </a:p>
          <a:p>
            <a:pPr marL="457200" indent="-457200">
              <a:buFont typeface="+mj-lt"/>
              <a:buAutoNum type="arabicPeriod"/>
            </a:pPr>
            <a:r>
              <a:rPr lang="en-GB" dirty="0"/>
              <a:t>Should have access to local GPs, paediatricians, nursing, and allied health professionals</a:t>
            </a:r>
          </a:p>
          <a:p>
            <a:pPr marL="457200" indent="-457200">
              <a:buFont typeface="+mj-lt"/>
              <a:buAutoNum type="arabicPeriod"/>
            </a:pPr>
            <a:r>
              <a:rPr lang="en-GB" dirty="0"/>
              <a:t>Require regular MDT review with specialist HCP teams with expertise in ACH management</a:t>
            </a:r>
          </a:p>
          <a:p>
            <a:pPr lvl="1"/>
            <a:r>
              <a:rPr lang="en-GB" dirty="0"/>
              <a:t>Medical practitioners</a:t>
            </a:r>
          </a:p>
          <a:p>
            <a:pPr lvl="1"/>
            <a:r>
              <a:rPr lang="en-GB" dirty="0"/>
              <a:t>Physiotherapists, occupational therapists, speech therapists </a:t>
            </a:r>
          </a:p>
          <a:p>
            <a:pPr lvl="1"/>
            <a:r>
              <a:rPr lang="en-GB" dirty="0"/>
              <a:t>Counselling professionals: genetic counsellors, social workers or clinical psychologists</a:t>
            </a:r>
          </a:p>
          <a:p>
            <a:pPr marL="457200" indent="-457200">
              <a:buFont typeface="+mj-lt"/>
              <a:buAutoNum type="arabicPeriod"/>
            </a:pPr>
            <a:r>
              <a:rPr lang="en-GB" dirty="0"/>
              <a:t>May have neurosurgical orthopaedic, ENT, and respiratory complications</a:t>
            </a:r>
          </a:p>
          <a:p>
            <a:pPr lvl="1"/>
            <a:r>
              <a:rPr lang="en-GB" dirty="0"/>
              <a:t>Management should be provided by subspecialists who have either direct experience in ACH or access to condition-specific advice from the coordinating specialist clinic</a:t>
            </a:r>
          </a:p>
          <a:p>
            <a:pPr lvl="1"/>
            <a:r>
              <a:rPr lang="en-GB" dirty="0"/>
              <a:t>Surgery should only be carried out with appropriate anaesthetic and supportive care facilities</a:t>
            </a:r>
          </a:p>
          <a:p>
            <a:endParaRPr lang="en-GB" dirty="0"/>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ENT, ear, nose, and throat; GP, general practitioner; HCP, healthcare professional; MDT, multidisciplinary team. </a:t>
            </a:r>
          </a:p>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Statements 1–4 </a:t>
            </a:r>
          </a:p>
        </p:txBody>
      </p:sp>
      <p:pic>
        <p:nvPicPr>
          <p:cNvPr id="15" name="Graphic 14" descr="Australia with solid fill">
            <a:extLst>
              <a:ext uri="{FF2B5EF4-FFF2-40B4-BE49-F238E27FC236}">
                <a16:creationId xmlns:a16="http://schemas.microsoft.com/office/drawing/2014/main" id="{029BDB10-E79C-E1D0-FD73-0FC8BE37BF4F}"/>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3954903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lstStyle/>
          <a:p>
            <a:r>
              <a:rPr lang="en-GB" dirty="0"/>
              <a:t>Neurological Complications</a:t>
            </a:r>
          </a:p>
        </p:txBody>
      </p:sp>
      <p:sp>
        <p:nvSpPr>
          <p:cNvPr id="6" name="Content Placeholder 5">
            <a:extLst>
              <a:ext uri="{FF2B5EF4-FFF2-40B4-BE49-F238E27FC236}">
                <a16:creationId xmlns:a16="http://schemas.microsoft.com/office/drawing/2014/main" id="{88073C25-969A-F6A7-0943-73CB37D0667A}"/>
              </a:ext>
            </a:extLst>
          </p:cNvPr>
          <p:cNvSpPr>
            <a:spLocks noGrp="1"/>
          </p:cNvSpPr>
          <p:nvPr>
            <p:ph idx="1"/>
          </p:nvPr>
        </p:nvSpPr>
        <p:spPr/>
        <p:txBody>
          <a:bodyPr/>
          <a:lstStyle/>
          <a:p>
            <a:pPr marL="457200" indent="-457200">
              <a:buFont typeface="+mj-lt"/>
              <a:buAutoNum type="arabicPeriod" startAt="5"/>
            </a:pPr>
            <a:r>
              <a:rPr lang="en-GB" dirty="0"/>
              <a:t>Babies with ACH need neurological and clinical examination, craniocervical MRI (feed and wrap if feasible) and sleep physician review with polysomnography as soon as practicable after birth (or soon after diagnosis)</a:t>
            </a:r>
          </a:p>
          <a:p>
            <a:pPr marL="457200" indent="-457200">
              <a:buFont typeface="+mj-lt"/>
              <a:buAutoNum type="arabicPeriod" startAt="5"/>
            </a:pPr>
            <a:r>
              <a:rPr lang="en-GB" dirty="0"/>
              <a:t>The Achondroplasia Foramen Magnum Score for MRI scans should be used to ensure consistent reporting of craniocervical stenosis parameters</a:t>
            </a:r>
          </a:p>
          <a:p>
            <a:pPr marL="457200" indent="-457200">
              <a:buFont typeface="+mj-lt"/>
              <a:buAutoNum type="arabicPeriod" startAt="5"/>
            </a:pPr>
            <a:r>
              <a:rPr lang="en-GB" dirty="0"/>
              <a:t>Neurological examination should be conducted on a regular, ongoing basis to assess for signs of evolving craniocervical compression</a:t>
            </a:r>
          </a:p>
          <a:p>
            <a:pPr lvl="1"/>
            <a:r>
              <a:rPr lang="en-GB" dirty="0"/>
              <a:t>Repeat MRI and sleep study should be considered if there is a change in status</a:t>
            </a:r>
          </a:p>
          <a:p>
            <a:endParaRPr lang="en-GB" dirty="0"/>
          </a:p>
          <a:p>
            <a:endParaRPr lang="en-GB" dirty="0"/>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Statements 5–7 </a:t>
            </a:r>
          </a:p>
        </p:txBody>
      </p:sp>
      <p:pic>
        <p:nvPicPr>
          <p:cNvPr id="3" name="Graphic 2" descr="Australia with solid fill">
            <a:extLst>
              <a:ext uri="{FF2B5EF4-FFF2-40B4-BE49-F238E27FC236}">
                <a16:creationId xmlns:a16="http://schemas.microsoft.com/office/drawing/2014/main" id="{325E5D4C-5E08-C864-89D0-046C9BBF8153}"/>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283227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normAutofit fontScale="90000"/>
          </a:bodyPr>
          <a:lstStyle/>
          <a:p>
            <a:r>
              <a:rPr lang="en-GB" dirty="0"/>
              <a:t>Special Consideration:</a:t>
            </a:r>
            <a:br>
              <a:rPr lang="en-GB" dirty="0"/>
            </a:br>
            <a:r>
              <a:rPr lang="en-GB" dirty="0"/>
              <a:t>Handling Babies and Infants With ACH</a:t>
            </a:r>
          </a:p>
        </p:txBody>
      </p:sp>
      <p:sp>
        <p:nvSpPr>
          <p:cNvPr id="6" name="Content Placeholder 5">
            <a:extLst>
              <a:ext uri="{FF2B5EF4-FFF2-40B4-BE49-F238E27FC236}">
                <a16:creationId xmlns:a16="http://schemas.microsoft.com/office/drawing/2014/main" id="{88073C25-969A-F6A7-0943-73CB37D0667A}"/>
              </a:ext>
            </a:extLst>
          </p:cNvPr>
          <p:cNvSpPr>
            <a:spLocks noGrp="1"/>
          </p:cNvSpPr>
          <p:nvPr>
            <p:ph idx="1"/>
          </p:nvPr>
        </p:nvSpPr>
        <p:spPr/>
        <p:txBody>
          <a:bodyPr/>
          <a:lstStyle/>
          <a:p>
            <a:pPr marL="457200" indent="-457200">
              <a:buFont typeface="+mj-lt"/>
              <a:buAutoNum type="arabicPeriod" startAt="8"/>
            </a:pPr>
            <a:r>
              <a:rPr lang="en-GB" noProof="1"/>
              <a:t>Newborns</a:t>
            </a:r>
            <a:r>
              <a:rPr lang="en-GB" dirty="0"/>
              <a:t> and babies should be managed using a ‘Handling and Positioning’ protocol </a:t>
            </a:r>
          </a:p>
          <a:p>
            <a:pPr marL="993775" lvl="1" indent="-457200"/>
            <a:r>
              <a:rPr lang="en-GB" dirty="0"/>
              <a:t>Aim to protect the cervical spinal cord while head control is being achieved and prevent thoracolumbar spinal deformity while independent sitting is achieved</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 8 </a:t>
            </a:r>
          </a:p>
        </p:txBody>
      </p:sp>
      <p:pic>
        <p:nvPicPr>
          <p:cNvPr id="3" name="Graphic 2" descr="Australia with solid fill">
            <a:extLst>
              <a:ext uri="{FF2B5EF4-FFF2-40B4-BE49-F238E27FC236}">
                <a16:creationId xmlns:a16="http://schemas.microsoft.com/office/drawing/2014/main" id="{B61B34DD-D267-69B4-C6FA-D098A303CB77}"/>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90167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lstStyle/>
          <a:p>
            <a:r>
              <a:rPr lang="en-GB" dirty="0"/>
              <a:t>Childhood Developmental Considerations</a:t>
            </a:r>
          </a:p>
        </p:txBody>
      </p:sp>
      <p:sp>
        <p:nvSpPr>
          <p:cNvPr id="6" name="Content Placeholder 5">
            <a:extLst>
              <a:ext uri="{FF2B5EF4-FFF2-40B4-BE49-F238E27FC236}">
                <a16:creationId xmlns:a16="http://schemas.microsoft.com/office/drawing/2014/main" id="{88073C25-969A-F6A7-0943-73CB37D0667A}"/>
              </a:ext>
            </a:extLst>
          </p:cNvPr>
          <p:cNvSpPr>
            <a:spLocks noGrp="1"/>
          </p:cNvSpPr>
          <p:nvPr>
            <p:ph idx="1"/>
          </p:nvPr>
        </p:nvSpPr>
        <p:spPr/>
        <p:txBody>
          <a:bodyPr>
            <a:normAutofit fontScale="92500" lnSpcReduction="20000"/>
          </a:bodyPr>
          <a:lstStyle/>
          <a:p>
            <a:pPr marL="457200" indent="-457200">
              <a:buFont typeface="+mj-lt"/>
              <a:buAutoNum type="arabicPeriod" startAt="9"/>
            </a:pPr>
            <a:r>
              <a:rPr lang="en-GB" dirty="0"/>
              <a:t>Growth should be assessed regularly, using condition-specific Australian reference charts </a:t>
            </a:r>
          </a:p>
          <a:p>
            <a:pPr lvl="1"/>
            <a:r>
              <a:rPr lang="en-GB" dirty="0"/>
              <a:t>These are observational; measures outside 10–90th centiles should prompt medical evaluation</a:t>
            </a:r>
          </a:p>
          <a:p>
            <a:pPr marL="457200" indent="-457200">
              <a:buFont typeface="+mj-lt"/>
              <a:buAutoNum type="arabicPeriod" startAt="9"/>
            </a:pPr>
            <a:r>
              <a:rPr lang="en-GB" dirty="0"/>
              <a:t>Babies and young children require regular developmental assessment using validated condition-specific reference data if available at 4 and 8 months, and 1, 2, 3, and 4 years of age</a:t>
            </a:r>
          </a:p>
          <a:p>
            <a:pPr marL="457200" indent="-457200">
              <a:buFont typeface="+mj-lt"/>
              <a:buAutoNum type="arabicPeriod" startAt="9"/>
            </a:pPr>
            <a:r>
              <a:rPr lang="en-GB" dirty="0"/>
              <a:t>Recommend formal speech assessment at 2 years and fine motor assessment ~4 years</a:t>
            </a:r>
          </a:p>
          <a:p>
            <a:pPr marL="457200" indent="-457200">
              <a:buFont typeface="+mj-lt"/>
              <a:buAutoNum type="arabicPeriod" startAt="9"/>
            </a:pPr>
            <a:r>
              <a:rPr lang="en-GB" dirty="0"/>
              <a:t>Formal developmental assessments should involve therapists experienced with ACH</a:t>
            </a:r>
          </a:p>
          <a:p>
            <a:pPr lvl="1"/>
            <a:r>
              <a:rPr lang="en-GB" dirty="0"/>
              <a:t>Modifications to test administration may be required to facilitate full participation</a:t>
            </a:r>
          </a:p>
          <a:p>
            <a:pPr marL="457200" indent="-457200">
              <a:buFont typeface="+mj-lt"/>
              <a:buAutoNum type="arabicPeriod" startAt="9"/>
            </a:pPr>
            <a:r>
              <a:rPr lang="en-GB" dirty="0"/>
              <a:t>Development of motor skills in ACH is condition-specific and reference milestones are available</a:t>
            </a:r>
          </a:p>
          <a:p>
            <a:pPr lvl="1"/>
            <a:r>
              <a:rPr lang="en-GB" dirty="0"/>
              <a:t>These are observational; caution needed in children whose skills develop later than expected</a:t>
            </a:r>
          </a:p>
          <a:p>
            <a:pPr marL="457200" indent="-457200">
              <a:buFont typeface="+mj-lt"/>
              <a:buAutoNum type="arabicPeriod" startAt="9"/>
            </a:pPr>
            <a:r>
              <a:rPr lang="en-GB" dirty="0"/>
              <a:t>Referral for medical re-evaluation and early intervention should be instigated if development is outside the typical trajectory for ACH</a:t>
            </a:r>
          </a:p>
          <a:p>
            <a:pPr marL="457200" indent="-457200">
              <a:buFont typeface="+mj-lt"/>
              <a:buAutoNum type="arabicPeriod" startAt="9"/>
            </a:pPr>
            <a:r>
              <a:rPr lang="en-GB" dirty="0"/>
              <a:t>Delays in communication, social, emotional and problem-solving milestones warrant further assessment for other causes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Statements 9–15 </a:t>
            </a:r>
          </a:p>
        </p:txBody>
      </p:sp>
      <p:pic>
        <p:nvPicPr>
          <p:cNvPr id="12" name="Graphic 11" descr="Australia with solid fill">
            <a:extLst>
              <a:ext uri="{FF2B5EF4-FFF2-40B4-BE49-F238E27FC236}">
                <a16:creationId xmlns:a16="http://schemas.microsoft.com/office/drawing/2014/main" id="{C0870A86-6077-276F-E675-0E122FFC9A4C}"/>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2756360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lstStyle/>
          <a:p>
            <a:r>
              <a:rPr lang="en-GB" dirty="0"/>
              <a:t>Childhood Participation</a:t>
            </a:r>
          </a:p>
        </p:txBody>
      </p:sp>
      <p:sp>
        <p:nvSpPr>
          <p:cNvPr id="6" name="Content Placeholder 5">
            <a:extLst>
              <a:ext uri="{FF2B5EF4-FFF2-40B4-BE49-F238E27FC236}">
                <a16:creationId xmlns:a16="http://schemas.microsoft.com/office/drawing/2014/main" id="{88073C25-969A-F6A7-0943-73CB37D0667A}"/>
              </a:ext>
            </a:extLst>
          </p:cNvPr>
          <p:cNvSpPr>
            <a:spLocks noGrp="1"/>
          </p:cNvSpPr>
          <p:nvPr>
            <p:ph idx="1"/>
          </p:nvPr>
        </p:nvSpPr>
        <p:spPr/>
        <p:txBody>
          <a:bodyPr/>
          <a:lstStyle/>
          <a:p>
            <a:pPr marL="457200" indent="-457200">
              <a:buFont typeface="+mj-lt"/>
              <a:buAutoNum type="arabicPeriod" startAt="16"/>
            </a:pPr>
            <a:r>
              <a:rPr lang="en-GB" dirty="0"/>
              <a:t>Children with ACH may have significant physical limitations as well as delay in acquiring independent self-care to a variable extent</a:t>
            </a:r>
          </a:p>
          <a:p>
            <a:pPr lvl="1"/>
            <a:r>
              <a:rPr lang="en-GB" dirty="0"/>
              <a:t>Access to tailored NDIS services throughout childhood and beyond is therefore essential</a:t>
            </a:r>
          </a:p>
          <a:p>
            <a:pPr marL="457200" indent="-457200">
              <a:buFont typeface="+mj-lt"/>
              <a:buAutoNum type="arabicPeriod" startAt="16"/>
            </a:pPr>
            <a:r>
              <a:rPr lang="en-GB" dirty="0"/>
              <a:t>Children with ACH should be able to participate in most educational and community activities</a:t>
            </a:r>
          </a:p>
          <a:p>
            <a:pPr lvl="1"/>
            <a:r>
              <a:rPr lang="en-GB" dirty="0"/>
              <a:t>This may require adaptation, modification and equipment which can be recommended by the child’s treating therapists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NDIS, National Disability Insurance Scheme. </a:t>
            </a:r>
          </a:p>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Statements 16 &amp; 17 </a:t>
            </a:r>
          </a:p>
        </p:txBody>
      </p:sp>
      <p:pic>
        <p:nvPicPr>
          <p:cNvPr id="11" name="Graphic 10" descr="Australia with solid fill">
            <a:extLst>
              <a:ext uri="{FF2B5EF4-FFF2-40B4-BE49-F238E27FC236}">
                <a16:creationId xmlns:a16="http://schemas.microsoft.com/office/drawing/2014/main" id="{EFA28ECD-CD51-9FD6-7281-C2385038565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1920160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56D99-5FA5-4AE8-4C58-3B23BF3EB89A}"/>
              </a:ext>
            </a:extLst>
          </p:cNvPr>
          <p:cNvSpPr>
            <a:spLocks noGrp="1"/>
          </p:cNvSpPr>
          <p:nvPr>
            <p:ph type="title"/>
          </p:nvPr>
        </p:nvSpPr>
        <p:spPr/>
        <p:txBody>
          <a:bodyPr/>
          <a:lstStyle/>
          <a:p>
            <a:r>
              <a:rPr lang="en-GB" dirty="0"/>
              <a:t>Psychosocial Considerations</a:t>
            </a:r>
          </a:p>
        </p:txBody>
      </p:sp>
      <p:sp>
        <p:nvSpPr>
          <p:cNvPr id="2" name="Content Placeholder 1">
            <a:extLst>
              <a:ext uri="{FF2B5EF4-FFF2-40B4-BE49-F238E27FC236}">
                <a16:creationId xmlns:a16="http://schemas.microsoft.com/office/drawing/2014/main" id="{83C0CC4A-7155-5117-C98F-0396CE93DE0A}"/>
              </a:ext>
            </a:extLst>
          </p:cNvPr>
          <p:cNvSpPr>
            <a:spLocks noGrp="1"/>
          </p:cNvSpPr>
          <p:nvPr>
            <p:ph idx="1"/>
          </p:nvPr>
        </p:nvSpPr>
        <p:spPr/>
        <p:txBody>
          <a:bodyPr/>
          <a:lstStyle/>
          <a:p>
            <a:pPr marL="457200" indent="-457200">
              <a:buFont typeface="+mj-lt"/>
              <a:buAutoNum type="arabicPeriod" startAt="18"/>
            </a:pPr>
            <a:r>
              <a:rPr lang="en-GB" dirty="0"/>
              <a:t>Children with ACH may experience personal and societal responses to their physical difference</a:t>
            </a:r>
          </a:p>
          <a:p>
            <a:pPr lvl="1"/>
            <a:r>
              <a:rPr lang="en-GB" dirty="0"/>
              <a:t>Access to psychosocial support should be readily available if required</a:t>
            </a:r>
          </a:p>
          <a:p>
            <a:pPr marL="457200" indent="-457200">
              <a:buFont typeface="+mj-lt"/>
              <a:buAutoNum type="arabicPeriod" startAt="18"/>
            </a:pPr>
            <a:r>
              <a:rPr lang="en-GB" dirty="0"/>
              <a:t>Increased time demands from medical and therapy needs in addition to psychosocial adjustment to a diagnosis of ACH may create stressful experiences for families</a:t>
            </a:r>
          </a:p>
          <a:p>
            <a:pPr lvl="1"/>
            <a:r>
              <a:rPr lang="en-GB" dirty="0"/>
              <a:t>Access to psychosocial support should be readily available if required</a:t>
            </a:r>
          </a:p>
          <a:p>
            <a:pPr marL="457200" indent="-457200">
              <a:buFont typeface="+mj-lt"/>
              <a:buAutoNum type="arabicPeriod" startAt="18"/>
            </a:pPr>
            <a:r>
              <a:rPr lang="en-GB" dirty="0"/>
              <a:t>Peer support, both for families and older children, is valuable in developing self-confidence and a sense of belonging</a:t>
            </a:r>
          </a:p>
          <a:p>
            <a:pPr lvl="1"/>
            <a:r>
              <a:rPr lang="en-GB" dirty="0"/>
              <a:t>Recommend families are offered contact information for peer support groups such as the SSPA or other local support groups</a:t>
            </a:r>
          </a:p>
        </p:txBody>
      </p:sp>
      <p:sp>
        <p:nvSpPr>
          <p:cNvPr id="4" name="Footer Placeholder 3">
            <a:extLst>
              <a:ext uri="{FF2B5EF4-FFF2-40B4-BE49-F238E27FC236}">
                <a16:creationId xmlns:a16="http://schemas.microsoft.com/office/drawing/2014/main" id="{C6FA460E-4068-B09B-37C5-AF8C02A782A6}"/>
              </a:ext>
            </a:extLst>
          </p:cNvPr>
          <p:cNvSpPr>
            <a:spLocks noGrp="1"/>
          </p:cNvSpPr>
          <p:nvPr>
            <p:ph type="ftr" sz="quarter" idx="11"/>
          </p:nvPr>
        </p:nvSpPr>
        <p:spPr/>
        <p:txBody>
          <a:bodyPr/>
          <a:lstStyle/>
          <a:p>
            <a:r>
              <a:rPr lang="en-GB" dirty="0"/>
              <a:t>SSPA, Short Statured People of Australia. </a:t>
            </a:r>
          </a:p>
          <a:p>
            <a:r>
              <a:rPr lang="en-GB" dirty="0"/>
              <a:t>Tofts LJ, et al. J Paediatr Child Health 2023;59:229–41.</a:t>
            </a:r>
          </a:p>
        </p:txBody>
      </p:sp>
      <p:sp>
        <p:nvSpPr>
          <p:cNvPr id="8" name="Rectangle: Rounded Corners 7">
            <a:extLst>
              <a:ext uri="{FF2B5EF4-FFF2-40B4-BE49-F238E27FC236}">
                <a16:creationId xmlns:a16="http://schemas.microsoft.com/office/drawing/2014/main" id="{236CBF3B-D3DF-36C3-EA24-6ACBB377F2CA}"/>
              </a:ext>
            </a:extLst>
          </p:cNvPr>
          <p:cNvSpPr/>
          <p:nvPr/>
        </p:nvSpPr>
        <p:spPr>
          <a:xfrm>
            <a:off x="8435662" y="579549"/>
            <a:ext cx="2833352" cy="605307"/>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dirty="0"/>
              <a:t>Statements 18–20 </a:t>
            </a:r>
          </a:p>
        </p:txBody>
      </p:sp>
      <p:pic>
        <p:nvPicPr>
          <p:cNvPr id="3" name="Graphic 2" descr="Australia with solid fill">
            <a:extLst>
              <a:ext uri="{FF2B5EF4-FFF2-40B4-BE49-F238E27FC236}">
                <a16:creationId xmlns:a16="http://schemas.microsoft.com/office/drawing/2014/main" id="{EBA2EB87-E183-DA5F-CB95-6B13C85E302D}"/>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8004" r="37016" b="16760"/>
          <a:stretch/>
        </p:blipFill>
        <p:spPr>
          <a:xfrm>
            <a:off x="8556537" y="677387"/>
            <a:ext cx="530989" cy="465674"/>
          </a:xfrm>
          <a:prstGeom prst="rect">
            <a:avLst/>
          </a:prstGeom>
        </p:spPr>
      </p:pic>
    </p:spTree>
    <p:extLst>
      <p:ext uri="{BB962C8B-B14F-4D97-AF65-F5344CB8AC3E}">
        <p14:creationId xmlns:p14="http://schemas.microsoft.com/office/powerpoint/2010/main" val="124366317"/>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9371</TotalTime>
  <Words>2557</Words>
  <Application>Microsoft Office PowerPoint</Application>
  <PresentationFormat>Widescreen</PresentationFormat>
  <Paragraphs>289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Arial Narrow</vt:lpstr>
      <vt:lpstr>1_Office Theme</vt:lpstr>
      <vt:lpstr>Australian Guidelines for the Management of  Children With Achondroplasia</vt:lpstr>
      <vt:lpstr>Background</vt:lpstr>
      <vt:lpstr>Methodology</vt:lpstr>
      <vt:lpstr>Paediatric Care for Children With ACH</vt:lpstr>
      <vt:lpstr>Neurological Complications</vt:lpstr>
      <vt:lpstr>Special Consideration: Handling Babies and Infants With ACH</vt:lpstr>
      <vt:lpstr>Childhood Developmental Considerations</vt:lpstr>
      <vt:lpstr>Childhood Participation</vt:lpstr>
      <vt:lpstr>Psychosocial Considerations</vt:lpstr>
      <vt:lpstr>Age-Specific Guidelines: Management of Children With ACH Newborn to 28 Days</vt:lpstr>
      <vt:lpstr>Age-Specific Guidelines: Management of Children With ACH Infant: 1 Month to 1 Year</vt:lpstr>
      <vt:lpstr>Age-Specific Guidelines: Management of Children With ACH Early Childhood: 1–5 Years</vt:lpstr>
      <vt:lpstr>Age-Specific Guidelines: Management of Children With ACH Late Childhood: 5–13 Years</vt:lpstr>
      <vt:lpstr>Age-Specific Guidelines: Management of Children With ACH Adolescence: 13–18 Years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Praveen Abraham</cp:lastModifiedBy>
  <cp:revision>357</cp:revision>
  <dcterms:created xsi:type="dcterms:W3CDTF">2021-09-21T16:24:04Z</dcterms:created>
  <dcterms:modified xsi:type="dcterms:W3CDTF">2023-03-07T13:58:25Z</dcterms:modified>
</cp:coreProperties>
</file>