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4248" userDrawn="1">
          <p15:clr>
            <a:srgbClr val="A4A3A4"/>
          </p15:clr>
        </p15:guide>
        <p15:guide id="3" orient="horz" pos="263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29413A-4934-0280-200B-1D7D329410DA}" name="Praveen Abraham" initials="PA" userId="S::Praveen.Abraham@elmgroupltd.com::ec62dcbb-7d88-417f-a160-6b5909159534" providerId="AD"/>
  <p188:author id="{3CCFB29E-2070-7790-00A7-E11B2D7CE010}" name="Marie Farrow" initials="MF" userId="395651ff28d4452c" providerId="Windows Live"/>
  <p188:author id="{2C6881F9-48E8-FFB9-2D5F-1A973C795183}" name="Martin Lennon" initials="ML" userId="Martin Lennon"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im Venables" initials="TV" lastIdx="10" clrIdx="0">
    <p:extLst>
      <p:ext uri="{19B8F6BF-5375-455C-9EA6-DF929625EA0E}">
        <p15:presenceInfo xmlns:p15="http://schemas.microsoft.com/office/powerpoint/2012/main" userId="S::Tim.Venables@elmgroupltd.com::4da54266-e6ed-48f9-86fc-5a09902e13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9DC3E6"/>
    <a:srgbClr val="002060"/>
    <a:srgbClr val="FFFFFF"/>
    <a:srgbClr val="7F8FAF"/>
    <a:srgbClr val="CEE0F2"/>
    <a:srgbClr val="E8EEF1"/>
    <a:srgbClr val="CEDAE2"/>
    <a:srgbClr val="F0F0F0"/>
    <a:srgbClr val="368B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1" autoAdjust="0"/>
    <p:restoredTop sz="94660"/>
  </p:normalViewPr>
  <p:slideViewPr>
    <p:cSldViewPr snapToGrid="0">
      <p:cViewPr varScale="1">
        <p:scale>
          <a:sx n="108" d="100"/>
          <a:sy n="108" d="100"/>
        </p:scale>
        <p:origin x="798" y="102"/>
      </p:cViewPr>
      <p:guideLst>
        <p:guide orient="horz" pos="3906"/>
        <p:guide pos="4248"/>
        <p:guide orient="horz" pos="2636"/>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16811350945433"/>
          <c:y val="1.3442052936258348E-3"/>
          <c:w val="0.63625345590576721"/>
          <c:h val="0.6237265727432898"/>
        </c:manualLayout>
      </c:layout>
      <c:doughnutChart>
        <c:varyColors val="1"/>
        <c:ser>
          <c:idx val="0"/>
          <c:order val="0"/>
          <c:tx>
            <c:strRef>
              <c:f>Sheet1!$B$1</c:f>
              <c:strCache>
                <c:ptCount val="1"/>
                <c:pt idx="0">
                  <c:v>Column1</c:v>
                </c:pt>
              </c:strCache>
            </c:strRef>
          </c:tx>
          <c:spPr>
            <a:solidFill>
              <a:schemeClr val="accent2"/>
            </a:solidFill>
          </c:spPr>
          <c:dPt>
            <c:idx val="0"/>
            <c:bubble3D val="0"/>
            <c:spPr>
              <a:solidFill>
                <a:schemeClr val="accent2"/>
              </a:solidFill>
              <a:ln w="19050">
                <a:solidFill>
                  <a:schemeClr val="lt1"/>
                </a:solidFill>
              </a:ln>
              <a:effectLst/>
            </c:spPr>
            <c:extLst>
              <c:ext xmlns:c16="http://schemas.microsoft.com/office/drawing/2014/chart" uri="{C3380CC4-5D6E-409C-BE32-E72D297353CC}">
                <c16:uniqueId val="{00000001-36AE-4D71-8BD5-FD2F58BB9483}"/>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36AE-4D71-8BD5-FD2F58BB948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General</c:formatCode>
                <c:ptCount val="2"/>
                <c:pt idx="0">
                  <c:v>50.7</c:v>
                </c:pt>
                <c:pt idx="1">
                  <c:v>49.3</c:v>
                </c:pt>
              </c:numCache>
            </c:numRef>
          </c:val>
          <c:extLst>
            <c:ext xmlns:c16="http://schemas.microsoft.com/office/drawing/2014/chart" uri="{C3380CC4-5D6E-409C-BE32-E72D297353CC}">
              <c16:uniqueId val="{00000004-36AE-4D71-8BD5-FD2F58BB9483}"/>
            </c:ext>
          </c:extLst>
        </c:ser>
        <c:dLbls>
          <c:showLegendKey val="0"/>
          <c:showVal val="0"/>
          <c:showCatName val="0"/>
          <c:showSerName val="0"/>
          <c:showPercent val="0"/>
          <c:showBubbleSize val="0"/>
          <c:showLeaderLines val="1"/>
        </c:dLbls>
        <c:firstSliceAng val="0"/>
        <c:holeSize val="46"/>
      </c:doughnutChart>
      <c:spPr>
        <a:noFill/>
        <a:ln>
          <a:noFill/>
        </a:ln>
        <a:effectLst/>
      </c:spPr>
    </c:plotArea>
    <c:legend>
      <c:legendPos val="r"/>
      <c:layout>
        <c:manualLayout>
          <c:xMode val="edge"/>
          <c:yMode val="edge"/>
          <c:x val="0.36935560191536781"/>
          <c:y val="0.66336251653513523"/>
          <c:w val="0.25583920353710154"/>
          <c:h val="0.1086280280783067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16811350945433"/>
          <c:y val="1.3442052936258348E-3"/>
          <c:w val="0.63625345590576721"/>
          <c:h val="0.6237265727432898"/>
        </c:manualLayout>
      </c:layout>
      <c:doughnutChart>
        <c:varyColors val="1"/>
        <c:ser>
          <c:idx val="0"/>
          <c:order val="0"/>
          <c:tx>
            <c:strRef>
              <c:f>Sheet1!$B$1</c:f>
              <c:strCache>
                <c:ptCount val="1"/>
                <c:pt idx="0">
                  <c:v>Column1</c:v>
                </c:pt>
              </c:strCache>
            </c:strRef>
          </c:tx>
          <c:dPt>
            <c:idx val="0"/>
            <c:bubble3D val="0"/>
            <c:spPr>
              <a:solidFill>
                <a:schemeClr val="tx2"/>
              </a:solidFill>
              <a:ln w="19050">
                <a:solidFill>
                  <a:schemeClr val="lt1"/>
                </a:solidFill>
              </a:ln>
              <a:effectLst/>
            </c:spPr>
            <c:extLst>
              <c:ext xmlns:c16="http://schemas.microsoft.com/office/drawing/2014/chart" uri="{C3380CC4-5D6E-409C-BE32-E72D297353CC}">
                <c16:uniqueId val="{00000001-CA14-4725-80C7-995433C76BA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A14-4725-80C7-995433C76BAC}"/>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CA14-4725-80C7-995433C76BAC}"/>
              </c:ext>
            </c:extLst>
          </c:dPt>
          <c:dPt>
            <c:idx val="3"/>
            <c:bubble3D val="0"/>
            <c:spPr>
              <a:solidFill>
                <a:schemeClr val="accent3"/>
              </a:solidFill>
              <a:ln w="19050">
                <a:solidFill>
                  <a:schemeClr val="lt1"/>
                </a:solidFill>
              </a:ln>
              <a:effectLst/>
            </c:spPr>
            <c:extLst>
              <c:ext xmlns:c16="http://schemas.microsoft.com/office/drawing/2014/chart" uri="{C3380CC4-5D6E-409C-BE32-E72D297353CC}">
                <c16:uniqueId val="{00000007-CA14-4725-80C7-995433C76BA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CA14-4725-80C7-995433C76BA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White</c:v>
                </c:pt>
                <c:pt idx="1">
                  <c:v>Asian</c:v>
                </c:pt>
                <c:pt idx="2">
                  <c:v>Black or African American</c:v>
                </c:pt>
                <c:pt idx="3">
                  <c:v>Other</c:v>
                </c:pt>
                <c:pt idx="4">
                  <c:v>Not provided</c:v>
                </c:pt>
              </c:strCache>
            </c:strRef>
          </c:cat>
          <c:val>
            <c:numRef>
              <c:f>Sheet1!$B$2:$B$6</c:f>
              <c:numCache>
                <c:formatCode>General</c:formatCode>
                <c:ptCount val="5"/>
                <c:pt idx="0">
                  <c:v>74.900000000000006</c:v>
                </c:pt>
                <c:pt idx="1">
                  <c:v>14</c:v>
                </c:pt>
                <c:pt idx="2">
                  <c:v>3.9</c:v>
                </c:pt>
                <c:pt idx="3">
                  <c:v>6.3</c:v>
                </c:pt>
                <c:pt idx="4">
                  <c:v>0.8</c:v>
                </c:pt>
              </c:numCache>
            </c:numRef>
          </c:val>
          <c:extLst>
            <c:ext xmlns:c16="http://schemas.microsoft.com/office/drawing/2014/chart" uri="{C3380CC4-5D6E-409C-BE32-E72D297353CC}">
              <c16:uniqueId val="{0000000A-CA14-4725-80C7-995433C76BAC}"/>
            </c:ext>
          </c:extLst>
        </c:ser>
        <c:dLbls>
          <c:showLegendKey val="0"/>
          <c:showVal val="0"/>
          <c:showCatName val="0"/>
          <c:showSerName val="0"/>
          <c:showPercent val="0"/>
          <c:showBubbleSize val="0"/>
          <c:showLeaderLines val="1"/>
        </c:dLbls>
        <c:firstSliceAng val="0"/>
        <c:holeSize val="46"/>
      </c:doughnutChart>
      <c:spPr>
        <a:noFill/>
        <a:ln>
          <a:noFill/>
        </a:ln>
        <a:effectLst/>
      </c:spPr>
    </c:plotArea>
    <c:legend>
      <c:legendPos val="r"/>
      <c:layout>
        <c:manualLayout>
          <c:xMode val="edge"/>
          <c:yMode val="edge"/>
          <c:x val="0.18982706335058436"/>
          <c:y val="0.6664501286221397"/>
          <c:w val="0.69678649124007863"/>
          <c:h val="0.29697236538558319"/>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16811350945433"/>
          <c:y val="1.3442052936258348E-3"/>
          <c:w val="0.63625345590576721"/>
          <c:h val="0.6237265727432898"/>
        </c:manualLayout>
      </c:layout>
      <c:doughnutChart>
        <c:varyColors val="1"/>
        <c:ser>
          <c:idx val="0"/>
          <c:order val="0"/>
          <c:tx>
            <c:strRef>
              <c:f>Sheet1!$B$1</c:f>
              <c:strCache>
                <c:ptCount val="1"/>
                <c:pt idx="0">
                  <c:v>Column1</c:v>
                </c:pt>
              </c:strCache>
            </c:strRef>
          </c:tx>
          <c:dPt>
            <c:idx val="0"/>
            <c:bubble3D val="0"/>
            <c:spPr>
              <a:solidFill>
                <a:schemeClr val="tx2"/>
              </a:solidFill>
              <a:ln w="19050">
                <a:solidFill>
                  <a:schemeClr val="lt1"/>
                </a:solidFill>
              </a:ln>
              <a:effectLst/>
            </c:spPr>
            <c:extLst>
              <c:ext xmlns:c16="http://schemas.microsoft.com/office/drawing/2014/chart" uri="{C3380CC4-5D6E-409C-BE32-E72D297353CC}">
                <c16:uniqueId val="{00000001-D7DD-465C-B1A1-4D163C13762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7DD-465C-B1A1-4D163C137628}"/>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D7DD-465C-B1A1-4D163C137628}"/>
              </c:ext>
            </c:extLst>
          </c:dPt>
          <c:dPt>
            <c:idx val="3"/>
            <c:bubble3D val="0"/>
            <c:spPr>
              <a:solidFill>
                <a:schemeClr val="accent3"/>
              </a:solidFill>
              <a:ln w="19050">
                <a:solidFill>
                  <a:schemeClr val="lt1"/>
                </a:solidFill>
              </a:ln>
              <a:effectLst/>
            </c:spPr>
            <c:extLst>
              <c:ext xmlns:c16="http://schemas.microsoft.com/office/drawing/2014/chart" uri="{C3380CC4-5D6E-409C-BE32-E72D297353CC}">
                <c16:uniqueId val="{00000007-D7DD-465C-B1A1-4D163C13762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7DD-465C-B1A1-4D163C13762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&lt;2 years</c:v>
                </c:pt>
                <c:pt idx="1">
                  <c:v>2-4 years</c:v>
                </c:pt>
                <c:pt idx="2">
                  <c:v>5-7 years</c:v>
                </c:pt>
                <c:pt idx="3">
                  <c:v>8-10 years</c:v>
                </c:pt>
                <c:pt idx="4">
                  <c:v>11-14 years</c:v>
                </c:pt>
              </c:strCache>
            </c:strRef>
          </c:cat>
          <c:val>
            <c:numRef>
              <c:f>Sheet1!$B$2:$B$6</c:f>
              <c:numCache>
                <c:formatCode>General</c:formatCode>
                <c:ptCount val="5"/>
                <c:pt idx="0">
                  <c:v>22.3</c:v>
                </c:pt>
                <c:pt idx="1">
                  <c:v>26.2</c:v>
                </c:pt>
                <c:pt idx="2">
                  <c:v>29.8</c:v>
                </c:pt>
                <c:pt idx="3">
                  <c:v>16.5</c:v>
                </c:pt>
                <c:pt idx="4">
                  <c:v>5.2</c:v>
                </c:pt>
              </c:numCache>
            </c:numRef>
          </c:val>
          <c:extLst>
            <c:ext xmlns:c16="http://schemas.microsoft.com/office/drawing/2014/chart" uri="{C3380CC4-5D6E-409C-BE32-E72D297353CC}">
              <c16:uniqueId val="{0000000A-D7DD-465C-B1A1-4D163C137628}"/>
            </c:ext>
          </c:extLst>
        </c:ser>
        <c:dLbls>
          <c:showLegendKey val="0"/>
          <c:showVal val="0"/>
          <c:showCatName val="0"/>
          <c:showSerName val="0"/>
          <c:showPercent val="0"/>
          <c:showBubbleSize val="0"/>
          <c:showLeaderLines val="1"/>
        </c:dLbls>
        <c:firstSliceAng val="0"/>
        <c:holeSize val="46"/>
      </c:doughnutChart>
      <c:spPr>
        <a:noFill/>
        <a:ln>
          <a:noFill/>
        </a:ln>
        <a:effectLst/>
      </c:spPr>
    </c:plotArea>
    <c:legend>
      <c:legendPos val="r"/>
      <c:layout>
        <c:manualLayout>
          <c:xMode val="edge"/>
          <c:yMode val="edge"/>
          <c:x val="0.36935560191536781"/>
          <c:y val="0.66336251653513523"/>
          <c:w val="0.25583920353710154"/>
          <c:h val="0.29697236538558319"/>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462081694405731E-2"/>
          <c:y val="9.9615331947366451E-2"/>
          <c:w val="0.90726642993622042"/>
          <c:h val="0.85655271764635377"/>
        </c:manualLayout>
      </c:layout>
      <c:barChart>
        <c:barDir val="col"/>
        <c:grouping val="clustered"/>
        <c:varyColors val="0"/>
        <c:ser>
          <c:idx val="0"/>
          <c:order val="0"/>
          <c:tx>
            <c:strRef>
              <c:f>Sheet1!$B$1</c:f>
              <c:strCache>
                <c:ptCount val="1"/>
                <c:pt idx="0">
                  <c:v>Male</c:v>
                </c:pt>
              </c:strCache>
            </c:strRef>
          </c:tx>
          <c:spPr>
            <a:solidFill>
              <a:schemeClr val="accent2"/>
            </a:solidFill>
            <a:ln>
              <a:noFill/>
            </a:ln>
            <a:effectLst/>
          </c:spPr>
          <c:invertIfNegative val="0"/>
          <c:cat>
            <c:numRef>
              <c:f>Sheet1!$A$2:$A$16</c:f>
              <c:numCache>
                <c:formatCode>General</c:formatCode>
                <c:ptCount val="1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numCache>
            </c:numRef>
          </c:cat>
          <c:val>
            <c:numRef>
              <c:f>Sheet1!$B$2:$B$16</c:f>
              <c:numCache>
                <c:formatCode>General</c:formatCode>
                <c:ptCount val="15"/>
                <c:pt idx="0">
                  <c:v>-3.2</c:v>
                </c:pt>
                <c:pt idx="1">
                  <c:v>-4.2</c:v>
                </c:pt>
                <c:pt idx="2">
                  <c:v>-4.7</c:v>
                </c:pt>
                <c:pt idx="3">
                  <c:v>-5.4</c:v>
                </c:pt>
                <c:pt idx="4">
                  <c:v>-4.5999999999999996</c:v>
                </c:pt>
                <c:pt idx="5">
                  <c:v>-4.5999999999999996</c:v>
                </c:pt>
                <c:pt idx="6">
                  <c:v>-4.7</c:v>
                </c:pt>
                <c:pt idx="7">
                  <c:v>-4.9000000000000004</c:v>
                </c:pt>
                <c:pt idx="8">
                  <c:v>-5</c:v>
                </c:pt>
                <c:pt idx="9">
                  <c:v>-5.0999999999999996</c:v>
                </c:pt>
                <c:pt idx="10">
                  <c:v>-5</c:v>
                </c:pt>
                <c:pt idx="11">
                  <c:v>-4.9000000000000004</c:v>
                </c:pt>
                <c:pt idx="12">
                  <c:v>-5.0999999999999996</c:v>
                </c:pt>
                <c:pt idx="13">
                  <c:v>-4.9000000000000004</c:v>
                </c:pt>
                <c:pt idx="14">
                  <c:v>-4.5</c:v>
                </c:pt>
              </c:numCache>
            </c:numRef>
          </c:val>
          <c:extLst>
            <c:ext xmlns:c16="http://schemas.microsoft.com/office/drawing/2014/chart" uri="{C3380CC4-5D6E-409C-BE32-E72D297353CC}">
              <c16:uniqueId val="{00000000-4226-4A01-9D0D-351B387A3174}"/>
            </c:ext>
          </c:extLst>
        </c:ser>
        <c:ser>
          <c:idx val="1"/>
          <c:order val="1"/>
          <c:tx>
            <c:strRef>
              <c:f>Sheet1!$C$1</c:f>
              <c:strCache>
                <c:ptCount val="1"/>
                <c:pt idx="0">
                  <c:v>Female</c:v>
                </c:pt>
              </c:strCache>
            </c:strRef>
          </c:tx>
          <c:spPr>
            <a:solidFill>
              <a:schemeClr val="accent3"/>
            </a:solidFill>
            <a:ln>
              <a:noFill/>
            </a:ln>
            <a:effectLst/>
          </c:spPr>
          <c:invertIfNegative val="0"/>
          <c:cat>
            <c:numRef>
              <c:f>Sheet1!$A$2:$A$16</c:f>
              <c:numCache>
                <c:formatCode>General</c:formatCode>
                <c:ptCount val="1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numCache>
            </c:numRef>
          </c:cat>
          <c:val>
            <c:numRef>
              <c:f>Sheet1!$C$2:$C$16</c:f>
              <c:numCache>
                <c:formatCode>General</c:formatCode>
                <c:ptCount val="15"/>
                <c:pt idx="0">
                  <c:v>-2.5</c:v>
                </c:pt>
                <c:pt idx="1">
                  <c:v>-3.9</c:v>
                </c:pt>
                <c:pt idx="2">
                  <c:v>-4.3</c:v>
                </c:pt>
                <c:pt idx="3">
                  <c:v>-4.8</c:v>
                </c:pt>
                <c:pt idx="4">
                  <c:v>-4.9000000000000004</c:v>
                </c:pt>
                <c:pt idx="5">
                  <c:v>-5.3</c:v>
                </c:pt>
                <c:pt idx="6">
                  <c:v>-5.5</c:v>
                </c:pt>
                <c:pt idx="7">
                  <c:v>-5.5</c:v>
                </c:pt>
                <c:pt idx="8">
                  <c:v>-5.8</c:v>
                </c:pt>
                <c:pt idx="9">
                  <c:v>-5.6</c:v>
                </c:pt>
                <c:pt idx="10">
                  <c:v>-5.4</c:v>
                </c:pt>
                <c:pt idx="11">
                  <c:v>-4.7</c:v>
                </c:pt>
                <c:pt idx="12">
                  <c:v>-5</c:v>
                </c:pt>
                <c:pt idx="13">
                  <c:v>-5.7</c:v>
                </c:pt>
                <c:pt idx="14">
                  <c:v>-6.2</c:v>
                </c:pt>
              </c:numCache>
            </c:numRef>
          </c:val>
          <c:extLst>
            <c:ext xmlns:c16="http://schemas.microsoft.com/office/drawing/2014/chart" uri="{C3380CC4-5D6E-409C-BE32-E72D297353CC}">
              <c16:uniqueId val="{00000001-4226-4A01-9D0D-351B387A3174}"/>
            </c:ext>
          </c:extLst>
        </c:ser>
        <c:ser>
          <c:idx val="2"/>
          <c:order val="2"/>
          <c:tx>
            <c:strRef>
              <c:f>Sheet1!$D$1</c:f>
              <c:strCache>
                <c:ptCount val="1"/>
                <c:pt idx="0">
                  <c:v>Overall</c:v>
                </c:pt>
              </c:strCache>
            </c:strRef>
          </c:tx>
          <c:spPr>
            <a:solidFill>
              <a:schemeClr val="bg1">
                <a:lumMod val="65000"/>
              </a:schemeClr>
            </a:solidFill>
            <a:ln>
              <a:noFill/>
            </a:ln>
            <a:effectLst/>
          </c:spPr>
          <c:invertIfNegative val="0"/>
          <c:cat>
            <c:numRef>
              <c:f>Sheet1!$A$2:$A$16</c:f>
              <c:numCache>
                <c:formatCode>General</c:formatCode>
                <c:ptCount val="1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numCache>
            </c:numRef>
          </c:cat>
          <c:val>
            <c:numRef>
              <c:f>Sheet1!$D$2:$D$16</c:f>
              <c:numCache>
                <c:formatCode>General</c:formatCode>
                <c:ptCount val="15"/>
                <c:pt idx="0">
                  <c:v>-2.9</c:v>
                </c:pt>
                <c:pt idx="1">
                  <c:v>-4.0999999999999996</c:v>
                </c:pt>
                <c:pt idx="2">
                  <c:v>-4.4000000000000004</c:v>
                </c:pt>
                <c:pt idx="3">
                  <c:v>-5.0999999999999996</c:v>
                </c:pt>
                <c:pt idx="4">
                  <c:v>-4.8</c:v>
                </c:pt>
                <c:pt idx="5">
                  <c:v>-5</c:v>
                </c:pt>
                <c:pt idx="6">
                  <c:v>-5.0999999999999996</c:v>
                </c:pt>
                <c:pt idx="7">
                  <c:v>-5.2</c:v>
                </c:pt>
                <c:pt idx="8">
                  <c:v>-5.4</c:v>
                </c:pt>
                <c:pt idx="9">
                  <c:v>-5.3</c:v>
                </c:pt>
                <c:pt idx="10">
                  <c:v>-5.2</c:v>
                </c:pt>
                <c:pt idx="11">
                  <c:v>-4.8</c:v>
                </c:pt>
                <c:pt idx="12">
                  <c:v>-5.0999999999999996</c:v>
                </c:pt>
                <c:pt idx="13">
                  <c:v>-5.0999999999999996</c:v>
                </c:pt>
                <c:pt idx="14">
                  <c:v>-5.5</c:v>
                </c:pt>
              </c:numCache>
            </c:numRef>
          </c:val>
          <c:extLst>
            <c:ext xmlns:c16="http://schemas.microsoft.com/office/drawing/2014/chart" uri="{C3380CC4-5D6E-409C-BE32-E72D297353CC}">
              <c16:uniqueId val="{00000002-4226-4A01-9D0D-351B387A3174}"/>
            </c:ext>
          </c:extLst>
        </c:ser>
        <c:dLbls>
          <c:showLegendKey val="0"/>
          <c:showVal val="0"/>
          <c:showCatName val="0"/>
          <c:showSerName val="0"/>
          <c:showPercent val="0"/>
          <c:showBubbleSize val="0"/>
        </c:dLbls>
        <c:gapWidth val="219"/>
        <c:overlap val="-27"/>
        <c:axId val="1652142176"/>
        <c:axId val="1652145088"/>
      </c:barChart>
      <c:catAx>
        <c:axId val="1652142176"/>
        <c:scaling>
          <c:orientation val="minMax"/>
        </c:scaling>
        <c:delete val="0"/>
        <c:axPos val="b"/>
        <c:numFmt formatCode="General" sourceLinked="1"/>
        <c:majorTickMark val="out"/>
        <c:minorTickMark val="none"/>
        <c:tickLblPos val="high"/>
        <c:spPr>
          <a:noFill/>
          <a:ln w="9525" cap="flat" cmpd="sng" algn="ctr">
            <a:solidFill>
              <a:schemeClr val="tx2"/>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52145088"/>
        <c:crosses val="autoZero"/>
        <c:auto val="1"/>
        <c:lblAlgn val="ctr"/>
        <c:lblOffset val="100"/>
        <c:noMultiLvlLbl val="0"/>
      </c:catAx>
      <c:valAx>
        <c:axId val="1652145088"/>
        <c:scaling>
          <c:orientation val="minMax"/>
        </c:scaling>
        <c:delete val="0"/>
        <c:axPos val="l"/>
        <c:numFmt formatCode="General" sourceLinked="1"/>
        <c:majorTickMark val="out"/>
        <c:minorTickMark val="none"/>
        <c:tickLblPos val="nextTo"/>
        <c:spPr>
          <a:noFill/>
          <a:ln>
            <a:solidFill>
              <a:schemeClr val="tx2"/>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52142176"/>
        <c:crosses val="autoZero"/>
        <c:crossBetween val="between"/>
      </c:valAx>
      <c:spPr>
        <a:noFill/>
        <a:ln>
          <a:noFill/>
        </a:ln>
        <a:effectLst/>
      </c:spPr>
    </c:plotArea>
    <c:legend>
      <c:legendPos val="b"/>
      <c:layout>
        <c:manualLayout>
          <c:xMode val="edge"/>
          <c:yMode val="edge"/>
          <c:x val="0.59503612789272198"/>
          <c:y val="0.90353566307398037"/>
          <c:w val="0.3881852966679798"/>
          <c:h val="7.0727157819282141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763637817351839E-2"/>
          <c:y val="2.4579150800472592E-2"/>
          <c:w val="0.90726642993622042"/>
          <c:h val="0.86477529763498773"/>
        </c:manualLayout>
      </c:layout>
      <c:barChart>
        <c:barDir val="col"/>
        <c:grouping val="clustered"/>
        <c:varyColors val="0"/>
        <c:ser>
          <c:idx val="0"/>
          <c:order val="0"/>
          <c:tx>
            <c:strRef>
              <c:f>Sheet1!$B$1</c:f>
              <c:strCache>
                <c:ptCount val="1"/>
                <c:pt idx="0">
                  <c:v>Male</c:v>
                </c:pt>
              </c:strCache>
            </c:strRef>
          </c:tx>
          <c:spPr>
            <a:solidFill>
              <a:schemeClr val="accent2"/>
            </a:solidFill>
            <a:ln>
              <a:noFill/>
            </a:ln>
            <a:effectLst/>
          </c:spPr>
          <c:invertIfNegative val="0"/>
          <c:cat>
            <c:numRef>
              <c:f>Sheet1!$A$2:$A$16</c:f>
              <c:numCache>
                <c:formatCode>General</c:formatCode>
                <c:ptCount val="1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numCache>
            </c:numRef>
          </c:cat>
          <c:val>
            <c:numRef>
              <c:f>Sheet1!$B$2:$B$16</c:f>
              <c:numCache>
                <c:formatCode>General</c:formatCode>
                <c:ptCount val="15"/>
                <c:pt idx="0">
                  <c:v>1.05</c:v>
                </c:pt>
                <c:pt idx="1">
                  <c:v>1.01</c:v>
                </c:pt>
                <c:pt idx="2">
                  <c:v>1.06</c:v>
                </c:pt>
                <c:pt idx="3">
                  <c:v>1.08</c:v>
                </c:pt>
                <c:pt idx="4">
                  <c:v>1.06</c:v>
                </c:pt>
                <c:pt idx="5">
                  <c:v>1.07</c:v>
                </c:pt>
                <c:pt idx="6">
                  <c:v>1.06</c:v>
                </c:pt>
                <c:pt idx="7">
                  <c:v>1.08</c:v>
                </c:pt>
                <c:pt idx="8">
                  <c:v>1.0900000000000001</c:v>
                </c:pt>
                <c:pt idx="9">
                  <c:v>1.1000000000000001</c:v>
                </c:pt>
                <c:pt idx="10">
                  <c:v>1.1399999999999999</c:v>
                </c:pt>
                <c:pt idx="11">
                  <c:v>1.1499999999999999</c:v>
                </c:pt>
                <c:pt idx="12">
                  <c:v>1.1299999999999999</c:v>
                </c:pt>
                <c:pt idx="13">
                  <c:v>1.06</c:v>
                </c:pt>
                <c:pt idx="14">
                  <c:v>1.0900000000000001</c:v>
                </c:pt>
              </c:numCache>
            </c:numRef>
          </c:val>
          <c:extLst>
            <c:ext xmlns:c16="http://schemas.microsoft.com/office/drawing/2014/chart" uri="{C3380CC4-5D6E-409C-BE32-E72D297353CC}">
              <c16:uniqueId val="{00000000-C4A5-4CBC-8400-B018CD4ECCE4}"/>
            </c:ext>
          </c:extLst>
        </c:ser>
        <c:ser>
          <c:idx val="1"/>
          <c:order val="1"/>
          <c:tx>
            <c:strRef>
              <c:f>Sheet1!$C$1</c:f>
              <c:strCache>
                <c:ptCount val="1"/>
                <c:pt idx="0">
                  <c:v>Female</c:v>
                </c:pt>
              </c:strCache>
            </c:strRef>
          </c:tx>
          <c:spPr>
            <a:solidFill>
              <a:schemeClr val="accent3"/>
            </a:solidFill>
            <a:ln>
              <a:noFill/>
            </a:ln>
            <a:effectLst/>
          </c:spPr>
          <c:invertIfNegative val="0"/>
          <c:cat>
            <c:numRef>
              <c:f>Sheet1!$A$2:$A$16</c:f>
              <c:numCache>
                <c:formatCode>General</c:formatCode>
                <c:ptCount val="1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numCache>
            </c:numRef>
          </c:cat>
          <c:val>
            <c:numRef>
              <c:f>Sheet1!$C$2:$C$16</c:f>
              <c:numCache>
                <c:formatCode>General</c:formatCode>
                <c:ptCount val="15"/>
                <c:pt idx="0">
                  <c:v>1.06</c:v>
                </c:pt>
                <c:pt idx="1">
                  <c:v>1.04</c:v>
                </c:pt>
                <c:pt idx="2">
                  <c:v>1.06</c:v>
                </c:pt>
                <c:pt idx="3">
                  <c:v>1.08</c:v>
                </c:pt>
                <c:pt idx="4">
                  <c:v>1.05</c:v>
                </c:pt>
                <c:pt idx="5">
                  <c:v>1.07</c:v>
                </c:pt>
                <c:pt idx="6">
                  <c:v>1.08</c:v>
                </c:pt>
                <c:pt idx="7">
                  <c:v>1.07</c:v>
                </c:pt>
                <c:pt idx="8">
                  <c:v>1.08</c:v>
                </c:pt>
                <c:pt idx="9">
                  <c:v>1.1000000000000001</c:v>
                </c:pt>
                <c:pt idx="10">
                  <c:v>1.0900000000000001</c:v>
                </c:pt>
                <c:pt idx="11">
                  <c:v>1.04</c:v>
                </c:pt>
                <c:pt idx="12">
                  <c:v>1.05</c:v>
                </c:pt>
                <c:pt idx="13">
                  <c:v>1.08</c:v>
                </c:pt>
                <c:pt idx="14">
                  <c:v>1.03</c:v>
                </c:pt>
              </c:numCache>
            </c:numRef>
          </c:val>
          <c:extLst>
            <c:ext xmlns:c16="http://schemas.microsoft.com/office/drawing/2014/chart" uri="{C3380CC4-5D6E-409C-BE32-E72D297353CC}">
              <c16:uniqueId val="{00000001-C4A5-4CBC-8400-B018CD4ECCE4}"/>
            </c:ext>
          </c:extLst>
        </c:ser>
        <c:ser>
          <c:idx val="2"/>
          <c:order val="2"/>
          <c:tx>
            <c:strRef>
              <c:f>Sheet1!$D$1</c:f>
              <c:strCache>
                <c:ptCount val="1"/>
                <c:pt idx="0">
                  <c:v>Overall</c:v>
                </c:pt>
              </c:strCache>
            </c:strRef>
          </c:tx>
          <c:spPr>
            <a:solidFill>
              <a:schemeClr val="bg1">
                <a:lumMod val="65000"/>
              </a:schemeClr>
            </a:solidFill>
            <a:ln>
              <a:noFill/>
            </a:ln>
            <a:effectLst/>
          </c:spPr>
          <c:invertIfNegative val="0"/>
          <c:cat>
            <c:numRef>
              <c:f>Sheet1!$A$2:$A$16</c:f>
              <c:numCache>
                <c:formatCode>General</c:formatCode>
                <c:ptCount val="1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numCache>
            </c:numRef>
          </c:cat>
          <c:val>
            <c:numRef>
              <c:f>Sheet1!$D$2:$D$16</c:f>
              <c:numCache>
                <c:formatCode>General</c:formatCode>
                <c:ptCount val="15"/>
                <c:pt idx="0">
                  <c:v>1.06</c:v>
                </c:pt>
                <c:pt idx="1">
                  <c:v>1.02</c:v>
                </c:pt>
                <c:pt idx="2">
                  <c:v>1.06</c:v>
                </c:pt>
                <c:pt idx="3">
                  <c:v>1.08</c:v>
                </c:pt>
                <c:pt idx="4">
                  <c:v>1.06</c:v>
                </c:pt>
                <c:pt idx="5">
                  <c:v>1.07</c:v>
                </c:pt>
                <c:pt idx="6">
                  <c:v>1.07</c:v>
                </c:pt>
                <c:pt idx="7">
                  <c:v>1.07</c:v>
                </c:pt>
                <c:pt idx="8">
                  <c:v>1.08</c:v>
                </c:pt>
                <c:pt idx="9">
                  <c:v>1.1000000000000001</c:v>
                </c:pt>
                <c:pt idx="10">
                  <c:v>1.1100000000000001</c:v>
                </c:pt>
                <c:pt idx="11">
                  <c:v>1.1000000000000001</c:v>
                </c:pt>
                <c:pt idx="12">
                  <c:v>1.1000000000000001</c:v>
                </c:pt>
                <c:pt idx="13">
                  <c:v>1.07</c:v>
                </c:pt>
                <c:pt idx="14">
                  <c:v>1.05</c:v>
                </c:pt>
              </c:numCache>
            </c:numRef>
          </c:val>
          <c:extLst>
            <c:ext xmlns:c16="http://schemas.microsoft.com/office/drawing/2014/chart" uri="{C3380CC4-5D6E-409C-BE32-E72D297353CC}">
              <c16:uniqueId val="{00000002-C4A5-4CBC-8400-B018CD4ECCE4}"/>
            </c:ext>
          </c:extLst>
        </c:ser>
        <c:dLbls>
          <c:showLegendKey val="0"/>
          <c:showVal val="0"/>
          <c:showCatName val="0"/>
          <c:showSerName val="0"/>
          <c:showPercent val="0"/>
          <c:showBubbleSize val="0"/>
        </c:dLbls>
        <c:gapWidth val="219"/>
        <c:overlap val="-27"/>
        <c:axId val="1652142176"/>
        <c:axId val="1652145088"/>
      </c:barChart>
      <c:catAx>
        <c:axId val="1652142176"/>
        <c:scaling>
          <c:orientation val="minMax"/>
        </c:scaling>
        <c:delete val="0"/>
        <c:axPos val="b"/>
        <c:numFmt formatCode="General" sourceLinked="1"/>
        <c:majorTickMark val="out"/>
        <c:minorTickMark val="none"/>
        <c:tickLblPos val="low"/>
        <c:spPr>
          <a:noFill/>
          <a:ln w="9525" cap="flat" cmpd="sng" algn="ctr">
            <a:solidFill>
              <a:schemeClr val="tx2"/>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52145088"/>
        <c:crosses val="autoZero"/>
        <c:auto val="1"/>
        <c:lblAlgn val="ctr"/>
        <c:lblOffset val="100"/>
        <c:noMultiLvlLbl val="0"/>
      </c:catAx>
      <c:valAx>
        <c:axId val="1652145088"/>
        <c:scaling>
          <c:orientation val="minMax"/>
          <c:max val="1.3"/>
          <c:min val="0"/>
        </c:scaling>
        <c:delete val="0"/>
        <c:axPos val="l"/>
        <c:numFmt formatCode="General" sourceLinked="1"/>
        <c:majorTickMark val="out"/>
        <c:minorTickMark val="none"/>
        <c:tickLblPos val="nextTo"/>
        <c:spPr>
          <a:noFill/>
          <a:ln>
            <a:solidFill>
              <a:schemeClr val="tx2"/>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52142176"/>
        <c:crosses val="autoZero"/>
        <c:crossBetween val="between"/>
        <c:majorUnit val="0.1"/>
      </c:valAx>
      <c:spPr>
        <a:noFill/>
        <a:ln>
          <a:noFill/>
        </a:ln>
        <a:effectLst/>
      </c:spPr>
    </c:plotArea>
    <c:legend>
      <c:legendPos val="b"/>
      <c:layout>
        <c:manualLayout>
          <c:xMode val="edge"/>
          <c:yMode val="edge"/>
          <c:x val="0.59503612789272198"/>
          <c:y val="2.7343943381680077E-3"/>
          <c:w val="0.3881852966679798"/>
          <c:h val="7.0727157819282141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Top Corners Rounded 11">
            <a:extLst>
              <a:ext uri="{FF2B5EF4-FFF2-40B4-BE49-F238E27FC236}">
                <a16:creationId xmlns:a16="http://schemas.microsoft.com/office/drawing/2014/main" id="{3089AC84-D67B-4931-A905-51D5C798DADE}"/>
              </a:ext>
            </a:extLst>
          </p:cNvPr>
          <p:cNvSpPr/>
          <p:nvPr userDrawn="1"/>
        </p:nvSpPr>
        <p:spPr>
          <a:xfrm rot="16200000">
            <a:off x="5240156" y="-271645"/>
            <a:ext cx="1016363" cy="11496676"/>
          </a:xfrm>
          <a:prstGeom prst="round2SameRect">
            <a:avLst>
              <a:gd name="adj1" fmla="val 0"/>
              <a:gd name="adj2" fmla="val 50000"/>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27DC2C8-5923-4145-B7BF-377502DCE64D}"/>
              </a:ext>
            </a:extLst>
          </p:cNvPr>
          <p:cNvSpPr/>
          <p:nvPr userDrawn="1"/>
        </p:nvSpPr>
        <p:spPr>
          <a:xfrm>
            <a:off x="0" y="873125"/>
            <a:ext cx="11496675" cy="4669642"/>
          </a:xfrm>
          <a:prstGeom prst="rect">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95325" y="1122363"/>
            <a:ext cx="10801350" cy="15809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ctr">
              <a:buFont typeface="Arial" panose="020B0604020202020204" pitchFamily="34" charset="0"/>
              <a:buNone/>
              <a:defRPr lang="en-GB" sz="3600" b="1" dirty="0">
                <a:solidFill>
                  <a:schemeClr val="accent6">
                    <a:lumMod val="60000"/>
                    <a:lumOff val="40000"/>
                  </a:schemeClr>
                </a:solidFill>
                <a:ea typeface="MS PGothic" panose="020B0600070205080204" pitchFamily="34" charset="-128"/>
                <a:cs typeface="MS PGothic" charset="0"/>
              </a:defRPr>
            </a:lvl1pPr>
          </a:lstStyle>
          <a:p>
            <a:pPr lvl="0" algn="ctr" fontAlgn="base">
              <a:spcAft>
                <a:spcPct val="0"/>
              </a:spcAft>
            </a:pPr>
            <a:r>
              <a:rPr lang="en-US" noProof="0"/>
              <a:t>Click to edit Master title style</a:t>
            </a:r>
            <a:endParaRPr lang="en-GB" dirty="0"/>
          </a:p>
        </p:txBody>
      </p:sp>
      <p:sp>
        <p:nvSpPr>
          <p:cNvPr id="3" name="Subtitle 2"/>
          <p:cNvSpPr>
            <a:spLocks noGrp="1"/>
          </p:cNvSpPr>
          <p:nvPr>
            <p:ph type="subTitle" idx="1"/>
          </p:nvPr>
        </p:nvSpPr>
        <p:spPr>
          <a:xfrm>
            <a:off x="695325" y="2956142"/>
            <a:ext cx="10801350" cy="230165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a:buNone/>
              <a:defRPr lang="en-GB" sz="2400" b="0" dirty="0">
                <a:solidFill>
                  <a:schemeClr val="bg1"/>
                </a:solidFill>
                <a:latin typeface="+mj-lt"/>
                <a:cs typeface="Arial" pitchFamily="34" charset="0"/>
              </a:defRPr>
            </a:lvl1pPr>
          </a:lstStyle>
          <a:p>
            <a:pPr marL="228600" lvl="0" indent="-228600" algn="ctr" fontAlgn="base">
              <a:spcBef>
                <a:spcPts val="300"/>
              </a:spcBef>
              <a:spcAft>
                <a:spcPct val="0"/>
              </a:spcAft>
            </a:pPr>
            <a:r>
              <a:rPr lang="en-US" dirty="0"/>
              <a:t>Click to edit Master subtitle style</a:t>
            </a:r>
            <a:endParaRPr lang="en-GB" dirty="0"/>
          </a:p>
        </p:txBody>
      </p:sp>
    </p:spTree>
    <p:extLst>
      <p:ext uri="{BB962C8B-B14F-4D97-AF65-F5344CB8AC3E}">
        <p14:creationId xmlns:p14="http://schemas.microsoft.com/office/powerpoint/2010/main" val="327190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7: Two content and 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9"/>
            <a:ext cx="5315303" cy="40765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076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dirty="0"/>
          </a:p>
        </p:txBody>
      </p:sp>
      <p:sp>
        <p:nvSpPr>
          <p:cNvPr id="9" name="Content Placeholder 7">
            <a:extLst>
              <a:ext uri="{FF2B5EF4-FFF2-40B4-BE49-F238E27FC236}">
                <a16:creationId xmlns:a16="http://schemas.microsoft.com/office/drawing/2014/main" id="{8527B6A1-FF86-4E52-A2CB-F853530A52B7}"/>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700062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8: Two content unequal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8100000" cy="453548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Content Placeholder 3"/>
          <p:cNvSpPr>
            <a:spLocks noGrp="1"/>
          </p:cNvSpPr>
          <p:nvPr>
            <p:ph sz="half" idx="2"/>
          </p:nvPr>
        </p:nvSpPr>
        <p:spPr>
          <a:xfrm>
            <a:off x="8975270" y="1449388"/>
            <a:ext cx="2520000" cy="4535487"/>
          </a:xfrm>
        </p:spPr>
        <p:txBody>
          <a:bodyPr/>
          <a:lstStyle>
            <a:lvl3pPr>
              <a:defRPr/>
            </a:lvl3pPr>
            <a:lvl5pPr marL="1828800" indent="0">
              <a:buNone/>
              <a:defRPr/>
            </a:lvl5pPr>
          </a:lstStyle>
          <a:p>
            <a:pPr lvl="0"/>
            <a:r>
              <a:rPr lang="en-US" noProof="0"/>
              <a:t>Click to edit Master text styles</a:t>
            </a:r>
          </a:p>
          <a:p>
            <a:pPr lvl="1"/>
            <a:r>
              <a:rPr lang="en-US" noProof="0"/>
              <a:t>Second level</a:t>
            </a:r>
          </a:p>
          <a:p>
            <a:pPr lvl="2"/>
            <a:r>
              <a:rPr lang="en-US" noProof="0"/>
              <a:t>Third level</a:t>
            </a:r>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845706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9: Two content unequal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252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Content Placeholder 3"/>
          <p:cNvSpPr>
            <a:spLocks noGrp="1"/>
          </p:cNvSpPr>
          <p:nvPr>
            <p:ph sz="half" idx="2"/>
          </p:nvPr>
        </p:nvSpPr>
        <p:spPr>
          <a:xfrm>
            <a:off x="3397703" y="1449388"/>
            <a:ext cx="810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569741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10: Two content sub heads">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374673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10: Two content sub heads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
        <p:nvSpPr>
          <p:cNvPr id="9" name="Content Placeholder 7">
            <a:extLst>
              <a:ext uri="{FF2B5EF4-FFF2-40B4-BE49-F238E27FC236}">
                <a16:creationId xmlns:a16="http://schemas.microsoft.com/office/drawing/2014/main" id="{E61F773C-490F-4518-92C7-8A13F0BD74C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243845623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11: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172294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12: 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837278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13: Side 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4631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Conten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0"/>
            <a:ext cx="10800000" cy="4535486"/>
          </a:xfrm>
        </p:spPr>
        <p:txBody>
          <a:bodyPr/>
          <a:lstStyle>
            <a:lvl2pPr marL="893763" indent="-436563">
              <a:defRPr/>
            </a:lvl2pPr>
            <a:lvl3pPr marL="1252538" indent="-358775">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95037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1"/>
            <a:ext cx="10800000" cy="3911741"/>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1686E064-BC66-40F5-BFC0-A711EFDB1A24}"/>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082198037"/>
      </p:ext>
    </p:extLst>
  </p:cSld>
  <p:clrMapOvr>
    <a:masterClrMapping/>
  </p:clrMapOvr>
  <p:extLst>
    <p:ext uri="{DCECCB84-F9BA-43D5-87BE-67443E8EF086}">
      <p15:sldGuideLst xmlns:p15="http://schemas.microsoft.com/office/powerpoint/2012/main">
        <p15:guide id="1" pos="724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821973"/>
            <a:ext cx="5316493" cy="1387082"/>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5" name="Footer Placeholder 4"/>
          <p:cNvSpPr>
            <a:spLocks noGrp="1"/>
          </p:cNvSpPr>
          <p:nvPr>
            <p:ph type="ftr" sz="quarter" idx="11"/>
          </p:nvPr>
        </p:nvSpPr>
        <p:spPr/>
        <p:txBody>
          <a:bodyPr/>
          <a:lstStyle/>
          <a:p>
            <a:endParaRPr lang="en-GB"/>
          </a:p>
        </p:txBody>
      </p:sp>
      <p:sp>
        <p:nvSpPr>
          <p:cNvPr id="6" name="Content Placeholder 2">
            <a:extLst>
              <a:ext uri="{FF2B5EF4-FFF2-40B4-BE49-F238E27FC236}">
                <a16:creationId xmlns:a16="http://schemas.microsoft.com/office/drawing/2014/main" id="{681B4FB4-B67D-40B7-8D61-AB50131823E5}"/>
              </a:ext>
            </a:extLst>
          </p:cNvPr>
          <p:cNvSpPr>
            <a:spLocks noGrp="1"/>
          </p:cNvSpPr>
          <p:nvPr>
            <p:ph idx="13"/>
          </p:nvPr>
        </p:nvSpPr>
        <p:spPr>
          <a:xfrm>
            <a:off x="6110614" y="1821972"/>
            <a:ext cx="5316493" cy="3457749"/>
          </a:xfrm>
        </p:spPr>
        <p:txBody>
          <a:bodyPr>
            <a:normAutofit/>
          </a:bodyPr>
          <a:lstStyle>
            <a:lvl1pPr marL="269875" indent="-269875">
              <a:defRPr sz="1600"/>
            </a:lvl1pPr>
            <a:lvl2pPr marL="627063" indent="-269875">
              <a:defRPr sz="1400"/>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p:txBody>
      </p:sp>
      <p:sp>
        <p:nvSpPr>
          <p:cNvPr id="8" name="Content Placeholder 2">
            <a:extLst>
              <a:ext uri="{FF2B5EF4-FFF2-40B4-BE49-F238E27FC236}">
                <a16:creationId xmlns:a16="http://schemas.microsoft.com/office/drawing/2014/main" id="{A5680B48-64C1-4C7A-BDD3-20741909094C}"/>
              </a:ext>
            </a:extLst>
          </p:cNvPr>
          <p:cNvSpPr>
            <a:spLocks noGrp="1"/>
          </p:cNvSpPr>
          <p:nvPr>
            <p:ph idx="14"/>
          </p:nvPr>
        </p:nvSpPr>
        <p:spPr>
          <a:xfrm>
            <a:off x="696000" y="3648946"/>
            <a:ext cx="5316493" cy="1630775"/>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4" name="TextBox 3">
            <a:extLst>
              <a:ext uri="{FF2B5EF4-FFF2-40B4-BE49-F238E27FC236}">
                <a16:creationId xmlns:a16="http://schemas.microsoft.com/office/drawing/2014/main" id="{E8ADF789-4EE2-4853-8391-3328294626B7}"/>
              </a:ext>
            </a:extLst>
          </p:cNvPr>
          <p:cNvSpPr txBox="1"/>
          <p:nvPr userDrawn="1"/>
        </p:nvSpPr>
        <p:spPr>
          <a:xfrm>
            <a:off x="704497" y="1452641"/>
            <a:ext cx="1289135" cy="369332"/>
          </a:xfrm>
          <a:prstGeom prst="rect">
            <a:avLst/>
          </a:prstGeom>
          <a:noFill/>
        </p:spPr>
        <p:txBody>
          <a:bodyPr wrap="none" rtlCol="0">
            <a:spAutoFit/>
          </a:bodyPr>
          <a:lstStyle/>
          <a:p>
            <a:r>
              <a:rPr lang="en-GB" b="1" dirty="0">
                <a:solidFill>
                  <a:schemeClr val="accent2"/>
                </a:solidFill>
                <a:latin typeface="+mj-lt"/>
              </a:rPr>
              <a:t>Background</a:t>
            </a:r>
          </a:p>
        </p:txBody>
      </p:sp>
      <p:sp>
        <p:nvSpPr>
          <p:cNvPr id="9" name="TextBox 8">
            <a:extLst>
              <a:ext uri="{FF2B5EF4-FFF2-40B4-BE49-F238E27FC236}">
                <a16:creationId xmlns:a16="http://schemas.microsoft.com/office/drawing/2014/main" id="{24C38A1F-A2C9-4AFE-9A41-3328FC2CD48E}"/>
              </a:ext>
            </a:extLst>
          </p:cNvPr>
          <p:cNvSpPr txBox="1"/>
          <p:nvPr userDrawn="1"/>
        </p:nvSpPr>
        <p:spPr>
          <a:xfrm>
            <a:off x="704497" y="3292368"/>
            <a:ext cx="962123" cy="369332"/>
          </a:xfrm>
          <a:prstGeom prst="rect">
            <a:avLst/>
          </a:prstGeom>
          <a:noFill/>
        </p:spPr>
        <p:txBody>
          <a:bodyPr wrap="none" rtlCol="0">
            <a:spAutoFit/>
          </a:bodyPr>
          <a:lstStyle/>
          <a:p>
            <a:r>
              <a:rPr lang="en-GB" b="1" dirty="0">
                <a:solidFill>
                  <a:schemeClr val="accent2"/>
                </a:solidFill>
                <a:latin typeface="+mj-lt"/>
              </a:rPr>
              <a:t>Methods</a:t>
            </a:r>
          </a:p>
        </p:txBody>
      </p:sp>
      <p:sp>
        <p:nvSpPr>
          <p:cNvPr id="10" name="TextBox 9">
            <a:extLst>
              <a:ext uri="{FF2B5EF4-FFF2-40B4-BE49-F238E27FC236}">
                <a16:creationId xmlns:a16="http://schemas.microsoft.com/office/drawing/2014/main" id="{ED9720B6-AE97-4A3D-9CAC-4142DA93FA58}"/>
              </a:ext>
            </a:extLst>
          </p:cNvPr>
          <p:cNvSpPr txBox="1"/>
          <p:nvPr userDrawn="1"/>
        </p:nvSpPr>
        <p:spPr>
          <a:xfrm>
            <a:off x="6129403" y="1444834"/>
            <a:ext cx="869149" cy="369332"/>
          </a:xfrm>
          <a:prstGeom prst="rect">
            <a:avLst/>
          </a:prstGeom>
          <a:noFill/>
        </p:spPr>
        <p:txBody>
          <a:bodyPr wrap="none" rtlCol="0">
            <a:spAutoFit/>
          </a:bodyPr>
          <a:lstStyle/>
          <a:p>
            <a:r>
              <a:rPr lang="en-GB" b="1" dirty="0">
                <a:solidFill>
                  <a:schemeClr val="accent2"/>
                </a:solidFill>
                <a:latin typeface="+mj-lt"/>
              </a:rPr>
              <a:t>Results</a:t>
            </a:r>
          </a:p>
        </p:txBody>
      </p:sp>
      <p:sp>
        <p:nvSpPr>
          <p:cNvPr id="11" name="Content Placeholder 7">
            <a:extLst>
              <a:ext uri="{FF2B5EF4-FFF2-40B4-BE49-F238E27FC236}">
                <a16:creationId xmlns:a16="http://schemas.microsoft.com/office/drawing/2014/main" id="{8D5A0B99-CE00-4F55-A1AE-1FCD7C7FF5CF}"/>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1552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Visual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874F5665-D5C0-461A-BFF4-A163280A6A4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6619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 Offset content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3395711" y="1449388"/>
            <a:ext cx="8100000" cy="4535487"/>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53800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 Offset content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694800" y="1449388"/>
            <a:ext cx="8100000" cy="4535487"/>
          </a:xfrm>
        </p:spPr>
        <p:txBody>
          <a:bodyPr/>
          <a:lstStyle>
            <a:lvl1pPr marL="357188" indent="-357188">
              <a:buClr>
                <a:schemeClr val="accent3"/>
              </a:buClr>
              <a:buFont typeface="Arial" panose="020B0604020202020204" pitchFamily="34" charset="0"/>
              <a:buChar char="►"/>
              <a:defRPr/>
            </a:lvl1pPr>
            <a:lvl2pPr marL="893763" indent="-436563">
              <a:buClr>
                <a:schemeClr val="accent3"/>
              </a:buClr>
              <a:buFont typeface="Arial" panose="020B0604020202020204" pitchFamily="34" charset="0"/>
              <a:buChar char="ꟷ"/>
              <a:defRPr/>
            </a:lvl2pPr>
            <a:lvl3pPr marL="1252538" indent="-338138">
              <a:buClr>
                <a:schemeClr val="accent3"/>
              </a:buClr>
              <a:buFont typeface="Arial" panose="020B0604020202020204" pitchFamily="34" charset="0"/>
              <a:buChar char="ꟷ"/>
              <a:defRPr/>
            </a:lvl3pPr>
            <a:lvl4pPr marL="1789113" indent="-417513">
              <a:buClr>
                <a:schemeClr val="accent3"/>
              </a:buClr>
              <a:buFont typeface="Arial" panose="020B0604020202020204" pitchFamily="34" charset="0"/>
              <a:buChar char="ꟷ"/>
              <a:defRPr/>
            </a:lvl4pPr>
            <a:lvl5pPr marL="2157413" indent="-328613">
              <a:buClr>
                <a:schemeClr val="accent3"/>
              </a:buClr>
              <a:buFont typeface="Arial" panose="020B0604020202020204" pitchFamily="34" charset="0"/>
              <a:buChar char="ꟷ"/>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849" y="6311901"/>
            <a:ext cx="8522617" cy="352850"/>
          </a:xfrm>
        </p:spPr>
        <p:txBody>
          <a:bodyPr/>
          <a:lstStyle/>
          <a:p>
            <a:endParaRPr lang="en-GB"/>
          </a:p>
        </p:txBody>
      </p:sp>
    </p:spTree>
    <p:extLst>
      <p:ext uri="{BB962C8B-B14F-4D97-AF65-F5344CB8AC3E}">
        <p14:creationId xmlns:p14="http://schemas.microsoft.com/office/powerpoint/2010/main" val="14188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6: 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accent3"/>
                </a:solidFill>
              </a:defRPr>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1615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7: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8"/>
            <a:ext cx="5315303" cy="45354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535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77278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Top Corners Rounded 3">
            <a:extLst>
              <a:ext uri="{FF2B5EF4-FFF2-40B4-BE49-F238E27FC236}">
                <a16:creationId xmlns:a16="http://schemas.microsoft.com/office/drawing/2014/main" id="{8A203C68-0475-491F-B992-E8F4B142ACA1}"/>
              </a:ext>
            </a:extLst>
          </p:cNvPr>
          <p:cNvSpPr/>
          <p:nvPr userDrawn="1"/>
        </p:nvSpPr>
        <p:spPr>
          <a:xfrm rot="16200000">
            <a:off x="5240156" y="-4880156"/>
            <a:ext cx="1016363" cy="11496676"/>
          </a:xfrm>
          <a:prstGeom prst="round2SameRect">
            <a:avLst>
              <a:gd name="adj1" fmla="val 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96000" y="360000"/>
            <a:ext cx="1080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3" name="Text Placeholder 2"/>
          <p:cNvSpPr>
            <a:spLocks noGrp="1"/>
          </p:cNvSpPr>
          <p:nvPr>
            <p:ph type="body" idx="1"/>
          </p:nvPr>
        </p:nvSpPr>
        <p:spPr>
          <a:xfrm>
            <a:off x="696000" y="1449389"/>
            <a:ext cx="10800000" cy="4535485"/>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3"/>
          </p:nvPr>
        </p:nvSpPr>
        <p:spPr>
          <a:xfrm>
            <a:off x="704497" y="6131861"/>
            <a:ext cx="9031665" cy="581635"/>
          </a:xfrm>
          <a:prstGeom prst="rect">
            <a:avLst/>
          </a:prstGeom>
        </p:spPr>
        <p:txBody>
          <a:bodyPr vert="horz" lIns="91440" tIns="45720" rIns="91440" bIns="45720" rtlCol="0" anchor="b"/>
          <a:lstStyle>
            <a:lvl1pPr algn="l">
              <a:defRPr sz="1000">
                <a:solidFill>
                  <a:schemeClr val="tx2"/>
                </a:solidFill>
              </a:defRPr>
            </a:lvl1pPr>
          </a:lstStyle>
          <a:p>
            <a:endParaRPr lang="en-GB" dirty="0"/>
          </a:p>
        </p:txBody>
      </p:sp>
      <p:sp>
        <p:nvSpPr>
          <p:cNvPr id="6" name="Rectangle 5">
            <a:extLst>
              <a:ext uri="{FF2B5EF4-FFF2-40B4-BE49-F238E27FC236}">
                <a16:creationId xmlns:a16="http://schemas.microsoft.com/office/drawing/2014/main" id="{92125D1A-1993-403F-9F42-9CE20DB5C8B0}"/>
              </a:ext>
            </a:extLst>
          </p:cNvPr>
          <p:cNvSpPr/>
          <p:nvPr userDrawn="1"/>
        </p:nvSpPr>
        <p:spPr>
          <a:xfrm>
            <a:off x="-1" y="243741"/>
            <a:ext cx="10352763" cy="1240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a:extLst>
              <a:ext uri="{FF2B5EF4-FFF2-40B4-BE49-F238E27FC236}">
                <a16:creationId xmlns:a16="http://schemas.microsoft.com/office/drawing/2014/main" id="{0CEBB8A9-47B4-425D-81D2-94A32DD652F0}"/>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9736162" y="6262255"/>
            <a:ext cx="1759838" cy="451241"/>
          </a:xfrm>
          <a:prstGeom prst="rect">
            <a:avLst/>
          </a:prstGeom>
        </p:spPr>
      </p:pic>
    </p:spTree>
    <p:extLst>
      <p:ext uri="{BB962C8B-B14F-4D97-AF65-F5344CB8AC3E}">
        <p14:creationId xmlns:p14="http://schemas.microsoft.com/office/powerpoint/2010/main" val="37664984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6" r:id="rId10"/>
    <p:sldLayoutId id="2147483670" r:id="rId11"/>
    <p:sldLayoutId id="2147483671" r:id="rId12"/>
    <p:sldLayoutId id="2147483672" r:id="rId13"/>
    <p:sldLayoutId id="2147483677" r:id="rId14"/>
    <p:sldLayoutId id="2147483673" r:id="rId15"/>
    <p:sldLayoutId id="2147483674" r:id="rId16"/>
    <p:sldLayoutId id="2147483675" r:id="rId17"/>
  </p:sldLayoutIdLst>
  <p:hf sldNum="0" hdr="0" dt="0"/>
  <p:txStyles>
    <p:titleStyle>
      <a:lvl1pPr algn="l" defTabSz="914400" rtl="0" eaLnBrk="1" latinLnBrk="0" hangingPunct="1">
        <a:lnSpc>
          <a:spcPct val="90000"/>
        </a:lnSpc>
        <a:spcBef>
          <a:spcPct val="0"/>
        </a:spcBef>
        <a:buNone/>
        <a:defRPr lang="en-GB" sz="3600" b="1" kern="1200" dirty="0">
          <a:solidFill>
            <a:schemeClr val="bg2"/>
          </a:solidFill>
          <a:latin typeface="+mj-lt"/>
          <a:ea typeface="MS PGothic" panose="020B0600070205080204" pitchFamily="34" charset="-128"/>
          <a:cs typeface="+mj-cs"/>
        </a:defRPr>
      </a:lvl1pPr>
    </p:titleStyle>
    <p:body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2157413" indent="-328613"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p15:clr>
            <a:srgbClr val="F26B43"/>
          </p15:clr>
        </p15:guide>
        <p15:guide id="2" pos="3840">
          <p15:clr>
            <a:srgbClr val="F26B43"/>
          </p15:clr>
        </p15:guide>
        <p15:guide id="3" pos="438">
          <p15:clr>
            <a:srgbClr val="F26B43"/>
          </p15:clr>
        </p15:guide>
        <p15:guide id="4" pos="7242">
          <p15:clr>
            <a:srgbClr val="F26B43"/>
          </p15:clr>
        </p15:guide>
        <p15:guide id="5" orient="horz" pos="913">
          <p15:clr>
            <a:srgbClr val="F26B43"/>
          </p15:clr>
        </p15:guide>
        <p15:guide id="6" orient="horz" pos="232">
          <p15:clr>
            <a:srgbClr val="F26B43"/>
          </p15:clr>
        </p15:guide>
        <p15:guide id="7" orient="horz" pos="3770">
          <p15:clr>
            <a:srgbClr val="F26B43"/>
          </p15:clr>
        </p15:guide>
        <p15:guide id="8" orient="horz" pos="867">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B65E5-9D3D-45A1-A7DF-644CC2872323}"/>
              </a:ext>
            </a:extLst>
          </p:cNvPr>
          <p:cNvSpPr>
            <a:spLocks noGrp="1"/>
          </p:cNvSpPr>
          <p:nvPr>
            <p:ph type="ctrTitle"/>
          </p:nvPr>
        </p:nvSpPr>
        <p:spPr/>
        <p:txBody>
          <a:bodyPr/>
          <a:lstStyle/>
          <a:p>
            <a:r>
              <a:rPr lang="en-GB" dirty="0"/>
              <a:t>Growth Parameters in Children With Achondroplasia:</a:t>
            </a:r>
            <a:br>
              <a:rPr lang="en-GB" dirty="0"/>
            </a:br>
            <a:r>
              <a:rPr lang="en-GB" dirty="0"/>
              <a:t>A 7-Year, Prospective, Multinational, Observational Study</a:t>
            </a:r>
          </a:p>
        </p:txBody>
      </p:sp>
      <p:sp>
        <p:nvSpPr>
          <p:cNvPr id="3" name="Subtitle 2">
            <a:extLst>
              <a:ext uri="{FF2B5EF4-FFF2-40B4-BE49-F238E27FC236}">
                <a16:creationId xmlns:a16="http://schemas.microsoft.com/office/drawing/2014/main" id="{40958E0A-BFCC-409A-BD11-1BD268BB0C17}"/>
              </a:ext>
            </a:extLst>
          </p:cNvPr>
          <p:cNvSpPr>
            <a:spLocks noGrp="1"/>
          </p:cNvSpPr>
          <p:nvPr>
            <p:ph type="subTitle" idx="1"/>
          </p:nvPr>
        </p:nvSpPr>
        <p:spPr>
          <a:xfrm>
            <a:off x="695325" y="2820473"/>
            <a:ext cx="10801350" cy="2437327"/>
          </a:xfrm>
        </p:spPr>
        <p:txBody>
          <a:bodyPr>
            <a:noAutofit/>
          </a:bodyPr>
          <a:lstStyle/>
          <a:p>
            <a:r>
              <a:rPr lang="en-GB" sz="2000" dirty="0"/>
              <a:t>Adapted from: Savarirayan R, Irving M, Harmatz P, Delgado B, Wilcox WR, Philips J, Owen N, </a:t>
            </a:r>
            <a:br>
              <a:rPr lang="en-GB" sz="2000" dirty="0"/>
            </a:br>
            <a:r>
              <a:rPr lang="en-GB" sz="2000" dirty="0" err="1"/>
              <a:t>Bacino</a:t>
            </a:r>
            <a:r>
              <a:rPr lang="en-GB" sz="2000" dirty="0"/>
              <a:t> CA, Tofts L, </a:t>
            </a:r>
            <a:r>
              <a:rPr lang="en-GB" sz="2000" dirty="0" err="1"/>
              <a:t>Charrow</a:t>
            </a:r>
            <a:r>
              <a:rPr lang="en-GB" sz="2000" dirty="0"/>
              <a:t> J, </a:t>
            </a:r>
            <a:r>
              <a:rPr lang="en-GB" sz="2000" dirty="0" err="1"/>
              <a:t>Polgreen</a:t>
            </a:r>
            <a:r>
              <a:rPr lang="en-GB" sz="2000" dirty="0"/>
              <a:t> LE, Hoover-Fong J, Arundel P, Ginebreda I, </a:t>
            </a:r>
            <a:br>
              <a:rPr lang="en-GB" sz="2000" dirty="0"/>
            </a:br>
            <a:r>
              <a:rPr lang="en-GB" sz="2000" dirty="0"/>
              <a:t>Saal HM, Basel D, </a:t>
            </a:r>
            <a:r>
              <a:rPr lang="en-GB" sz="2000" dirty="0" err="1"/>
              <a:t>Ullot</a:t>
            </a:r>
            <a:r>
              <a:rPr lang="en-GB" sz="2000" dirty="0"/>
              <a:t> Font R, </a:t>
            </a:r>
            <a:r>
              <a:rPr lang="en-GB" sz="2000" dirty="0" err="1"/>
              <a:t>Ozono</a:t>
            </a:r>
            <a:r>
              <a:rPr lang="en-GB" sz="2000" dirty="0"/>
              <a:t> K, </a:t>
            </a:r>
            <a:r>
              <a:rPr lang="en-GB" sz="2000" dirty="0" err="1"/>
              <a:t>Bober</a:t>
            </a:r>
            <a:r>
              <a:rPr lang="en-GB" sz="2000" dirty="0"/>
              <a:t> MB, Cormier-Daire V, Le Quan Sang K-H, </a:t>
            </a:r>
            <a:br>
              <a:rPr lang="en-GB" sz="2000" dirty="0"/>
            </a:br>
            <a:r>
              <a:rPr lang="en-GB" sz="2000" dirty="0" err="1"/>
              <a:t>Baujat</a:t>
            </a:r>
            <a:r>
              <a:rPr lang="en-GB" sz="2000" dirty="0"/>
              <a:t> G, </a:t>
            </a:r>
            <a:r>
              <a:rPr lang="en-GB" sz="2000" dirty="0" err="1"/>
              <a:t>Alanay</a:t>
            </a:r>
            <a:r>
              <a:rPr lang="en-GB" sz="2000" dirty="0"/>
              <a:t> Y, Rutsch F, </a:t>
            </a:r>
            <a:r>
              <a:rPr lang="en-GB" sz="2000" dirty="0" err="1"/>
              <a:t>Hoernschemeyer</a:t>
            </a:r>
            <a:r>
              <a:rPr lang="en-GB" sz="2000" dirty="0"/>
              <a:t> D, Mohnike K, Mochizuki H, Tajima A, </a:t>
            </a:r>
            <a:br>
              <a:rPr lang="en-GB" sz="2000" dirty="0"/>
            </a:br>
            <a:r>
              <a:rPr lang="en-GB" sz="2000" dirty="0"/>
              <a:t>Kotani Y, Weaver DD, White KK, Army C, Larrimore K, Gregg K, </a:t>
            </a:r>
            <a:r>
              <a:rPr lang="en-GB" sz="2000" dirty="0" err="1"/>
              <a:t>Jeha</a:t>
            </a:r>
            <a:r>
              <a:rPr lang="en-GB" sz="2000" dirty="0"/>
              <a:t> G, Milligan C, </a:t>
            </a:r>
            <a:br>
              <a:rPr lang="en-GB" sz="2000" dirty="0"/>
            </a:br>
            <a:r>
              <a:rPr lang="en-GB" sz="2000" dirty="0" err="1"/>
              <a:t>Fisheleva</a:t>
            </a:r>
            <a:r>
              <a:rPr lang="en-GB" sz="2000" dirty="0"/>
              <a:t> E, Huntsman-</a:t>
            </a:r>
            <a:r>
              <a:rPr lang="en-GB" sz="2000" dirty="0" err="1"/>
              <a:t>Labed</a:t>
            </a:r>
            <a:r>
              <a:rPr lang="en-GB" sz="2000" dirty="0"/>
              <a:t> A, Day J</a:t>
            </a:r>
          </a:p>
          <a:p>
            <a:r>
              <a:rPr lang="en-GB" sz="2000" dirty="0"/>
              <a:t>Genet Med 2022</a:t>
            </a:r>
            <a:r>
              <a:rPr lang="pt-BR" sz="2000" dirty="0"/>
              <a:t>S1098-3600(22)00906-6</a:t>
            </a:r>
            <a:br>
              <a:rPr lang="pt-BR" sz="2000" dirty="0"/>
            </a:br>
            <a:r>
              <a:rPr lang="pt-BR" sz="2000" dirty="0"/>
              <a:t>doi: 10.1016/j.gim.2022.08.015.</a:t>
            </a:r>
            <a:endParaRPr lang="en-GB" sz="2000" dirty="0"/>
          </a:p>
        </p:txBody>
      </p:sp>
      <p:sp>
        <p:nvSpPr>
          <p:cNvPr id="4" name="TextBox 3">
            <a:extLst>
              <a:ext uri="{FF2B5EF4-FFF2-40B4-BE49-F238E27FC236}">
                <a16:creationId xmlns:a16="http://schemas.microsoft.com/office/drawing/2014/main" id="{FCA962E7-6802-83E1-3503-5B31BD232377}"/>
              </a:ext>
            </a:extLst>
          </p:cNvPr>
          <p:cNvSpPr txBox="1"/>
          <p:nvPr/>
        </p:nvSpPr>
        <p:spPr>
          <a:xfrm>
            <a:off x="2537367" y="6136964"/>
            <a:ext cx="4127657"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defTabSz="457200">
              <a:defRPr/>
            </a:pPr>
            <a:r>
              <a:rPr lang="en-GB" sz="1100" b="0" i="0" dirty="0">
                <a:solidFill>
                  <a:srgbClr val="303030"/>
                </a:solidFill>
                <a:effectLst/>
                <a:latin typeface="Arial" panose="020B0604020202020204" pitchFamily="34" charset="0"/>
              </a:rPr>
              <a:t>Achondroplasia.expert is organized and funded by BioMarin. This material has been developed in conjunction with the Achondroplasia.expert Editorial Committee.</a:t>
            </a:r>
            <a:endPar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cs typeface="Arial" panose="020B0604020202020204" pitchFamily="34" charset="0"/>
            </a:endParaRPr>
          </a:p>
        </p:txBody>
      </p:sp>
      <p:sp>
        <p:nvSpPr>
          <p:cNvPr id="5" name="TextBox 5">
            <a:extLst>
              <a:ext uri="{FF2B5EF4-FFF2-40B4-BE49-F238E27FC236}">
                <a16:creationId xmlns:a16="http://schemas.microsoft.com/office/drawing/2014/main" id="{27A4E132-96EF-B397-CCE4-B92D12449521}"/>
              </a:ext>
            </a:extLst>
          </p:cNvPr>
          <p:cNvSpPr txBox="1"/>
          <p:nvPr/>
        </p:nvSpPr>
        <p:spPr>
          <a:xfrm>
            <a:off x="5547412" y="6129823"/>
            <a:ext cx="4127657"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r" defTabSz="457200">
              <a:defRPr/>
            </a:pP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For Healthcare Professionals Only</a:t>
            </a:r>
            <a:b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 2022 BioMarin International Ltd.</a:t>
            </a:r>
            <a:b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All Rights Reserved. EU-ACH-00700 </a:t>
            </a:r>
            <a:r>
              <a:rPr lang="en-US" sz="1100" dirty="0">
                <a:solidFill>
                  <a:schemeClr val="accent2">
                    <a:lumMod val="50000"/>
                  </a:schemeClr>
                </a:solidFill>
                <a:latin typeface="Arial" panose="020B0604020202020204" pitchFamily="34" charset="0"/>
                <a:cs typeface="Arial" panose="020B0604020202020204" pitchFamily="34" charset="0"/>
              </a:rPr>
              <a:t>11</a:t>
            </a:r>
            <a:r>
              <a:rPr lang="en-US" sz="1100" dirty="0">
                <a:solidFill>
                  <a:schemeClr val="accent2">
                    <a:lumMod val="50000"/>
                  </a:schemeClr>
                </a:solidFill>
              </a:rPr>
              <a:t>/22</a:t>
            </a:r>
            <a:endPar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FD021111-B635-439F-5C71-0EB8C911FA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5549" y="6315034"/>
            <a:ext cx="1669349" cy="244024"/>
          </a:xfrm>
          <a:prstGeom prst="rect">
            <a:avLst/>
          </a:prstGeom>
        </p:spPr>
      </p:pic>
    </p:spTree>
    <p:extLst>
      <p:ext uri="{BB962C8B-B14F-4D97-AF65-F5344CB8AC3E}">
        <p14:creationId xmlns:p14="http://schemas.microsoft.com/office/powerpoint/2010/main" val="711390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840C-7B58-8E3B-1ABF-2BB70A0C70F8}"/>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73560FCB-624D-94B6-39C5-8AD0695BE2FE}"/>
              </a:ext>
            </a:extLst>
          </p:cNvPr>
          <p:cNvSpPr>
            <a:spLocks noGrp="1"/>
          </p:cNvSpPr>
          <p:nvPr>
            <p:ph idx="1"/>
          </p:nvPr>
        </p:nvSpPr>
        <p:spPr/>
        <p:txBody>
          <a:bodyPr/>
          <a:lstStyle/>
          <a:p>
            <a:r>
              <a:rPr lang="en-GB" dirty="0"/>
              <a:t>ACH is the most frequently occurring type of disproportionate short stature, with an estimated worldwide birth prevalence of 4.6 per 100,000 </a:t>
            </a:r>
          </a:p>
          <a:p>
            <a:r>
              <a:rPr lang="en-GB" dirty="0"/>
              <a:t>It is an autosomal dominant skeletal disorder caused by gain-of-function pathogenic variants in the </a:t>
            </a:r>
            <a:r>
              <a:rPr lang="en-GB" i="1" dirty="0"/>
              <a:t>FGFR3</a:t>
            </a:r>
            <a:r>
              <a:rPr lang="en-GB" dirty="0"/>
              <a:t> gene</a:t>
            </a:r>
          </a:p>
          <a:p>
            <a:r>
              <a:rPr lang="en-GB" dirty="0"/>
              <a:t>FGFR3 is a key physiological negative regulator of linear bone growth</a:t>
            </a:r>
          </a:p>
          <a:p>
            <a:r>
              <a:rPr lang="en-GB" dirty="0"/>
              <a:t>Several new treatments are in development or have recently been approved for the treatment of ACH</a:t>
            </a:r>
          </a:p>
          <a:p>
            <a:r>
              <a:rPr lang="en-GB" dirty="0"/>
              <a:t>Longitudinal growth data are needed to improve understanding of ACH natural history, and evaluate clinical outcomes associated with emerging pharmacologic therapies</a:t>
            </a:r>
          </a:p>
        </p:txBody>
      </p:sp>
      <p:sp>
        <p:nvSpPr>
          <p:cNvPr id="4" name="Footer Placeholder 3">
            <a:extLst>
              <a:ext uri="{FF2B5EF4-FFF2-40B4-BE49-F238E27FC236}">
                <a16:creationId xmlns:a16="http://schemas.microsoft.com/office/drawing/2014/main" id="{C0804AC6-D70B-A47D-5B98-5243F0073EF4}"/>
              </a:ext>
            </a:extLst>
          </p:cNvPr>
          <p:cNvSpPr>
            <a:spLocks noGrp="1"/>
          </p:cNvSpPr>
          <p:nvPr>
            <p:ph type="ftr" sz="quarter" idx="11"/>
          </p:nvPr>
        </p:nvSpPr>
        <p:spPr/>
        <p:txBody>
          <a:bodyPr/>
          <a:lstStyle/>
          <a:p>
            <a:r>
              <a:rPr lang="en-GB" dirty="0"/>
              <a:t>ACH, achondroplasia; FGFR3, fibroblast growth factor receptor 3 gene.</a:t>
            </a:r>
          </a:p>
          <a:p>
            <a:r>
              <a:rPr lang="en-GB" dirty="0" err="1"/>
              <a:t>Savarirayan</a:t>
            </a:r>
            <a:r>
              <a:rPr lang="en-GB" dirty="0"/>
              <a:t> R, et al. Genet Med 2022;</a:t>
            </a:r>
            <a:r>
              <a:rPr lang="pt-BR" dirty="0"/>
              <a:t>S1098-3600(22)00906-6.</a:t>
            </a:r>
            <a:endParaRPr lang="en-GB" dirty="0"/>
          </a:p>
        </p:txBody>
      </p:sp>
    </p:spTree>
    <p:extLst>
      <p:ext uri="{BB962C8B-B14F-4D97-AF65-F5344CB8AC3E}">
        <p14:creationId xmlns:p14="http://schemas.microsoft.com/office/powerpoint/2010/main" val="3112432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840C-7B58-8E3B-1ABF-2BB70A0C70F8}"/>
              </a:ext>
            </a:extLst>
          </p:cNvPr>
          <p:cNvSpPr>
            <a:spLocks noGrp="1"/>
          </p:cNvSpPr>
          <p:nvPr>
            <p:ph type="title"/>
          </p:nvPr>
        </p:nvSpPr>
        <p:spPr/>
        <p:txBody>
          <a:bodyPr/>
          <a:lstStyle/>
          <a:p>
            <a:r>
              <a:rPr lang="en-GB" dirty="0"/>
              <a:t>Study Design</a:t>
            </a:r>
          </a:p>
        </p:txBody>
      </p:sp>
      <p:sp>
        <p:nvSpPr>
          <p:cNvPr id="3" name="Content Placeholder 2">
            <a:extLst>
              <a:ext uri="{FF2B5EF4-FFF2-40B4-BE49-F238E27FC236}">
                <a16:creationId xmlns:a16="http://schemas.microsoft.com/office/drawing/2014/main" id="{73560FCB-624D-94B6-39C5-8AD0695BE2FE}"/>
              </a:ext>
            </a:extLst>
          </p:cNvPr>
          <p:cNvSpPr>
            <a:spLocks noGrp="1"/>
          </p:cNvSpPr>
          <p:nvPr>
            <p:ph idx="1"/>
          </p:nvPr>
        </p:nvSpPr>
        <p:spPr/>
        <p:txBody>
          <a:bodyPr/>
          <a:lstStyle/>
          <a:p>
            <a:r>
              <a:rPr lang="en-GB" dirty="0"/>
              <a:t>Prospective, observational study to collect baseline growth parameters in children with ACH who might enrol in interventional trials, and to establish a historical control</a:t>
            </a:r>
          </a:p>
          <a:p>
            <a:r>
              <a:rPr lang="en-GB" dirty="0"/>
              <a:t>363 participants (≤17 years) underwent a detailed medical history and physical examination </a:t>
            </a:r>
          </a:p>
          <a:p>
            <a:r>
              <a:rPr lang="en-GB" dirty="0"/>
              <a:t>No treatments were administered</a:t>
            </a:r>
          </a:p>
          <a:p>
            <a:r>
              <a:rPr lang="en-GB" dirty="0"/>
              <a:t>Participants were followed every 3 months until they enrolled in an interventional </a:t>
            </a:r>
            <a:br>
              <a:rPr lang="en-GB" dirty="0"/>
            </a:br>
            <a:r>
              <a:rPr lang="en-GB" dirty="0"/>
              <a:t>trial or withdrew</a:t>
            </a:r>
          </a:p>
          <a:p>
            <a:r>
              <a:rPr lang="en-GB" dirty="0"/>
              <a:t>Growth parameters were collected by a trained study staff member at approximately the same time at each scheduled visit (± 2 hours)</a:t>
            </a:r>
          </a:p>
          <a:p>
            <a:endParaRPr lang="en-GB" dirty="0"/>
          </a:p>
        </p:txBody>
      </p:sp>
      <p:sp>
        <p:nvSpPr>
          <p:cNvPr id="4" name="Footer Placeholder 3">
            <a:extLst>
              <a:ext uri="{FF2B5EF4-FFF2-40B4-BE49-F238E27FC236}">
                <a16:creationId xmlns:a16="http://schemas.microsoft.com/office/drawing/2014/main" id="{C0804AC6-D70B-A47D-5B98-5243F0073EF4}"/>
              </a:ext>
            </a:extLst>
          </p:cNvPr>
          <p:cNvSpPr>
            <a:spLocks noGrp="1"/>
          </p:cNvSpPr>
          <p:nvPr>
            <p:ph type="ftr" sz="quarter" idx="11"/>
          </p:nvPr>
        </p:nvSpPr>
        <p:spPr/>
        <p:txBody>
          <a:bodyPr/>
          <a:lstStyle/>
          <a:p>
            <a:r>
              <a:rPr lang="en-GB" dirty="0"/>
              <a:t>ACH, achondroplasia. </a:t>
            </a:r>
          </a:p>
          <a:p>
            <a:r>
              <a:rPr lang="en-GB" dirty="0" err="1"/>
              <a:t>Savarirayan</a:t>
            </a:r>
            <a:r>
              <a:rPr lang="en-GB" dirty="0"/>
              <a:t> R, et al. Genet Med 2022;</a:t>
            </a:r>
            <a:r>
              <a:rPr lang="pt-BR" dirty="0"/>
              <a:t>S1098-3600(22)00906-6.</a:t>
            </a:r>
            <a:endParaRPr lang="en-GB" dirty="0"/>
          </a:p>
        </p:txBody>
      </p:sp>
    </p:spTree>
    <p:extLst>
      <p:ext uri="{BB962C8B-B14F-4D97-AF65-F5344CB8AC3E}">
        <p14:creationId xmlns:p14="http://schemas.microsoft.com/office/powerpoint/2010/main" val="2628364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840C-7B58-8E3B-1ABF-2BB70A0C70F8}"/>
              </a:ext>
            </a:extLst>
          </p:cNvPr>
          <p:cNvSpPr>
            <a:spLocks noGrp="1"/>
          </p:cNvSpPr>
          <p:nvPr>
            <p:ph type="title"/>
          </p:nvPr>
        </p:nvSpPr>
        <p:spPr/>
        <p:txBody>
          <a:bodyPr/>
          <a:lstStyle/>
          <a:p>
            <a:r>
              <a:rPr lang="en-GB" dirty="0"/>
              <a:t>Participant Characteristics</a:t>
            </a:r>
          </a:p>
        </p:txBody>
      </p:sp>
      <p:sp>
        <p:nvSpPr>
          <p:cNvPr id="4" name="Footer Placeholder 3">
            <a:extLst>
              <a:ext uri="{FF2B5EF4-FFF2-40B4-BE49-F238E27FC236}">
                <a16:creationId xmlns:a16="http://schemas.microsoft.com/office/drawing/2014/main" id="{C0804AC6-D70B-A47D-5B98-5243F0073EF4}"/>
              </a:ext>
            </a:extLst>
          </p:cNvPr>
          <p:cNvSpPr>
            <a:spLocks noGrp="1"/>
          </p:cNvSpPr>
          <p:nvPr>
            <p:ph type="ftr" sz="quarter" idx="11"/>
          </p:nvPr>
        </p:nvSpPr>
        <p:spPr/>
        <p:txBody>
          <a:bodyPr/>
          <a:lstStyle/>
          <a:p>
            <a:r>
              <a:rPr lang="en-GB" sz="1000" dirty="0" err="1"/>
              <a:t>Savarirayan</a:t>
            </a:r>
            <a:r>
              <a:rPr lang="en-GB" sz="1000" dirty="0"/>
              <a:t> R, et al. Genet Med 2022;</a:t>
            </a:r>
            <a:r>
              <a:rPr lang="pt-BR" sz="1000" dirty="0"/>
              <a:t>S1098-3600(22)00906-6</a:t>
            </a:r>
            <a:r>
              <a:rPr lang="pt-BR" dirty="0"/>
              <a:t>.</a:t>
            </a:r>
            <a:endParaRPr lang="en-GB" sz="1000" dirty="0"/>
          </a:p>
        </p:txBody>
      </p:sp>
      <p:sp>
        <p:nvSpPr>
          <p:cNvPr id="6" name="Content Placeholder 5">
            <a:extLst>
              <a:ext uri="{FF2B5EF4-FFF2-40B4-BE49-F238E27FC236}">
                <a16:creationId xmlns:a16="http://schemas.microsoft.com/office/drawing/2014/main" id="{63624562-91B2-567F-87B5-F88D992E99FB}"/>
              </a:ext>
            </a:extLst>
          </p:cNvPr>
          <p:cNvSpPr>
            <a:spLocks noGrp="1"/>
          </p:cNvSpPr>
          <p:nvPr>
            <p:ph sz="quarter" idx="12"/>
          </p:nvPr>
        </p:nvSpPr>
        <p:spPr/>
        <p:txBody>
          <a:bodyPr>
            <a:normAutofit/>
          </a:bodyPr>
          <a:lstStyle/>
          <a:p>
            <a:r>
              <a:rPr lang="en-GB" dirty="0"/>
              <a:t>A total of 363 children were enrolled from 8 countries; mean follow up was 20.4 months</a:t>
            </a:r>
          </a:p>
        </p:txBody>
      </p:sp>
      <p:grpSp>
        <p:nvGrpSpPr>
          <p:cNvPr id="15" name="Group 14">
            <a:extLst>
              <a:ext uri="{FF2B5EF4-FFF2-40B4-BE49-F238E27FC236}">
                <a16:creationId xmlns:a16="http://schemas.microsoft.com/office/drawing/2014/main" id="{11384A1E-4DF0-BA38-2E9F-3D2766751213}"/>
              </a:ext>
            </a:extLst>
          </p:cNvPr>
          <p:cNvGrpSpPr/>
          <p:nvPr/>
        </p:nvGrpSpPr>
        <p:grpSpPr>
          <a:xfrm>
            <a:off x="4026774" y="1434167"/>
            <a:ext cx="4032228" cy="4113211"/>
            <a:chOff x="481817" y="1449388"/>
            <a:chExt cx="4032228" cy="4113211"/>
          </a:xfrm>
        </p:grpSpPr>
        <p:graphicFrame>
          <p:nvGraphicFramePr>
            <p:cNvPr id="7" name="Chart 6">
              <a:extLst>
                <a:ext uri="{FF2B5EF4-FFF2-40B4-BE49-F238E27FC236}">
                  <a16:creationId xmlns:a16="http://schemas.microsoft.com/office/drawing/2014/main" id="{04CF6369-8E36-D87F-8313-07A851621B01}"/>
                </a:ext>
              </a:extLst>
            </p:cNvPr>
            <p:cNvGraphicFramePr/>
            <p:nvPr>
              <p:extLst>
                <p:ext uri="{D42A27DB-BD31-4B8C-83A1-F6EECF244321}">
                  <p14:modId xmlns:p14="http://schemas.microsoft.com/office/powerpoint/2010/main" val="2305039083"/>
                </p:ext>
              </p:extLst>
            </p:nvPr>
          </p:nvGraphicFramePr>
          <p:xfrm>
            <a:off x="481817" y="1449388"/>
            <a:ext cx="4032228" cy="4113211"/>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Box 13">
              <a:extLst>
                <a:ext uri="{FF2B5EF4-FFF2-40B4-BE49-F238E27FC236}">
                  <a16:creationId xmlns:a16="http://schemas.microsoft.com/office/drawing/2014/main" id="{8BDA16EC-9F80-2808-2C39-11EABDD33660}"/>
                </a:ext>
              </a:extLst>
            </p:cNvPr>
            <p:cNvSpPr txBox="1"/>
            <p:nvPr/>
          </p:nvSpPr>
          <p:spPr>
            <a:xfrm>
              <a:off x="1886755" y="2441595"/>
              <a:ext cx="1191296" cy="584775"/>
            </a:xfrm>
            <a:prstGeom prst="rect">
              <a:avLst/>
            </a:prstGeom>
            <a:noFill/>
          </p:spPr>
          <p:txBody>
            <a:bodyPr wrap="square" rtlCol="0">
              <a:spAutoFit/>
            </a:bodyPr>
            <a:lstStyle/>
            <a:p>
              <a:pPr algn="ctr"/>
              <a:r>
                <a:rPr lang="en-GB" sz="1600" b="1" dirty="0"/>
                <a:t>Sex</a:t>
              </a:r>
              <a:br>
                <a:rPr lang="en-GB" sz="1600" b="1" dirty="0"/>
              </a:br>
              <a:r>
                <a:rPr lang="en-GB" sz="1600" b="1" dirty="0"/>
                <a:t>(%)</a:t>
              </a:r>
            </a:p>
          </p:txBody>
        </p:sp>
      </p:grpSp>
      <p:grpSp>
        <p:nvGrpSpPr>
          <p:cNvPr id="16" name="Group 15">
            <a:extLst>
              <a:ext uri="{FF2B5EF4-FFF2-40B4-BE49-F238E27FC236}">
                <a16:creationId xmlns:a16="http://schemas.microsoft.com/office/drawing/2014/main" id="{B9EE48C6-D89E-049C-D991-35A5D46D7F24}"/>
              </a:ext>
            </a:extLst>
          </p:cNvPr>
          <p:cNvGrpSpPr/>
          <p:nvPr/>
        </p:nvGrpSpPr>
        <p:grpSpPr>
          <a:xfrm>
            <a:off x="7856653" y="1434167"/>
            <a:ext cx="4032228" cy="4113211"/>
            <a:chOff x="481817" y="1449388"/>
            <a:chExt cx="4032228" cy="4113211"/>
          </a:xfrm>
        </p:grpSpPr>
        <p:graphicFrame>
          <p:nvGraphicFramePr>
            <p:cNvPr id="17" name="Chart 16">
              <a:extLst>
                <a:ext uri="{FF2B5EF4-FFF2-40B4-BE49-F238E27FC236}">
                  <a16:creationId xmlns:a16="http://schemas.microsoft.com/office/drawing/2014/main" id="{6B24CE3B-090C-8421-3076-3B16B7031899}"/>
                </a:ext>
              </a:extLst>
            </p:cNvPr>
            <p:cNvGraphicFramePr/>
            <p:nvPr>
              <p:extLst>
                <p:ext uri="{D42A27DB-BD31-4B8C-83A1-F6EECF244321}">
                  <p14:modId xmlns:p14="http://schemas.microsoft.com/office/powerpoint/2010/main" val="4070980260"/>
                </p:ext>
              </p:extLst>
            </p:nvPr>
          </p:nvGraphicFramePr>
          <p:xfrm>
            <a:off x="481817" y="1449388"/>
            <a:ext cx="4032228" cy="4113211"/>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Box 17">
              <a:extLst>
                <a:ext uri="{FF2B5EF4-FFF2-40B4-BE49-F238E27FC236}">
                  <a16:creationId xmlns:a16="http://schemas.microsoft.com/office/drawing/2014/main" id="{4FE4677F-70D2-07C5-2275-5151157BF1F9}"/>
                </a:ext>
              </a:extLst>
            </p:cNvPr>
            <p:cNvSpPr txBox="1"/>
            <p:nvPr/>
          </p:nvSpPr>
          <p:spPr>
            <a:xfrm>
              <a:off x="1886755" y="2441595"/>
              <a:ext cx="1191296" cy="584775"/>
            </a:xfrm>
            <a:prstGeom prst="rect">
              <a:avLst/>
            </a:prstGeom>
            <a:noFill/>
          </p:spPr>
          <p:txBody>
            <a:bodyPr wrap="square" rtlCol="0">
              <a:spAutoFit/>
            </a:bodyPr>
            <a:lstStyle/>
            <a:p>
              <a:pPr algn="ctr"/>
              <a:r>
                <a:rPr lang="en-GB" sz="1600" b="1" dirty="0"/>
                <a:t>Race</a:t>
              </a:r>
              <a:br>
                <a:rPr lang="en-GB" sz="1600" b="1" dirty="0"/>
              </a:br>
              <a:r>
                <a:rPr lang="en-GB" sz="1600" b="1" dirty="0"/>
                <a:t>(%)</a:t>
              </a:r>
            </a:p>
          </p:txBody>
        </p:sp>
      </p:grpSp>
      <p:grpSp>
        <p:nvGrpSpPr>
          <p:cNvPr id="19" name="Group 18">
            <a:extLst>
              <a:ext uri="{FF2B5EF4-FFF2-40B4-BE49-F238E27FC236}">
                <a16:creationId xmlns:a16="http://schemas.microsoft.com/office/drawing/2014/main" id="{09FAF4B0-AD96-8589-1117-07F979F6A6EE}"/>
              </a:ext>
            </a:extLst>
          </p:cNvPr>
          <p:cNvGrpSpPr/>
          <p:nvPr/>
        </p:nvGrpSpPr>
        <p:grpSpPr>
          <a:xfrm>
            <a:off x="196895" y="1434167"/>
            <a:ext cx="4032228" cy="4113211"/>
            <a:chOff x="481817" y="1449388"/>
            <a:chExt cx="4032228" cy="4113211"/>
          </a:xfrm>
        </p:grpSpPr>
        <p:graphicFrame>
          <p:nvGraphicFramePr>
            <p:cNvPr id="20" name="Chart 19">
              <a:extLst>
                <a:ext uri="{FF2B5EF4-FFF2-40B4-BE49-F238E27FC236}">
                  <a16:creationId xmlns:a16="http://schemas.microsoft.com/office/drawing/2014/main" id="{46184915-7DEB-C070-34D0-A064564A35C0}"/>
                </a:ext>
              </a:extLst>
            </p:cNvPr>
            <p:cNvGraphicFramePr/>
            <p:nvPr>
              <p:extLst>
                <p:ext uri="{D42A27DB-BD31-4B8C-83A1-F6EECF244321}">
                  <p14:modId xmlns:p14="http://schemas.microsoft.com/office/powerpoint/2010/main" val="118126499"/>
                </p:ext>
              </p:extLst>
            </p:nvPr>
          </p:nvGraphicFramePr>
          <p:xfrm>
            <a:off x="481817" y="1449388"/>
            <a:ext cx="4032228" cy="4113211"/>
          </p:xfrm>
          <a:graphic>
            <a:graphicData uri="http://schemas.openxmlformats.org/drawingml/2006/chart">
              <c:chart xmlns:c="http://schemas.openxmlformats.org/drawingml/2006/chart" xmlns:r="http://schemas.openxmlformats.org/officeDocument/2006/relationships" r:id="rId4"/>
            </a:graphicData>
          </a:graphic>
        </p:graphicFrame>
        <p:sp>
          <p:nvSpPr>
            <p:cNvPr id="21" name="TextBox 20">
              <a:extLst>
                <a:ext uri="{FF2B5EF4-FFF2-40B4-BE49-F238E27FC236}">
                  <a16:creationId xmlns:a16="http://schemas.microsoft.com/office/drawing/2014/main" id="{2D763107-1A63-1F09-A1A4-9D581895E448}"/>
                </a:ext>
              </a:extLst>
            </p:cNvPr>
            <p:cNvSpPr txBox="1"/>
            <p:nvPr/>
          </p:nvSpPr>
          <p:spPr>
            <a:xfrm>
              <a:off x="1886755" y="2441595"/>
              <a:ext cx="1191296" cy="584775"/>
            </a:xfrm>
            <a:prstGeom prst="rect">
              <a:avLst/>
            </a:prstGeom>
            <a:noFill/>
          </p:spPr>
          <p:txBody>
            <a:bodyPr wrap="square" rtlCol="0">
              <a:spAutoFit/>
            </a:bodyPr>
            <a:lstStyle/>
            <a:p>
              <a:pPr algn="ctr"/>
              <a:r>
                <a:rPr lang="en-GB" sz="1600" b="1" dirty="0"/>
                <a:t>Age </a:t>
              </a:r>
              <a:br>
                <a:rPr lang="en-GB" sz="1600" b="1" dirty="0"/>
              </a:br>
              <a:r>
                <a:rPr lang="en-GB" sz="1600" b="1" dirty="0"/>
                <a:t>(%)</a:t>
              </a:r>
            </a:p>
          </p:txBody>
        </p:sp>
      </p:grpSp>
    </p:spTree>
    <p:extLst>
      <p:ext uri="{BB962C8B-B14F-4D97-AF65-F5344CB8AC3E}">
        <p14:creationId xmlns:p14="http://schemas.microsoft.com/office/powerpoint/2010/main" val="1153383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840C-7B58-8E3B-1ABF-2BB70A0C70F8}"/>
              </a:ext>
            </a:extLst>
          </p:cNvPr>
          <p:cNvSpPr>
            <a:spLocks noGrp="1"/>
          </p:cNvSpPr>
          <p:nvPr>
            <p:ph type="title"/>
          </p:nvPr>
        </p:nvSpPr>
        <p:spPr/>
        <p:txBody>
          <a:bodyPr>
            <a:normAutofit fontScale="90000"/>
          </a:bodyPr>
          <a:lstStyle/>
          <a:p>
            <a:r>
              <a:rPr lang="en-GB" dirty="0"/>
              <a:t>Scatter Plots: Cubic Quantile Regression Curves of </a:t>
            </a:r>
            <a:br>
              <a:rPr lang="en-GB" dirty="0"/>
            </a:br>
            <a:r>
              <a:rPr lang="en-GB" dirty="0"/>
              <a:t>AGV From Birth to 15 Years</a:t>
            </a:r>
          </a:p>
        </p:txBody>
      </p:sp>
      <p:sp>
        <p:nvSpPr>
          <p:cNvPr id="4" name="Footer Placeholder 3">
            <a:extLst>
              <a:ext uri="{FF2B5EF4-FFF2-40B4-BE49-F238E27FC236}">
                <a16:creationId xmlns:a16="http://schemas.microsoft.com/office/drawing/2014/main" id="{C0804AC6-D70B-A47D-5B98-5243F0073EF4}"/>
              </a:ext>
            </a:extLst>
          </p:cNvPr>
          <p:cNvSpPr>
            <a:spLocks noGrp="1"/>
          </p:cNvSpPr>
          <p:nvPr>
            <p:ph type="ftr" sz="quarter" idx="11"/>
          </p:nvPr>
        </p:nvSpPr>
        <p:spPr>
          <a:xfrm>
            <a:off x="704497" y="6246086"/>
            <a:ext cx="9031665" cy="508048"/>
          </a:xfrm>
        </p:spPr>
        <p:txBody>
          <a:bodyPr/>
          <a:lstStyle/>
          <a:p>
            <a:r>
              <a:rPr lang="en-GB" sz="800" dirty="0"/>
              <a:t>Black circles represent AGV for an individual participant where age is the midpoint for the AGV interval of 12 months ± 3 months. Dashed lines represent cubic quantile regressions for the 95th, 75th, 50th, 25th, and 5th quantiles. For each participant one AGV associated to each integer year is retained for the plot. Plots based on full analysis set excluding AGV based on height assessments following limb lengthening, growth hormone, or other investigational treatments and erroneous AGV assessments &lt;0. AGV, annualized growth velocity. </a:t>
            </a:r>
            <a:br>
              <a:rPr lang="en-GB" sz="800" dirty="0"/>
            </a:br>
            <a:r>
              <a:rPr lang="en-GB" sz="800" dirty="0" err="1"/>
              <a:t>Savarirayan</a:t>
            </a:r>
            <a:r>
              <a:rPr lang="en-GB" sz="800" dirty="0"/>
              <a:t> R, et al. Genet Med 2022;</a:t>
            </a:r>
            <a:r>
              <a:rPr lang="pt-BR" sz="800" dirty="0"/>
              <a:t>S1098-3600(22)00906-6.</a:t>
            </a:r>
            <a:endParaRPr lang="en-GB" sz="800" dirty="0"/>
          </a:p>
        </p:txBody>
      </p:sp>
      <p:sp>
        <p:nvSpPr>
          <p:cNvPr id="6" name="Content Placeholder 5">
            <a:extLst>
              <a:ext uri="{FF2B5EF4-FFF2-40B4-BE49-F238E27FC236}">
                <a16:creationId xmlns:a16="http://schemas.microsoft.com/office/drawing/2014/main" id="{63624562-91B2-567F-87B5-F88D992E99FB}"/>
              </a:ext>
            </a:extLst>
          </p:cNvPr>
          <p:cNvSpPr>
            <a:spLocks noGrp="1"/>
          </p:cNvSpPr>
          <p:nvPr>
            <p:ph sz="quarter" idx="12"/>
          </p:nvPr>
        </p:nvSpPr>
        <p:spPr/>
        <p:txBody>
          <a:bodyPr>
            <a:normAutofit/>
          </a:bodyPr>
          <a:lstStyle/>
          <a:p>
            <a:r>
              <a:rPr lang="en-GB" dirty="0"/>
              <a:t>A rapid decline in AGV was observed up to 2 years, whereafter a small steady decline was apparent </a:t>
            </a:r>
            <a:br>
              <a:rPr lang="en-GB" dirty="0"/>
            </a:br>
            <a:r>
              <a:rPr lang="en-GB" dirty="0"/>
              <a:t>with a rapid decrease when the participants approached near-final adult height</a:t>
            </a:r>
          </a:p>
        </p:txBody>
      </p:sp>
      <p:pic>
        <p:nvPicPr>
          <p:cNvPr id="7" name="Picture 6">
            <a:extLst>
              <a:ext uri="{FF2B5EF4-FFF2-40B4-BE49-F238E27FC236}">
                <a16:creationId xmlns:a16="http://schemas.microsoft.com/office/drawing/2014/main" id="{9B836253-97BC-AC5B-997E-4DB0B0BEF0EA}"/>
              </a:ext>
            </a:extLst>
          </p:cNvPr>
          <p:cNvPicPr>
            <a:picLocks noChangeAspect="1"/>
          </p:cNvPicPr>
          <p:nvPr/>
        </p:nvPicPr>
        <p:blipFill rotWithShape="1">
          <a:blip r:embed="rId2"/>
          <a:srcRect b="51713"/>
          <a:stretch/>
        </p:blipFill>
        <p:spPr>
          <a:xfrm>
            <a:off x="555413" y="1845277"/>
            <a:ext cx="5903222" cy="3119577"/>
          </a:xfrm>
          <a:prstGeom prst="rect">
            <a:avLst/>
          </a:prstGeom>
        </p:spPr>
      </p:pic>
      <p:pic>
        <p:nvPicPr>
          <p:cNvPr id="8" name="Picture 7">
            <a:extLst>
              <a:ext uri="{FF2B5EF4-FFF2-40B4-BE49-F238E27FC236}">
                <a16:creationId xmlns:a16="http://schemas.microsoft.com/office/drawing/2014/main" id="{C2ED5BA5-DC65-B3C1-9FDD-AF0514B93C19}"/>
              </a:ext>
            </a:extLst>
          </p:cNvPr>
          <p:cNvPicPr>
            <a:picLocks noChangeAspect="1"/>
          </p:cNvPicPr>
          <p:nvPr/>
        </p:nvPicPr>
        <p:blipFill rotWithShape="1">
          <a:blip r:embed="rId2"/>
          <a:srcRect t="49493" b="2909"/>
          <a:stretch/>
        </p:blipFill>
        <p:spPr>
          <a:xfrm>
            <a:off x="6012833" y="1889761"/>
            <a:ext cx="5903222" cy="3075093"/>
          </a:xfrm>
          <a:prstGeom prst="rect">
            <a:avLst/>
          </a:prstGeom>
        </p:spPr>
      </p:pic>
      <p:pic>
        <p:nvPicPr>
          <p:cNvPr id="9" name="Picture 8">
            <a:extLst>
              <a:ext uri="{FF2B5EF4-FFF2-40B4-BE49-F238E27FC236}">
                <a16:creationId xmlns:a16="http://schemas.microsoft.com/office/drawing/2014/main" id="{637A03F7-35AD-B630-5745-7844FA9F36A6}"/>
              </a:ext>
            </a:extLst>
          </p:cNvPr>
          <p:cNvPicPr>
            <a:picLocks noChangeAspect="1"/>
          </p:cNvPicPr>
          <p:nvPr/>
        </p:nvPicPr>
        <p:blipFill rotWithShape="1">
          <a:blip r:embed="rId2"/>
          <a:srcRect t="96119" b="1"/>
          <a:stretch/>
        </p:blipFill>
        <p:spPr>
          <a:xfrm>
            <a:off x="3406159" y="5191481"/>
            <a:ext cx="5763310" cy="250650"/>
          </a:xfrm>
          <a:prstGeom prst="rect">
            <a:avLst/>
          </a:prstGeom>
        </p:spPr>
      </p:pic>
      <p:sp>
        <p:nvSpPr>
          <p:cNvPr id="10" name="Oval 9">
            <a:extLst>
              <a:ext uri="{FF2B5EF4-FFF2-40B4-BE49-F238E27FC236}">
                <a16:creationId xmlns:a16="http://schemas.microsoft.com/office/drawing/2014/main" id="{A32C8609-C5C2-0EEB-755C-B4A594BC47C1}"/>
              </a:ext>
            </a:extLst>
          </p:cNvPr>
          <p:cNvSpPr/>
          <p:nvPr/>
        </p:nvSpPr>
        <p:spPr>
          <a:xfrm>
            <a:off x="752870" y="4747679"/>
            <a:ext cx="345440" cy="40273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Rounded Corners 10">
            <a:extLst>
              <a:ext uri="{FF2B5EF4-FFF2-40B4-BE49-F238E27FC236}">
                <a16:creationId xmlns:a16="http://schemas.microsoft.com/office/drawing/2014/main" id="{C71FB7C8-49EC-98DA-F757-0B8ADDC1CF6B}"/>
              </a:ext>
            </a:extLst>
          </p:cNvPr>
          <p:cNvSpPr/>
          <p:nvPr/>
        </p:nvSpPr>
        <p:spPr>
          <a:xfrm>
            <a:off x="1267644" y="1509483"/>
            <a:ext cx="2518650" cy="34837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Female children</a:t>
            </a:r>
          </a:p>
        </p:txBody>
      </p:sp>
      <p:sp>
        <p:nvSpPr>
          <p:cNvPr id="12" name="Rectangle: Rounded Corners 11">
            <a:extLst>
              <a:ext uri="{FF2B5EF4-FFF2-40B4-BE49-F238E27FC236}">
                <a16:creationId xmlns:a16="http://schemas.microsoft.com/office/drawing/2014/main" id="{2284A1AA-F563-2959-6974-634C22A5A6C6}"/>
              </a:ext>
            </a:extLst>
          </p:cNvPr>
          <p:cNvSpPr/>
          <p:nvPr/>
        </p:nvSpPr>
        <p:spPr>
          <a:xfrm>
            <a:off x="6743700" y="1509483"/>
            <a:ext cx="2518650" cy="34837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Male children</a:t>
            </a:r>
          </a:p>
        </p:txBody>
      </p:sp>
    </p:spTree>
    <p:extLst>
      <p:ext uri="{BB962C8B-B14F-4D97-AF65-F5344CB8AC3E}">
        <p14:creationId xmlns:p14="http://schemas.microsoft.com/office/powerpoint/2010/main" val="152317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840C-7B58-8E3B-1ABF-2BB70A0C70F8}"/>
              </a:ext>
            </a:extLst>
          </p:cNvPr>
          <p:cNvSpPr>
            <a:spLocks noGrp="1"/>
          </p:cNvSpPr>
          <p:nvPr>
            <p:ph type="title"/>
          </p:nvPr>
        </p:nvSpPr>
        <p:spPr/>
        <p:txBody>
          <a:bodyPr/>
          <a:lstStyle/>
          <a:p>
            <a:r>
              <a:rPr lang="en-GB" dirty="0"/>
              <a:t>Height Z-Scores</a:t>
            </a:r>
          </a:p>
        </p:txBody>
      </p:sp>
      <p:sp>
        <p:nvSpPr>
          <p:cNvPr id="5" name="Content Placeholder 4">
            <a:extLst>
              <a:ext uri="{FF2B5EF4-FFF2-40B4-BE49-F238E27FC236}">
                <a16:creationId xmlns:a16="http://schemas.microsoft.com/office/drawing/2014/main" id="{C5A92BD3-3983-9468-20BC-65DADCF7F77D}"/>
              </a:ext>
            </a:extLst>
          </p:cNvPr>
          <p:cNvSpPr>
            <a:spLocks noGrp="1"/>
          </p:cNvSpPr>
          <p:nvPr>
            <p:ph idx="1"/>
          </p:nvPr>
        </p:nvSpPr>
        <p:spPr>
          <a:xfrm>
            <a:off x="696000" y="1449391"/>
            <a:ext cx="5223893" cy="3911741"/>
          </a:xfrm>
        </p:spPr>
        <p:txBody>
          <a:bodyPr>
            <a:normAutofit/>
          </a:bodyPr>
          <a:lstStyle/>
          <a:p>
            <a:r>
              <a:rPr lang="en-GB" sz="1800" dirty="0"/>
              <a:t>Mean height z-score in those aged </a:t>
            </a:r>
            <a:br>
              <a:rPr lang="en-GB" sz="1800" dirty="0"/>
            </a:br>
            <a:r>
              <a:rPr lang="en-GB" sz="1800" dirty="0"/>
              <a:t>&lt;1 year, compared with average stature children of a similar age and sex:</a:t>
            </a:r>
          </a:p>
          <a:p>
            <a:pPr lvl="1"/>
            <a:r>
              <a:rPr lang="en-GB" sz="1600" dirty="0"/>
              <a:t>–2.5 (1.0) SDS for girls</a:t>
            </a:r>
          </a:p>
          <a:p>
            <a:pPr lvl="1"/>
            <a:r>
              <a:rPr lang="en-GB" sz="1600" dirty="0"/>
              <a:t>−3.2 (1.2) SDS for boys</a:t>
            </a:r>
          </a:p>
          <a:p>
            <a:r>
              <a:rPr lang="en-GB" sz="1800" dirty="0"/>
              <a:t>Mean height deficit increased up to age of 5 </a:t>
            </a:r>
          </a:p>
          <a:p>
            <a:pPr lvl="1"/>
            <a:r>
              <a:rPr lang="en-GB" sz="1600" dirty="0"/>
              <a:t>Mean z-scores of −5.3 [1.1] SDS for girls</a:t>
            </a:r>
          </a:p>
          <a:p>
            <a:pPr lvl="1"/>
            <a:r>
              <a:rPr lang="en-GB" sz="1600" dirty="0"/>
              <a:t>−4.6 [0.8] SDS for boys</a:t>
            </a:r>
          </a:p>
        </p:txBody>
      </p:sp>
      <p:sp>
        <p:nvSpPr>
          <p:cNvPr id="4" name="Footer Placeholder 3">
            <a:extLst>
              <a:ext uri="{FF2B5EF4-FFF2-40B4-BE49-F238E27FC236}">
                <a16:creationId xmlns:a16="http://schemas.microsoft.com/office/drawing/2014/main" id="{C0804AC6-D70B-A47D-5B98-5243F0073EF4}"/>
              </a:ext>
            </a:extLst>
          </p:cNvPr>
          <p:cNvSpPr>
            <a:spLocks noGrp="1"/>
          </p:cNvSpPr>
          <p:nvPr>
            <p:ph type="ftr" sz="quarter" idx="11"/>
          </p:nvPr>
        </p:nvSpPr>
        <p:spPr/>
        <p:txBody>
          <a:bodyPr/>
          <a:lstStyle/>
          <a:p>
            <a:r>
              <a:rPr lang="en-GB" dirty="0"/>
              <a:t>*Using CDC reference for all ages. </a:t>
            </a:r>
          </a:p>
          <a:p>
            <a:r>
              <a:rPr lang="en-GB" dirty="0"/>
              <a:t>Height refers to standing height or body length if aged &lt;24 months. SDS, sex-standard score.</a:t>
            </a:r>
          </a:p>
          <a:p>
            <a:r>
              <a:rPr lang="en-GB" sz="1000" dirty="0" err="1"/>
              <a:t>Savarirayan</a:t>
            </a:r>
            <a:r>
              <a:rPr lang="en-GB" sz="1000" dirty="0"/>
              <a:t> R, et al. Genet Med 2022;</a:t>
            </a:r>
            <a:r>
              <a:rPr lang="pt-BR" sz="1000" dirty="0"/>
              <a:t>S1098-3600(22)00906-6</a:t>
            </a:r>
            <a:r>
              <a:rPr lang="pt-BR" dirty="0"/>
              <a:t>.</a:t>
            </a:r>
            <a:endParaRPr lang="en-GB" sz="1000" dirty="0"/>
          </a:p>
        </p:txBody>
      </p:sp>
      <p:sp>
        <p:nvSpPr>
          <p:cNvPr id="6" name="Content Placeholder 5">
            <a:extLst>
              <a:ext uri="{FF2B5EF4-FFF2-40B4-BE49-F238E27FC236}">
                <a16:creationId xmlns:a16="http://schemas.microsoft.com/office/drawing/2014/main" id="{63624562-91B2-567F-87B5-F88D992E99FB}"/>
              </a:ext>
            </a:extLst>
          </p:cNvPr>
          <p:cNvSpPr>
            <a:spLocks noGrp="1"/>
          </p:cNvSpPr>
          <p:nvPr>
            <p:ph sz="quarter" idx="12"/>
          </p:nvPr>
        </p:nvSpPr>
        <p:spPr/>
        <p:txBody>
          <a:bodyPr/>
          <a:lstStyle/>
          <a:p>
            <a:r>
              <a:rPr lang="en-GB" dirty="0"/>
              <a:t>The height deficit remained high for girls and boys in all age groups</a:t>
            </a:r>
          </a:p>
        </p:txBody>
      </p:sp>
      <p:sp>
        <p:nvSpPr>
          <p:cNvPr id="7" name="TextBox 6">
            <a:extLst>
              <a:ext uri="{FF2B5EF4-FFF2-40B4-BE49-F238E27FC236}">
                <a16:creationId xmlns:a16="http://schemas.microsoft.com/office/drawing/2014/main" id="{221CD2BB-A883-4FF2-72FD-3604E7DDC1F9}"/>
              </a:ext>
            </a:extLst>
          </p:cNvPr>
          <p:cNvSpPr txBox="1"/>
          <p:nvPr/>
        </p:nvSpPr>
        <p:spPr>
          <a:xfrm>
            <a:off x="6046632" y="1449391"/>
            <a:ext cx="5450043" cy="646331"/>
          </a:xfrm>
          <a:prstGeom prst="rect">
            <a:avLst/>
          </a:prstGeom>
          <a:noFill/>
        </p:spPr>
        <p:txBody>
          <a:bodyPr wrap="square">
            <a:spAutoFit/>
          </a:bodyPr>
          <a:lstStyle/>
          <a:p>
            <a:pPr algn="r"/>
            <a:r>
              <a:rPr lang="en-GB" b="1" dirty="0"/>
              <a:t>Mean height z-score* by sex and age at the time of assessment (full analysis set):</a:t>
            </a:r>
          </a:p>
        </p:txBody>
      </p:sp>
      <p:graphicFrame>
        <p:nvGraphicFramePr>
          <p:cNvPr id="10" name="Chart 9">
            <a:extLst>
              <a:ext uri="{FF2B5EF4-FFF2-40B4-BE49-F238E27FC236}">
                <a16:creationId xmlns:a16="http://schemas.microsoft.com/office/drawing/2014/main" id="{C234F8BD-4DDF-7FDC-FB8B-C38195054561}"/>
              </a:ext>
            </a:extLst>
          </p:cNvPr>
          <p:cNvGraphicFramePr/>
          <p:nvPr>
            <p:extLst>
              <p:ext uri="{D42A27DB-BD31-4B8C-83A1-F6EECF244321}">
                <p14:modId xmlns:p14="http://schemas.microsoft.com/office/powerpoint/2010/main" val="2377233150"/>
              </p:ext>
            </p:extLst>
          </p:nvPr>
        </p:nvGraphicFramePr>
        <p:xfrm>
          <a:off x="6096000" y="2108451"/>
          <a:ext cx="5490633" cy="3454147"/>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a:extLst>
              <a:ext uri="{FF2B5EF4-FFF2-40B4-BE49-F238E27FC236}">
                <a16:creationId xmlns:a16="http://schemas.microsoft.com/office/drawing/2014/main" id="{224303C2-57F4-218B-D44A-58A512D04313}"/>
              </a:ext>
            </a:extLst>
          </p:cNvPr>
          <p:cNvSpPr txBox="1"/>
          <p:nvPr/>
        </p:nvSpPr>
        <p:spPr>
          <a:xfrm>
            <a:off x="11361532" y="2121996"/>
            <a:ext cx="571310" cy="276999"/>
          </a:xfrm>
          <a:prstGeom prst="rect">
            <a:avLst/>
          </a:prstGeom>
          <a:noFill/>
        </p:spPr>
        <p:txBody>
          <a:bodyPr wrap="none" rtlCol="0">
            <a:spAutoFit/>
          </a:bodyPr>
          <a:lstStyle/>
          <a:p>
            <a:r>
              <a:rPr lang="en-GB" sz="1200" dirty="0"/>
              <a:t>Years</a:t>
            </a:r>
          </a:p>
        </p:txBody>
      </p:sp>
    </p:spTree>
    <p:extLst>
      <p:ext uri="{BB962C8B-B14F-4D97-AF65-F5344CB8AC3E}">
        <p14:creationId xmlns:p14="http://schemas.microsoft.com/office/powerpoint/2010/main" val="4138401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840C-7B58-8E3B-1ABF-2BB70A0C70F8}"/>
              </a:ext>
            </a:extLst>
          </p:cNvPr>
          <p:cNvSpPr>
            <a:spLocks noGrp="1"/>
          </p:cNvSpPr>
          <p:nvPr>
            <p:ph type="title"/>
          </p:nvPr>
        </p:nvSpPr>
        <p:spPr/>
        <p:txBody>
          <a:bodyPr/>
          <a:lstStyle/>
          <a:p>
            <a:r>
              <a:rPr lang="en-GB" dirty="0"/>
              <a:t>Additional Growth Measurements</a:t>
            </a:r>
          </a:p>
        </p:txBody>
      </p:sp>
      <p:sp>
        <p:nvSpPr>
          <p:cNvPr id="5" name="Content Placeholder 4">
            <a:extLst>
              <a:ext uri="{FF2B5EF4-FFF2-40B4-BE49-F238E27FC236}">
                <a16:creationId xmlns:a16="http://schemas.microsoft.com/office/drawing/2014/main" id="{C5A92BD3-3983-9468-20BC-65DADCF7F77D}"/>
              </a:ext>
            </a:extLst>
          </p:cNvPr>
          <p:cNvSpPr>
            <a:spLocks noGrp="1"/>
          </p:cNvSpPr>
          <p:nvPr>
            <p:ph idx="1"/>
          </p:nvPr>
        </p:nvSpPr>
        <p:spPr>
          <a:xfrm>
            <a:off x="696000" y="1449391"/>
            <a:ext cx="5350632" cy="3911741"/>
          </a:xfrm>
        </p:spPr>
        <p:txBody>
          <a:bodyPr>
            <a:normAutofit/>
          </a:bodyPr>
          <a:lstStyle/>
          <a:p>
            <a:r>
              <a:rPr lang="en-GB" dirty="0"/>
              <a:t>Mean ratio of upper arm to forearm length remained similar by age on study: </a:t>
            </a:r>
          </a:p>
          <a:p>
            <a:pPr lvl="1"/>
            <a:r>
              <a:rPr lang="en-GB" dirty="0"/>
              <a:t>1.06 (0.13) for participants aged &lt;1 year</a:t>
            </a:r>
          </a:p>
          <a:p>
            <a:pPr lvl="1"/>
            <a:r>
              <a:rPr lang="en-GB" dirty="0"/>
              <a:t>1.05 (0.10) for those aged 14 years </a:t>
            </a:r>
          </a:p>
          <a:p>
            <a:r>
              <a:rPr lang="en-GB" dirty="0"/>
              <a:t>Similar findings were observed for thigh to lower-leg length ratio; mean (SD):</a:t>
            </a:r>
          </a:p>
          <a:p>
            <a:pPr lvl="1"/>
            <a:r>
              <a:rPr lang="en-GB" dirty="0"/>
              <a:t>0.68 (0.10) and 0.69 (0.08), respectively </a:t>
            </a:r>
          </a:p>
          <a:p>
            <a:r>
              <a:rPr lang="en-GB" dirty="0"/>
              <a:t>Similar findings were also found for arm span to standing height ratio</a:t>
            </a:r>
          </a:p>
          <a:p>
            <a:pPr lvl="1"/>
            <a:r>
              <a:rPr lang="en-GB" dirty="0"/>
              <a:t>0.88 (0.03) and 0.91 (0.03)</a:t>
            </a:r>
          </a:p>
        </p:txBody>
      </p:sp>
      <p:sp>
        <p:nvSpPr>
          <p:cNvPr id="4" name="Footer Placeholder 3">
            <a:extLst>
              <a:ext uri="{FF2B5EF4-FFF2-40B4-BE49-F238E27FC236}">
                <a16:creationId xmlns:a16="http://schemas.microsoft.com/office/drawing/2014/main" id="{C0804AC6-D70B-A47D-5B98-5243F0073EF4}"/>
              </a:ext>
            </a:extLst>
          </p:cNvPr>
          <p:cNvSpPr>
            <a:spLocks noGrp="1"/>
          </p:cNvSpPr>
          <p:nvPr>
            <p:ph type="ftr" sz="quarter" idx="11"/>
          </p:nvPr>
        </p:nvSpPr>
        <p:spPr/>
        <p:txBody>
          <a:bodyPr/>
          <a:lstStyle/>
          <a:p>
            <a:r>
              <a:rPr lang="en-GB" sz="1000" dirty="0"/>
              <a:t>SD, standard deviation. </a:t>
            </a:r>
          </a:p>
          <a:p>
            <a:r>
              <a:rPr lang="en-GB" sz="1000" dirty="0" err="1"/>
              <a:t>Savarirayan</a:t>
            </a:r>
            <a:r>
              <a:rPr lang="en-GB" sz="1000" dirty="0"/>
              <a:t> R, et al. Genet Med 2022;</a:t>
            </a:r>
            <a:r>
              <a:rPr lang="pt-BR" sz="1000" dirty="0"/>
              <a:t>S1098-3600(22)00906-6</a:t>
            </a:r>
            <a:r>
              <a:rPr lang="pt-BR" dirty="0"/>
              <a:t>.</a:t>
            </a:r>
            <a:endParaRPr lang="en-GB" sz="1000" dirty="0"/>
          </a:p>
        </p:txBody>
      </p:sp>
      <p:sp>
        <p:nvSpPr>
          <p:cNvPr id="6" name="Content Placeholder 5">
            <a:extLst>
              <a:ext uri="{FF2B5EF4-FFF2-40B4-BE49-F238E27FC236}">
                <a16:creationId xmlns:a16="http://schemas.microsoft.com/office/drawing/2014/main" id="{63624562-91B2-567F-87B5-F88D992E99FB}"/>
              </a:ext>
            </a:extLst>
          </p:cNvPr>
          <p:cNvSpPr>
            <a:spLocks noGrp="1"/>
          </p:cNvSpPr>
          <p:nvPr>
            <p:ph sz="quarter" idx="12"/>
          </p:nvPr>
        </p:nvSpPr>
        <p:spPr/>
        <p:txBody>
          <a:bodyPr>
            <a:normAutofit/>
          </a:bodyPr>
          <a:lstStyle/>
          <a:p>
            <a:r>
              <a:rPr lang="en-GB" dirty="0"/>
              <a:t>The growth of the extremities is limited in achondroplasia which is relative to the more typical growth of the trunk, the ratio of the upper-to-lower body in children with achondroplasia never reaches 1</a:t>
            </a:r>
          </a:p>
        </p:txBody>
      </p:sp>
      <p:sp>
        <p:nvSpPr>
          <p:cNvPr id="3" name="TextBox 2">
            <a:extLst>
              <a:ext uri="{FF2B5EF4-FFF2-40B4-BE49-F238E27FC236}">
                <a16:creationId xmlns:a16="http://schemas.microsoft.com/office/drawing/2014/main" id="{7A24ACA1-BA06-E98B-432D-10A9FADC2F86}"/>
              </a:ext>
            </a:extLst>
          </p:cNvPr>
          <p:cNvSpPr txBox="1"/>
          <p:nvPr/>
        </p:nvSpPr>
        <p:spPr>
          <a:xfrm>
            <a:off x="5879206" y="1449391"/>
            <a:ext cx="5617469" cy="646331"/>
          </a:xfrm>
          <a:prstGeom prst="rect">
            <a:avLst/>
          </a:prstGeom>
          <a:noFill/>
        </p:spPr>
        <p:txBody>
          <a:bodyPr wrap="square">
            <a:spAutoFit/>
          </a:bodyPr>
          <a:lstStyle/>
          <a:p>
            <a:pPr algn="r"/>
            <a:r>
              <a:rPr lang="en-GB" b="1" dirty="0"/>
              <a:t>Upper arm length to lower arm (forearm) length ratio at the time of assessment (full analysis set)</a:t>
            </a:r>
          </a:p>
        </p:txBody>
      </p:sp>
      <p:graphicFrame>
        <p:nvGraphicFramePr>
          <p:cNvPr id="7" name="Chart 6">
            <a:extLst>
              <a:ext uri="{FF2B5EF4-FFF2-40B4-BE49-F238E27FC236}">
                <a16:creationId xmlns:a16="http://schemas.microsoft.com/office/drawing/2014/main" id="{0A9BC5F3-1018-AFE9-CDEB-9569563244AE}"/>
              </a:ext>
            </a:extLst>
          </p:cNvPr>
          <p:cNvGraphicFramePr/>
          <p:nvPr>
            <p:extLst>
              <p:ext uri="{D42A27DB-BD31-4B8C-83A1-F6EECF244321}">
                <p14:modId xmlns:p14="http://schemas.microsoft.com/office/powerpoint/2010/main" val="3465595744"/>
              </p:ext>
            </p:extLst>
          </p:nvPr>
        </p:nvGraphicFramePr>
        <p:xfrm>
          <a:off x="6096000" y="2108451"/>
          <a:ext cx="5490633" cy="3454147"/>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5E5E3AA8-9A1A-D7D4-7A8C-80A208A4BA3F}"/>
              </a:ext>
            </a:extLst>
          </p:cNvPr>
          <p:cNvSpPr txBox="1"/>
          <p:nvPr/>
        </p:nvSpPr>
        <p:spPr>
          <a:xfrm>
            <a:off x="11361532" y="5183530"/>
            <a:ext cx="571310" cy="276999"/>
          </a:xfrm>
          <a:prstGeom prst="rect">
            <a:avLst/>
          </a:prstGeom>
          <a:noFill/>
        </p:spPr>
        <p:txBody>
          <a:bodyPr wrap="none" rtlCol="0">
            <a:spAutoFit/>
          </a:bodyPr>
          <a:lstStyle/>
          <a:p>
            <a:r>
              <a:rPr lang="en-GB" sz="1200" dirty="0"/>
              <a:t>Years</a:t>
            </a:r>
          </a:p>
        </p:txBody>
      </p:sp>
    </p:spTree>
    <p:extLst>
      <p:ext uri="{BB962C8B-B14F-4D97-AF65-F5344CB8AC3E}">
        <p14:creationId xmlns:p14="http://schemas.microsoft.com/office/powerpoint/2010/main" val="4029937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840C-7B58-8E3B-1ABF-2BB70A0C70F8}"/>
              </a:ext>
            </a:extLst>
          </p:cNvPr>
          <p:cNvSpPr>
            <a:spLocks noGrp="1"/>
          </p:cNvSpPr>
          <p:nvPr>
            <p:ph type="title"/>
          </p:nvPr>
        </p:nvSpPr>
        <p:spPr/>
        <p:txBody>
          <a:bodyPr/>
          <a:lstStyle/>
          <a:p>
            <a:r>
              <a:rPr lang="en-GB" dirty="0"/>
              <a:t>Additional Growth Measurements</a:t>
            </a:r>
          </a:p>
        </p:txBody>
      </p:sp>
      <p:sp>
        <p:nvSpPr>
          <p:cNvPr id="5" name="Content Placeholder 4">
            <a:extLst>
              <a:ext uri="{FF2B5EF4-FFF2-40B4-BE49-F238E27FC236}">
                <a16:creationId xmlns:a16="http://schemas.microsoft.com/office/drawing/2014/main" id="{C5A92BD3-3983-9468-20BC-65DADCF7F77D}"/>
              </a:ext>
            </a:extLst>
          </p:cNvPr>
          <p:cNvSpPr>
            <a:spLocks noGrp="1"/>
          </p:cNvSpPr>
          <p:nvPr>
            <p:ph idx="1"/>
          </p:nvPr>
        </p:nvSpPr>
        <p:spPr/>
        <p:txBody>
          <a:bodyPr>
            <a:normAutofit/>
          </a:bodyPr>
          <a:lstStyle/>
          <a:p>
            <a:r>
              <a:rPr lang="en-GB" dirty="0"/>
              <a:t>Mean sitting height by sex and age at the time of assessment for participants aged &lt;1 year was 40.89 cm, and gradually increased by age to 81.61 cm in those aged 14 years </a:t>
            </a:r>
          </a:p>
          <a:p>
            <a:r>
              <a:rPr lang="en-GB" dirty="0"/>
              <a:t>Increases were also observed for mean lower body length, knee to heel length, and the length of the forearm, upper arm, thigh, and tibia</a:t>
            </a:r>
          </a:p>
          <a:p>
            <a:r>
              <a:rPr lang="en-GB" dirty="0"/>
              <a:t>Mean body mass index z-score for participants aged 2 years was 2.26 SDS above average, and generally decreased with age to 1.73 for participants aged 14 years </a:t>
            </a:r>
          </a:p>
          <a:p>
            <a:r>
              <a:rPr lang="en-GB" dirty="0"/>
              <a:t>Median weight z-score for participants aged &lt;1 year was 1.14 SDS below average, and varied by age with no clear pattern on study</a:t>
            </a:r>
          </a:p>
          <a:p>
            <a:r>
              <a:rPr lang="en-GB" dirty="0"/>
              <a:t>Both girls and boys had a disproportionate upper-to-lower body segment ratio</a:t>
            </a:r>
          </a:p>
        </p:txBody>
      </p:sp>
      <p:sp>
        <p:nvSpPr>
          <p:cNvPr id="4" name="Footer Placeholder 3">
            <a:extLst>
              <a:ext uri="{FF2B5EF4-FFF2-40B4-BE49-F238E27FC236}">
                <a16:creationId xmlns:a16="http://schemas.microsoft.com/office/drawing/2014/main" id="{C0804AC6-D70B-A47D-5B98-5243F0073EF4}"/>
              </a:ext>
            </a:extLst>
          </p:cNvPr>
          <p:cNvSpPr>
            <a:spLocks noGrp="1"/>
          </p:cNvSpPr>
          <p:nvPr>
            <p:ph type="ftr" sz="quarter" idx="11"/>
          </p:nvPr>
        </p:nvSpPr>
        <p:spPr/>
        <p:txBody>
          <a:bodyPr/>
          <a:lstStyle/>
          <a:p>
            <a:r>
              <a:rPr lang="en-GB" dirty="0"/>
              <a:t>SDS, sex-standard score.</a:t>
            </a:r>
          </a:p>
          <a:p>
            <a:r>
              <a:rPr lang="en-GB" dirty="0" err="1"/>
              <a:t>Savarirayan</a:t>
            </a:r>
            <a:r>
              <a:rPr lang="en-GB" dirty="0"/>
              <a:t> R, et al. Genet Med 2022;</a:t>
            </a:r>
            <a:r>
              <a:rPr lang="pt-BR" dirty="0"/>
              <a:t>S1098-3600(22)00906-6.</a:t>
            </a:r>
            <a:endParaRPr lang="en-GB" dirty="0"/>
          </a:p>
        </p:txBody>
      </p:sp>
      <p:sp>
        <p:nvSpPr>
          <p:cNvPr id="9" name="Content Placeholder 8">
            <a:extLst>
              <a:ext uri="{FF2B5EF4-FFF2-40B4-BE49-F238E27FC236}">
                <a16:creationId xmlns:a16="http://schemas.microsoft.com/office/drawing/2014/main" id="{54E7439F-2150-746C-2136-9556D3B032ED}"/>
              </a:ext>
            </a:extLst>
          </p:cNvPr>
          <p:cNvSpPr>
            <a:spLocks noGrp="1"/>
          </p:cNvSpPr>
          <p:nvPr>
            <p:ph sz="quarter" idx="12"/>
          </p:nvPr>
        </p:nvSpPr>
        <p:spPr/>
        <p:txBody>
          <a:bodyPr>
            <a:normAutofit/>
          </a:bodyPr>
          <a:lstStyle/>
          <a:p>
            <a:r>
              <a:rPr lang="en-GB" dirty="0"/>
              <a:t>Consistent with the literature, children in this study had a disproportionate upper-to-lower body ratio</a:t>
            </a:r>
          </a:p>
        </p:txBody>
      </p:sp>
    </p:spTree>
    <p:extLst>
      <p:ext uri="{BB962C8B-B14F-4D97-AF65-F5344CB8AC3E}">
        <p14:creationId xmlns:p14="http://schemas.microsoft.com/office/powerpoint/2010/main" val="1474703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840C-7B58-8E3B-1ABF-2BB70A0C70F8}"/>
              </a:ext>
            </a:extLst>
          </p:cNvPr>
          <p:cNvSpPr>
            <a:spLocks noGrp="1"/>
          </p:cNvSpPr>
          <p:nvPr>
            <p:ph type="title"/>
          </p:nvPr>
        </p:nvSpPr>
        <p:spPr/>
        <p:txBody>
          <a:bodyPr/>
          <a:lstStyle/>
          <a:p>
            <a:r>
              <a:rPr lang="en-GB" dirty="0"/>
              <a:t>Conclusions</a:t>
            </a:r>
          </a:p>
        </p:txBody>
      </p:sp>
      <p:sp>
        <p:nvSpPr>
          <p:cNvPr id="3" name="Content Placeholder 2">
            <a:extLst>
              <a:ext uri="{FF2B5EF4-FFF2-40B4-BE49-F238E27FC236}">
                <a16:creationId xmlns:a16="http://schemas.microsoft.com/office/drawing/2014/main" id="{73560FCB-624D-94B6-39C5-8AD0695BE2FE}"/>
              </a:ext>
            </a:extLst>
          </p:cNvPr>
          <p:cNvSpPr>
            <a:spLocks noGrp="1"/>
          </p:cNvSpPr>
          <p:nvPr>
            <p:ph idx="1"/>
          </p:nvPr>
        </p:nvSpPr>
        <p:spPr/>
        <p:txBody>
          <a:bodyPr>
            <a:normAutofit/>
          </a:bodyPr>
          <a:lstStyle/>
          <a:p>
            <a:r>
              <a:rPr lang="en-GB" dirty="0"/>
              <a:t>In </a:t>
            </a:r>
            <a:r>
              <a:rPr lang="en-GB"/>
              <a:t>infants &lt;1 </a:t>
            </a:r>
            <a:r>
              <a:rPr lang="en-GB" dirty="0"/>
              <a:t>year, mean AGV was 11.6 and 14.6 cm/year for girls and boys, respectively </a:t>
            </a:r>
          </a:p>
          <a:p>
            <a:pPr lvl="1"/>
            <a:r>
              <a:rPr lang="en-GB" dirty="0"/>
              <a:t>This decreased to 7.4 and 7.1 cm/year by the age of 1</a:t>
            </a:r>
          </a:p>
          <a:p>
            <a:pPr lvl="1"/>
            <a:r>
              <a:rPr lang="en-GB" dirty="0"/>
              <a:t>And to 3.6 cm/year for both sexes by the age of 10</a:t>
            </a:r>
          </a:p>
          <a:p>
            <a:r>
              <a:rPr lang="en-GB" dirty="0"/>
              <a:t>Mean height z-score had also decreased up to the age 5 years </a:t>
            </a:r>
          </a:p>
          <a:p>
            <a:r>
              <a:rPr lang="en-GB" dirty="0"/>
              <a:t>Girls and boys had a disproportionate upper-to-lower body segment ratio</a:t>
            </a:r>
          </a:p>
          <a:p>
            <a:pPr lvl="1"/>
            <a:r>
              <a:rPr lang="en-GB" dirty="0"/>
              <a:t>Mean ratio was highest in participants aged &lt;1 year and decreased gradually to approximately in both sexes from 4 years of age onwards</a:t>
            </a:r>
          </a:p>
          <a:p>
            <a:r>
              <a:rPr lang="en-GB" dirty="0"/>
              <a:t>This study represents one of the largest datasets of prospectively collected medical and longitudinal growth data in children with ACH</a:t>
            </a:r>
          </a:p>
          <a:p>
            <a:r>
              <a:rPr lang="en-GB" dirty="0"/>
              <a:t>It serves as a robust historical control to measure therapeutic interventions against and to further delineate the natural history of this condition</a:t>
            </a:r>
          </a:p>
        </p:txBody>
      </p:sp>
      <p:sp>
        <p:nvSpPr>
          <p:cNvPr id="4" name="Footer Placeholder 3">
            <a:extLst>
              <a:ext uri="{FF2B5EF4-FFF2-40B4-BE49-F238E27FC236}">
                <a16:creationId xmlns:a16="http://schemas.microsoft.com/office/drawing/2014/main" id="{C0804AC6-D70B-A47D-5B98-5243F0073EF4}"/>
              </a:ext>
            </a:extLst>
          </p:cNvPr>
          <p:cNvSpPr>
            <a:spLocks noGrp="1"/>
          </p:cNvSpPr>
          <p:nvPr>
            <p:ph type="ftr" sz="quarter" idx="11"/>
          </p:nvPr>
        </p:nvSpPr>
        <p:spPr/>
        <p:txBody>
          <a:bodyPr/>
          <a:lstStyle/>
          <a:p>
            <a:r>
              <a:rPr lang="en-GB" dirty="0"/>
              <a:t>ACH, achondroplasia; AGV, annualized growth velocity. </a:t>
            </a:r>
          </a:p>
          <a:p>
            <a:r>
              <a:rPr lang="en-GB" sz="1000" dirty="0" err="1"/>
              <a:t>Savarirayan</a:t>
            </a:r>
            <a:r>
              <a:rPr lang="en-GB" sz="1000" dirty="0"/>
              <a:t> R, et al. Genet Med 2022;</a:t>
            </a:r>
            <a:r>
              <a:rPr lang="pt-BR" sz="1000" dirty="0"/>
              <a:t>S1098-3600(22)00906-6</a:t>
            </a:r>
            <a:r>
              <a:rPr lang="pt-BR" dirty="0"/>
              <a:t>.</a:t>
            </a:r>
            <a:endParaRPr lang="en-GB" sz="1000" dirty="0"/>
          </a:p>
        </p:txBody>
      </p:sp>
    </p:spTree>
    <p:extLst>
      <p:ext uri="{BB962C8B-B14F-4D97-AF65-F5344CB8AC3E}">
        <p14:creationId xmlns:p14="http://schemas.microsoft.com/office/powerpoint/2010/main" val="11569316"/>
      </p:ext>
    </p:extLst>
  </p:cSld>
  <p:clrMapOvr>
    <a:masterClrMapping/>
  </p:clrMapOvr>
</p:sld>
</file>

<file path=ppt/theme/theme1.xml><?xml version="1.0" encoding="utf-8"?>
<a:theme xmlns:a="http://schemas.openxmlformats.org/drawingml/2006/main" name="1_Office Theme">
  <a:themeElements>
    <a:clrScheme name="Achondroplasia forum">
      <a:dk1>
        <a:srgbClr val="051C2C"/>
      </a:dk1>
      <a:lt1>
        <a:sysClr val="window" lastClr="FFFFFF"/>
      </a:lt1>
      <a:dk2>
        <a:srgbClr val="051C2C"/>
      </a:dk2>
      <a:lt2>
        <a:srgbClr val="FFFFFF"/>
      </a:lt2>
      <a:accent1>
        <a:srgbClr val="051C2C"/>
      </a:accent1>
      <a:accent2>
        <a:srgbClr val="274554"/>
      </a:accent2>
      <a:accent3>
        <a:srgbClr val="DFAA40"/>
      </a:accent3>
      <a:accent4>
        <a:srgbClr val="368BAB"/>
      </a:accent4>
      <a:accent5>
        <a:srgbClr val="AACDD8"/>
      </a:accent5>
      <a:accent6>
        <a:srgbClr val="FEDD00"/>
      </a:accent6>
      <a:hlink>
        <a:srgbClr val="051C2C"/>
      </a:hlink>
      <a:folHlink>
        <a:srgbClr val="051C2C"/>
      </a:folHlink>
    </a:clrScheme>
    <a:fontScheme name="Custom 4">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GSL Template" id="{E707C889-FBD3-4C5E-8378-C29BDCD68AAB}" vid="{6E1DB9CE-A05A-435F-BD63-176DE3EF4DE6}"/>
    </a:ext>
  </a:extLst>
</a:theme>
</file>

<file path=docProps/app.xml><?xml version="1.0" encoding="utf-8"?>
<Properties xmlns="http://schemas.openxmlformats.org/officeDocument/2006/extended-properties" xmlns:vt="http://schemas.openxmlformats.org/officeDocument/2006/docPropsVTypes">
  <TotalTime>5826</TotalTime>
  <Words>1235</Words>
  <Application>Microsoft Office PowerPoint</Application>
  <PresentationFormat>Widescreen</PresentationFormat>
  <Paragraphs>78</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Arial Narrow</vt:lpstr>
      <vt:lpstr>1_Office Theme</vt:lpstr>
      <vt:lpstr>Growth Parameters in Children With Achondroplasia: A 7-Year, Prospective, Multinational, Observational Study</vt:lpstr>
      <vt:lpstr>Background</vt:lpstr>
      <vt:lpstr>Study Design</vt:lpstr>
      <vt:lpstr>Participant Characteristics</vt:lpstr>
      <vt:lpstr>Scatter Plots: Cubic Quantile Regression Curves of  AGV From Birth to 15 Years</vt:lpstr>
      <vt:lpstr>Height Z-Scores</vt:lpstr>
      <vt:lpstr>Additional Growth Measurements</vt:lpstr>
      <vt:lpstr>Additional Growth Measurements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Growth Parameters in Children With Achondroplasia:A 7-Year</dc:title>
  <dc:creator>Tim Venables</dc:creator>
  <cp:lastModifiedBy>Praveen Abraham</cp:lastModifiedBy>
  <cp:revision>209</cp:revision>
  <dcterms:created xsi:type="dcterms:W3CDTF">2021-09-21T16:24:04Z</dcterms:created>
  <dcterms:modified xsi:type="dcterms:W3CDTF">2022-12-05T10:13:50Z</dcterms:modified>
</cp:coreProperties>
</file>