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DC3E6"/>
    <a:srgbClr val="002060"/>
    <a:srgbClr val="FFFFFF"/>
    <a:srgbClr val="7F8FAF"/>
    <a:srgbClr val="CEE0F2"/>
    <a:srgbClr val="E8EEF1"/>
    <a:srgbClr val="CEDAE2"/>
    <a:srgbClr val="F0F0F0"/>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108" d="100"/>
          <a:sy n="108" d="100"/>
        </p:scale>
        <p:origin x="798" y="102"/>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6811350945433"/>
          <c:y val="1.3442052936258348E-3"/>
          <c:w val="0.63625345590576721"/>
          <c:h val="0.6237265727432898"/>
        </c:manualLayout>
      </c:layout>
      <c:doughnutChart>
        <c:varyColors val="1"/>
        <c:ser>
          <c:idx val="0"/>
          <c:order val="0"/>
          <c:tx>
            <c:strRef>
              <c:f>Sheet1!$B$1</c:f>
              <c:strCache>
                <c:ptCount val="1"/>
                <c:pt idx="0">
                  <c:v>Column1</c:v>
                </c:pt>
              </c:strCache>
            </c:strRef>
          </c:tx>
          <c:spPr>
            <a:solidFill>
              <a:schemeClr val="accent2"/>
            </a:solidFill>
          </c:spPr>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6AE-4D71-8BD5-FD2F58BB948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6AE-4D71-8BD5-FD2F58BB948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50.7</c:v>
                </c:pt>
                <c:pt idx="1">
                  <c:v>49.3</c:v>
                </c:pt>
              </c:numCache>
            </c:numRef>
          </c:val>
          <c:extLst>
            <c:ext xmlns:c16="http://schemas.microsoft.com/office/drawing/2014/chart" uri="{C3380CC4-5D6E-409C-BE32-E72D297353CC}">
              <c16:uniqueId val="{00000004-36AE-4D71-8BD5-FD2F58BB9483}"/>
            </c:ext>
          </c:extLst>
        </c:ser>
        <c:dLbls>
          <c:showLegendKey val="0"/>
          <c:showVal val="0"/>
          <c:showCatName val="0"/>
          <c:showSerName val="0"/>
          <c:showPercent val="0"/>
          <c:showBubbleSize val="0"/>
          <c:showLeaderLines val="1"/>
        </c:dLbls>
        <c:firstSliceAng val="0"/>
        <c:holeSize val="46"/>
      </c:doughnutChart>
      <c:spPr>
        <a:noFill/>
        <a:ln>
          <a:noFill/>
        </a:ln>
        <a:effectLst/>
      </c:spPr>
    </c:plotArea>
    <c:legend>
      <c:legendPos val="r"/>
      <c:layout>
        <c:manualLayout>
          <c:xMode val="edge"/>
          <c:yMode val="edge"/>
          <c:x val="0.36935560191536781"/>
          <c:y val="0.66336251653513523"/>
          <c:w val="0.25583920353710154"/>
          <c:h val="0.1086280280783067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6811350945433"/>
          <c:y val="1.3442052936258348E-3"/>
          <c:w val="0.63625345590576721"/>
          <c:h val="0.6237265727432898"/>
        </c:manualLayout>
      </c:layout>
      <c:doughnutChart>
        <c:varyColors val="1"/>
        <c:ser>
          <c:idx val="0"/>
          <c:order val="0"/>
          <c:tx>
            <c:strRef>
              <c:f>Sheet1!$B$1</c:f>
              <c:strCache>
                <c:ptCount val="1"/>
                <c:pt idx="0">
                  <c:v>Column1</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CA14-4725-80C7-995433C76B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14-4725-80C7-995433C76BAC}"/>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CA14-4725-80C7-995433C76BAC}"/>
              </c:ext>
            </c:extLst>
          </c:dPt>
          <c:dPt>
            <c:idx val="3"/>
            <c:bubble3D val="0"/>
            <c:spPr>
              <a:solidFill>
                <a:schemeClr val="accent3"/>
              </a:solidFill>
              <a:ln w="19050">
                <a:solidFill>
                  <a:schemeClr val="lt1"/>
                </a:solidFill>
              </a:ln>
              <a:effectLst/>
            </c:spPr>
            <c:extLst>
              <c:ext xmlns:c16="http://schemas.microsoft.com/office/drawing/2014/chart" uri="{C3380CC4-5D6E-409C-BE32-E72D297353CC}">
                <c16:uniqueId val="{00000007-CA14-4725-80C7-995433C76BA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A14-4725-80C7-995433C76BA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White</c:v>
                </c:pt>
                <c:pt idx="1">
                  <c:v>Asian</c:v>
                </c:pt>
                <c:pt idx="2">
                  <c:v>Black or African American</c:v>
                </c:pt>
                <c:pt idx="3">
                  <c:v>Other</c:v>
                </c:pt>
                <c:pt idx="4">
                  <c:v>Not provided</c:v>
                </c:pt>
              </c:strCache>
            </c:strRef>
          </c:cat>
          <c:val>
            <c:numRef>
              <c:f>Sheet1!$B$2:$B$6</c:f>
              <c:numCache>
                <c:formatCode>General</c:formatCode>
                <c:ptCount val="5"/>
                <c:pt idx="0">
                  <c:v>74.900000000000006</c:v>
                </c:pt>
                <c:pt idx="1">
                  <c:v>14</c:v>
                </c:pt>
                <c:pt idx="2">
                  <c:v>3.9</c:v>
                </c:pt>
                <c:pt idx="3">
                  <c:v>6.3</c:v>
                </c:pt>
                <c:pt idx="4">
                  <c:v>0.8</c:v>
                </c:pt>
              </c:numCache>
            </c:numRef>
          </c:val>
          <c:extLst>
            <c:ext xmlns:c16="http://schemas.microsoft.com/office/drawing/2014/chart" uri="{C3380CC4-5D6E-409C-BE32-E72D297353CC}">
              <c16:uniqueId val="{0000000A-CA14-4725-80C7-995433C76BAC}"/>
            </c:ext>
          </c:extLst>
        </c:ser>
        <c:dLbls>
          <c:showLegendKey val="0"/>
          <c:showVal val="0"/>
          <c:showCatName val="0"/>
          <c:showSerName val="0"/>
          <c:showPercent val="0"/>
          <c:showBubbleSize val="0"/>
          <c:showLeaderLines val="1"/>
        </c:dLbls>
        <c:firstSliceAng val="0"/>
        <c:holeSize val="46"/>
      </c:doughnutChart>
      <c:spPr>
        <a:noFill/>
        <a:ln>
          <a:noFill/>
        </a:ln>
        <a:effectLst/>
      </c:spPr>
    </c:plotArea>
    <c:legend>
      <c:legendPos val="r"/>
      <c:layout>
        <c:manualLayout>
          <c:xMode val="edge"/>
          <c:yMode val="edge"/>
          <c:x val="0.18982706335058436"/>
          <c:y val="0.6664501286221397"/>
          <c:w val="0.69678649124007863"/>
          <c:h val="0.2969723653855831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16811350945433"/>
          <c:y val="1.3442052936258348E-3"/>
          <c:w val="0.63625345590576721"/>
          <c:h val="0.6237265727432898"/>
        </c:manualLayout>
      </c:layout>
      <c:doughnutChart>
        <c:varyColors val="1"/>
        <c:ser>
          <c:idx val="0"/>
          <c:order val="0"/>
          <c:tx>
            <c:strRef>
              <c:f>Sheet1!$B$1</c:f>
              <c:strCache>
                <c:ptCount val="1"/>
                <c:pt idx="0">
                  <c:v>Column1</c:v>
                </c:pt>
              </c:strCache>
            </c:strRef>
          </c:tx>
          <c:dPt>
            <c:idx val="0"/>
            <c:bubble3D val="0"/>
            <c:spPr>
              <a:solidFill>
                <a:schemeClr val="tx2"/>
              </a:solidFill>
              <a:ln w="19050">
                <a:solidFill>
                  <a:schemeClr val="lt1"/>
                </a:solidFill>
              </a:ln>
              <a:effectLst/>
            </c:spPr>
            <c:extLst>
              <c:ext xmlns:c16="http://schemas.microsoft.com/office/drawing/2014/chart" uri="{C3380CC4-5D6E-409C-BE32-E72D297353CC}">
                <c16:uniqueId val="{00000001-D7DD-465C-B1A1-4D163C13762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7DD-465C-B1A1-4D163C13762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D7DD-465C-B1A1-4D163C137628}"/>
              </c:ext>
            </c:extLst>
          </c:dPt>
          <c:dPt>
            <c:idx val="3"/>
            <c:bubble3D val="0"/>
            <c:spPr>
              <a:solidFill>
                <a:schemeClr val="accent3"/>
              </a:solidFill>
              <a:ln w="19050">
                <a:solidFill>
                  <a:schemeClr val="lt1"/>
                </a:solidFill>
              </a:ln>
              <a:effectLst/>
            </c:spPr>
            <c:extLst>
              <c:ext xmlns:c16="http://schemas.microsoft.com/office/drawing/2014/chart" uri="{C3380CC4-5D6E-409C-BE32-E72D297353CC}">
                <c16:uniqueId val="{00000007-D7DD-465C-B1A1-4D163C13762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7DD-465C-B1A1-4D163C13762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&lt;2 years</c:v>
                </c:pt>
                <c:pt idx="1">
                  <c:v>2-4 years</c:v>
                </c:pt>
                <c:pt idx="2">
                  <c:v>5-7 years</c:v>
                </c:pt>
                <c:pt idx="3">
                  <c:v>8-10 years</c:v>
                </c:pt>
                <c:pt idx="4">
                  <c:v>11-14 years</c:v>
                </c:pt>
              </c:strCache>
            </c:strRef>
          </c:cat>
          <c:val>
            <c:numRef>
              <c:f>Sheet1!$B$2:$B$6</c:f>
              <c:numCache>
                <c:formatCode>General</c:formatCode>
                <c:ptCount val="5"/>
                <c:pt idx="0">
                  <c:v>22.3</c:v>
                </c:pt>
                <c:pt idx="1">
                  <c:v>26.2</c:v>
                </c:pt>
                <c:pt idx="2">
                  <c:v>29.8</c:v>
                </c:pt>
                <c:pt idx="3">
                  <c:v>16.5</c:v>
                </c:pt>
                <c:pt idx="4">
                  <c:v>5.2</c:v>
                </c:pt>
              </c:numCache>
            </c:numRef>
          </c:val>
          <c:extLst>
            <c:ext xmlns:c16="http://schemas.microsoft.com/office/drawing/2014/chart" uri="{C3380CC4-5D6E-409C-BE32-E72D297353CC}">
              <c16:uniqueId val="{0000000A-D7DD-465C-B1A1-4D163C137628}"/>
            </c:ext>
          </c:extLst>
        </c:ser>
        <c:dLbls>
          <c:showLegendKey val="0"/>
          <c:showVal val="0"/>
          <c:showCatName val="0"/>
          <c:showSerName val="0"/>
          <c:showPercent val="0"/>
          <c:showBubbleSize val="0"/>
          <c:showLeaderLines val="1"/>
        </c:dLbls>
        <c:firstSliceAng val="0"/>
        <c:holeSize val="46"/>
      </c:doughnutChart>
      <c:spPr>
        <a:noFill/>
        <a:ln>
          <a:noFill/>
        </a:ln>
        <a:effectLst/>
      </c:spPr>
    </c:plotArea>
    <c:legend>
      <c:legendPos val="r"/>
      <c:layout>
        <c:manualLayout>
          <c:xMode val="edge"/>
          <c:yMode val="edge"/>
          <c:x val="0.36935560191536781"/>
          <c:y val="0.66336251653513523"/>
          <c:w val="0.25583920353710154"/>
          <c:h val="0.2969723653855831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462081694405731E-2"/>
          <c:y val="9.9615331947366451E-2"/>
          <c:w val="0.90726642993622042"/>
          <c:h val="0.85655271764635377"/>
        </c:manualLayout>
      </c:layout>
      <c:barChart>
        <c:barDir val="col"/>
        <c:grouping val="clustered"/>
        <c:varyColors val="0"/>
        <c:ser>
          <c:idx val="0"/>
          <c:order val="0"/>
          <c:tx>
            <c:strRef>
              <c:f>Sheet1!$B$1</c:f>
              <c:strCache>
                <c:ptCount val="1"/>
                <c:pt idx="0">
                  <c:v>Male</c:v>
                </c:pt>
              </c:strCache>
            </c:strRef>
          </c:tx>
          <c:spPr>
            <a:solidFill>
              <a:schemeClr val="accent2"/>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Sheet1!$B$2:$B$16</c:f>
              <c:numCache>
                <c:formatCode>General</c:formatCode>
                <c:ptCount val="15"/>
                <c:pt idx="0">
                  <c:v>-3.2</c:v>
                </c:pt>
                <c:pt idx="1">
                  <c:v>-4.2</c:v>
                </c:pt>
                <c:pt idx="2">
                  <c:v>-4.7</c:v>
                </c:pt>
                <c:pt idx="3">
                  <c:v>-5.4</c:v>
                </c:pt>
                <c:pt idx="4">
                  <c:v>-4.5999999999999996</c:v>
                </c:pt>
                <c:pt idx="5">
                  <c:v>-4.5999999999999996</c:v>
                </c:pt>
                <c:pt idx="6">
                  <c:v>-4.7</c:v>
                </c:pt>
                <c:pt idx="7">
                  <c:v>-4.9000000000000004</c:v>
                </c:pt>
                <c:pt idx="8">
                  <c:v>-5</c:v>
                </c:pt>
                <c:pt idx="9">
                  <c:v>-5.0999999999999996</c:v>
                </c:pt>
                <c:pt idx="10">
                  <c:v>-5</c:v>
                </c:pt>
                <c:pt idx="11">
                  <c:v>-4.9000000000000004</c:v>
                </c:pt>
                <c:pt idx="12">
                  <c:v>-5.0999999999999996</c:v>
                </c:pt>
                <c:pt idx="13">
                  <c:v>-4.9000000000000004</c:v>
                </c:pt>
                <c:pt idx="14">
                  <c:v>-4.5</c:v>
                </c:pt>
              </c:numCache>
            </c:numRef>
          </c:val>
          <c:extLst>
            <c:ext xmlns:c16="http://schemas.microsoft.com/office/drawing/2014/chart" uri="{C3380CC4-5D6E-409C-BE32-E72D297353CC}">
              <c16:uniqueId val="{00000000-4226-4A01-9D0D-351B387A3174}"/>
            </c:ext>
          </c:extLst>
        </c:ser>
        <c:ser>
          <c:idx val="1"/>
          <c:order val="1"/>
          <c:tx>
            <c:strRef>
              <c:f>Sheet1!$C$1</c:f>
              <c:strCache>
                <c:ptCount val="1"/>
                <c:pt idx="0">
                  <c:v>Female</c:v>
                </c:pt>
              </c:strCache>
            </c:strRef>
          </c:tx>
          <c:spPr>
            <a:solidFill>
              <a:schemeClr val="accent3"/>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Sheet1!$C$2:$C$16</c:f>
              <c:numCache>
                <c:formatCode>General</c:formatCode>
                <c:ptCount val="15"/>
                <c:pt idx="0">
                  <c:v>-2.5</c:v>
                </c:pt>
                <c:pt idx="1">
                  <c:v>-3.9</c:v>
                </c:pt>
                <c:pt idx="2">
                  <c:v>-4.3</c:v>
                </c:pt>
                <c:pt idx="3">
                  <c:v>-4.8</c:v>
                </c:pt>
                <c:pt idx="4">
                  <c:v>-4.9000000000000004</c:v>
                </c:pt>
                <c:pt idx="5">
                  <c:v>-5.3</c:v>
                </c:pt>
                <c:pt idx="6">
                  <c:v>-5.5</c:v>
                </c:pt>
                <c:pt idx="7">
                  <c:v>-5.5</c:v>
                </c:pt>
                <c:pt idx="8">
                  <c:v>-5.8</c:v>
                </c:pt>
                <c:pt idx="9">
                  <c:v>-5.6</c:v>
                </c:pt>
                <c:pt idx="10">
                  <c:v>-5.4</c:v>
                </c:pt>
                <c:pt idx="11">
                  <c:v>-4.7</c:v>
                </c:pt>
                <c:pt idx="12">
                  <c:v>-5</c:v>
                </c:pt>
                <c:pt idx="13">
                  <c:v>-5.7</c:v>
                </c:pt>
                <c:pt idx="14">
                  <c:v>-6.2</c:v>
                </c:pt>
              </c:numCache>
            </c:numRef>
          </c:val>
          <c:extLst>
            <c:ext xmlns:c16="http://schemas.microsoft.com/office/drawing/2014/chart" uri="{C3380CC4-5D6E-409C-BE32-E72D297353CC}">
              <c16:uniqueId val="{00000001-4226-4A01-9D0D-351B387A3174}"/>
            </c:ext>
          </c:extLst>
        </c:ser>
        <c:ser>
          <c:idx val="2"/>
          <c:order val="2"/>
          <c:tx>
            <c:strRef>
              <c:f>Sheet1!$D$1</c:f>
              <c:strCache>
                <c:ptCount val="1"/>
                <c:pt idx="0">
                  <c:v>Overall</c:v>
                </c:pt>
              </c:strCache>
            </c:strRef>
          </c:tx>
          <c:spPr>
            <a:solidFill>
              <a:schemeClr val="bg1">
                <a:lumMod val="65000"/>
              </a:schemeClr>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Sheet1!$D$2:$D$16</c:f>
              <c:numCache>
                <c:formatCode>General</c:formatCode>
                <c:ptCount val="15"/>
                <c:pt idx="0">
                  <c:v>-2.9</c:v>
                </c:pt>
                <c:pt idx="1">
                  <c:v>-4.0999999999999996</c:v>
                </c:pt>
                <c:pt idx="2">
                  <c:v>-4.4000000000000004</c:v>
                </c:pt>
                <c:pt idx="3">
                  <c:v>-5.0999999999999996</c:v>
                </c:pt>
                <c:pt idx="4">
                  <c:v>-4.8</c:v>
                </c:pt>
                <c:pt idx="5">
                  <c:v>-5</c:v>
                </c:pt>
                <c:pt idx="6">
                  <c:v>-5.0999999999999996</c:v>
                </c:pt>
                <c:pt idx="7">
                  <c:v>-5.2</c:v>
                </c:pt>
                <c:pt idx="8">
                  <c:v>-5.4</c:v>
                </c:pt>
                <c:pt idx="9">
                  <c:v>-5.3</c:v>
                </c:pt>
                <c:pt idx="10">
                  <c:v>-5.2</c:v>
                </c:pt>
                <c:pt idx="11">
                  <c:v>-4.8</c:v>
                </c:pt>
                <c:pt idx="12">
                  <c:v>-5.0999999999999996</c:v>
                </c:pt>
                <c:pt idx="13">
                  <c:v>-5.0999999999999996</c:v>
                </c:pt>
                <c:pt idx="14">
                  <c:v>-5.5</c:v>
                </c:pt>
              </c:numCache>
            </c:numRef>
          </c:val>
          <c:extLst>
            <c:ext xmlns:c16="http://schemas.microsoft.com/office/drawing/2014/chart" uri="{C3380CC4-5D6E-409C-BE32-E72D297353CC}">
              <c16:uniqueId val="{00000002-4226-4A01-9D0D-351B387A3174}"/>
            </c:ext>
          </c:extLst>
        </c:ser>
        <c:dLbls>
          <c:showLegendKey val="0"/>
          <c:showVal val="0"/>
          <c:showCatName val="0"/>
          <c:showSerName val="0"/>
          <c:showPercent val="0"/>
          <c:showBubbleSize val="0"/>
        </c:dLbls>
        <c:gapWidth val="219"/>
        <c:overlap val="-27"/>
        <c:axId val="1652142176"/>
        <c:axId val="1652145088"/>
      </c:barChart>
      <c:catAx>
        <c:axId val="1652142176"/>
        <c:scaling>
          <c:orientation val="minMax"/>
        </c:scaling>
        <c:delete val="0"/>
        <c:axPos val="b"/>
        <c:numFmt formatCode="General" sourceLinked="1"/>
        <c:majorTickMark val="out"/>
        <c:minorTickMark val="none"/>
        <c:tickLblPos val="high"/>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52145088"/>
        <c:crosses val="autoZero"/>
        <c:auto val="1"/>
        <c:lblAlgn val="ctr"/>
        <c:lblOffset val="100"/>
        <c:noMultiLvlLbl val="0"/>
      </c:catAx>
      <c:valAx>
        <c:axId val="1652145088"/>
        <c:scaling>
          <c:orientation val="minMax"/>
        </c:scaling>
        <c:delete val="0"/>
        <c:axPos val="l"/>
        <c:numFmt formatCode="General"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52142176"/>
        <c:crosses val="autoZero"/>
        <c:crossBetween val="between"/>
      </c:valAx>
      <c:spPr>
        <a:noFill/>
        <a:ln>
          <a:noFill/>
        </a:ln>
        <a:effectLst/>
      </c:spPr>
    </c:plotArea>
    <c:legend>
      <c:legendPos val="b"/>
      <c:layout>
        <c:manualLayout>
          <c:xMode val="edge"/>
          <c:yMode val="edge"/>
          <c:x val="0.59503612789272198"/>
          <c:y val="0.90353566307398037"/>
          <c:w val="0.3881852966679798"/>
          <c:h val="7.072715781928214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63637817351839E-2"/>
          <c:y val="2.4579150800472592E-2"/>
          <c:w val="0.90726642993622042"/>
          <c:h val="0.86477529763498773"/>
        </c:manualLayout>
      </c:layout>
      <c:barChart>
        <c:barDir val="col"/>
        <c:grouping val="clustered"/>
        <c:varyColors val="0"/>
        <c:ser>
          <c:idx val="0"/>
          <c:order val="0"/>
          <c:tx>
            <c:strRef>
              <c:f>Sheet1!$B$1</c:f>
              <c:strCache>
                <c:ptCount val="1"/>
                <c:pt idx="0">
                  <c:v>Male</c:v>
                </c:pt>
              </c:strCache>
            </c:strRef>
          </c:tx>
          <c:spPr>
            <a:solidFill>
              <a:schemeClr val="accent2"/>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Sheet1!$B$2:$B$16</c:f>
              <c:numCache>
                <c:formatCode>General</c:formatCode>
                <c:ptCount val="15"/>
                <c:pt idx="0">
                  <c:v>1.05</c:v>
                </c:pt>
                <c:pt idx="1">
                  <c:v>1.01</c:v>
                </c:pt>
                <c:pt idx="2">
                  <c:v>1.06</c:v>
                </c:pt>
                <c:pt idx="3">
                  <c:v>1.08</c:v>
                </c:pt>
                <c:pt idx="4">
                  <c:v>1.06</c:v>
                </c:pt>
                <c:pt idx="5">
                  <c:v>1.07</c:v>
                </c:pt>
                <c:pt idx="6">
                  <c:v>1.06</c:v>
                </c:pt>
                <c:pt idx="7">
                  <c:v>1.08</c:v>
                </c:pt>
                <c:pt idx="8">
                  <c:v>1.0900000000000001</c:v>
                </c:pt>
                <c:pt idx="9">
                  <c:v>1.1000000000000001</c:v>
                </c:pt>
                <c:pt idx="10">
                  <c:v>1.1399999999999999</c:v>
                </c:pt>
                <c:pt idx="11">
                  <c:v>1.1499999999999999</c:v>
                </c:pt>
                <c:pt idx="12">
                  <c:v>1.1299999999999999</c:v>
                </c:pt>
                <c:pt idx="13">
                  <c:v>1.06</c:v>
                </c:pt>
                <c:pt idx="14">
                  <c:v>1.0900000000000001</c:v>
                </c:pt>
              </c:numCache>
            </c:numRef>
          </c:val>
          <c:extLst>
            <c:ext xmlns:c16="http://schemas.microsoft.com/office/drawing/2014/chart" uri="{C3380CC4-5D6E-409C-BE32-E72D297353CC}">
              <c16:uniqueId val="{00000000-C4A5-4CBC-8400-B018CD4ECCE4}"/>
            </c:ext>
          </c:extLst>
        </c:ser>
        <c:ser>
          <c:idx val="1"/>
          <c:order val="1"/>
          <c:tx>
            <c:strRef>
              <c:f>Sheet1!$C$1</c:f>
              <c:strCache>
                <c:ptCount val="1"/>
                <c:pt idx="0">
                  <c:v>Female</c:v>
                </c:pt>
              </c:strCache>
            </c:strRef>
          </c:tx>
          <c:spPr>
            <a:solidFill>
              <a:schemeClr val="accent3"/>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Sheet1!$C$2:$C$16</c:f>
              <c:numCache>
                <c:formatCode>General</c:formatCode>
                <c:ptCount val="15"/>
                <c:pt idx="0">
                  <c:v>1.06</c:v>
                </c:pt>
                <c:pt idx="1">
                  <c:v>1.04</c:v>
                </c:pt>
                <c:pt idx="2">
                  <c:v>1.06</c:v>
                </c:pt>
                <c:pt idx="3">
                  <c:v>1.08</c:v>
                </c:pt>
                <c:pt idx="4">
                  <c:v>1.05</c:v>
                </c:pt>
                <c:pt idx="5">
                  <c:v>1.07</c:v>
                </c:pt>
                <c:pt idx="6">
                  <c:v>1.08</c:v>
                </c:pt>
                <c:pt idx="7">
                  <c:v>1.07</c:v>
                </c:pt>
                <c:pt idx="8">
                  <c:v>1.08</c:v>
                </c:pt>
                <c:pt idx="9">
                  <c:v>1.1000000000000001</c:v>
                </c:pt>
                <c:pt idx="10">
                  <c:v>1.0900000000000001</c:v>
                </c:pt>
                <c:pt idx="11">
                  <c:v>1.04</c:v>
                </c:pt>
                <c:pt idx="12">
                  <c:v>1.05</c:v>
                </c:pt>
                <c:pt idx="13">
                  <c:v>1.08</c:v>
                </c:pt>
                <c:pt idx="14">
                  <c:v>1.03</c:v>
                </c:pt>
              </c:numCache>
            </c:numRef>
          </c:val>
          <c:extLst>
            <c:ext xmlns:c16="http://schemas.microsoft.com/office/drawing/2014/chart" uri="{C3380CC4-5D6E-409C-BE32-E72D297353CC}">
              <c16:uniqueId val="{00000001-C4A5-4CBC-8400-B018CD4ECCE4}"/>
            </c:ext>
          </c:extLst>
        </c:ser>
        <c:ser>
          <c:idx val="2"/>
          <c:order val="2"/>
          <c:tx>
            <c:strRef>
              <c:f>Sheet1!$D$1</c:f>
              <c:strCache>
                <c:ptCount val="1"/>
                <c:pt idx="0">
                  <c:v>Overall</c:v>
                </c:pt>
              </c:strCache>
            </c:strRef>
          </c:tx>
          <c:spPr>
            <a:solidFill>
              <a:schemeClr val="bg1">
                <a:lumMod val="65000"/>
              </a:schemeClr>
            </a:solidFill>
            <a:ln>
              <a:noFill/>
            </a:ln>
            <a:effectLst/>
          </c:spPr>
          <c:invertIfNegative val="0"/>
          <c:cat>
            <c:numRef>
              <c:f>Sheet1!$A$2:$A$16</c:f>
              <c:numCache>
                <c:formatCode>General</c:formatCode>
                <c:ptCount val="15"/>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cat>
          <c:val>
            <c:numRef>
              <c:f>Sheet1!$D$2:$D$16</c:f>
              <c:numCache>
                <c:formatCode>General</c:formatCode>
                <c:ptCount val="15"/>
                <c:pt idx="0">
                  <c:v>1.06</c:v>
                </c:pt>
                <c:pt idx="1">
                  <c:v>1.02</c:v>
                </c:pt>
                <c:pt idx="2">
                  <c:v>1.06</c:v>
                </c:pt>
                <c:pt idx="3">
                  <c:v>1.08</c:v>
                </c:pt>
                <c:pt idx="4">
                  <c:v>1.06</c:v>
                </c:pt>
                <c:pt idx="5">
                  <c:v>1.07</c:v>
                </c:pt>
                <c:pt idx="6">
                  <c:v>1.07</c:v>
                </c:pt>
                <c:pt idx="7">
                  <c:v>1.07</c:v>
                </c:pt>
                <c:pt idx="8">
                  <c:v>1.08</c:v>
                </c:pt>
                <c:pt idx="9">
                  <c:v>1.1000000000000001</c:v>
                </c:pt>
                <c:pt idx="10">
                  <c:v>1.1100000000000001</c:v>
                </c:pt>
                <c:pt idx="11">
                  <c:v>1.1000000000000001</c:v>
                </c:pt>
                <c:pt idx="12">
                  <c:v>1.1000000000000001</c:v>
                </c:pt>
                <c:pt idx="13">
                  <c:v>1.07</c:v>
                </c:pt>
                <c:pt idx="14">
                  <c:v>1.05</c:v>
                </c:pt>
              </c:numCache>
            </c:numRef>
          </c:val>
          <c:extLst>
            <c:ext xmlns:c16="http://schemas.microsoft.com/office/drawing/2014/chart" uri="{C3380CC4-5D6E-409C-BE32-E72D297353CC}">
              <c16:uniqueId val="{00000002-C4A5-4CBC-8400-B018CD4ECCE4}"/>
            </c:ext>
          </c:extLst>
        </c:ser>
        <c:dLbls>
          <c:showLegendKey val="0"/>
          <c:showVal val="0"/>
          <c:showCatName val="0"/>
          <c:showSerName val="0"/>
          <c:showPercent val="0"/>
          <c:showBubbleSize val="0"/>
        </c:dLbls>
        <c:gapWidth val="219"/>
        <c:overlap val="-27"/>
        <c:axId val="1652142176"/>
        <c:axId val="1652145088"/>
      </c:barChart>
      <c:catAx>
        <c:axId val="1652142176"/>
        <c:scaling>
          <c:orientation val="minMax"/>
        </c:scaling>
        <c:delete val="0"/>
        <c:axPos val="b"/>
        <c:numFmt formatCode="General" sourceLinked="1"/>
        <c:majorTickMark val="out"/>
        <c:minorTickMark val="none"/>
        <c:tickLblPos val="low"/>
        <c:spPr>
          <a:noFill/>
          <a:ln w="9525" cap="flat" cmpd="sng" algn="ctr">
            <a:solidFill>
              <a:schemeClr val="tx2"/>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52145088"/>
        <c:crosses val="autoZero"/>
        <c:auto val="1"/>
        <c:lblAlgn val="ctr"/>
        <c:lblOffset val="100"/>
        <c:noMultiLvlLbl val="0"/>
      </c:catAx>
      <c:valAx>
        <c:axId val="1652145088"/>
        <c:scaling>
          <c:orientation val="minMax"/>
          <c:max val="1.3"/>
          <c:min val="0"/>
        </c:scaling>
        <c:delete val="0"/>
        <c:axPos val="l"/>
        <c:numFmt formatCode="General" sourceLinked="1"/>
        <c:majorTickMark val="out"/>
        <c:minorTickMark val="none"/>
        <c:tickLblPos val="nextTo"/>
        <c:spPr>
          <a:noFill/>
          <a:ln>
            <a:solidFill>
              <a:schemeClr val="tx2"/>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52142176"/>
        <c:crosses val="autoZero"/>
        <c:crossBetween val="between"/>
        <c:majorUnit val="0.1"/>
      </c:valAx>
      <c:spPr>
        <a:noFill/>
        <a:ln>
          <a:noFill/>
        </a:ln>
        <a:effectLst/>
      </c:spPr>
    </c:plotArea>
    <c:legend>
      <c:legendPos val="b"/>
      <c:layout>
        <c:manualLayout>
          <c:xMode val="edge"/>
          <c:yMode val="edge"/>
          <c:x val="0.59503612789272198"/>
          <c:y val="2.7343943381680077E-3"/>
          <c:w val="0.3881852966679798"/>
          <c:h val="7.072715781928214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lstStyle/>
          <a:p>
            <a:r>
              <a:rPr lang="en-GB" dirty="0"/>
              <a:t>Growth Parameters in Children With Achondroplasia:</a:t>
            </a:r>
            <a:br>
              <a:rPr lang="en-GB" dirty="0"/>
            </a:br>
            <a:r>
              <a:rPr lang="en-GB" dirty="0"/>
              <a:t>A 7-Year, Prospective, Multinational, Observational Study</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a:xfrm>
            <a:off x="695325" y="2820473"/>
            <a:ext cx="10801350" cy="2437327"/>
          </a:xfrm>
        </p:spPr>
        <p:txBody>
          <a:bodyPr>
            <a:noAutofit/>
          </a:bodyPr>
          <a:lstStyle/>
          <a:p>
            <a:r>
              <a:rPr lang="en-GB" sz="2000" dirty="0"/>
              <a:t>Adapted from: Savarirayan R, Irving M, Harmatz P, Delgado B, Wilcox WR, Philips J, Owen N, </a:t>
            </a:r>
            <a:br>
              <a:rPr lang="en-GB" sz="2000" dirty="0"/>
            </a:br>
            <a:r>
              <a:rPr lang="en-GB" sz="2000" dirty="0" err="1"/>
              <a:t>Bacino</a:t>
            </a:r>
            <a:r>
              <a:rPr lang="en-GB" sz="2000" dirty="0"/>
              <a:t> CA, Tofts L, </a:t>
            </a:r>
            <a:r>
              <a:rPr lang="en-GB" sz="2000" dirty="0" err="1"/>
              <a:t>Charrow</a:t>
            </a:r>
            <a:r>
              <a:rPr lang="en-GB" sz="2000" dirty="0"/>
              <a:t> J, </a:t>
            </a:r>
            <a:r>
              <a:rPr lang="en-GB" sz="2000" dirty="0" err="1"/>
              <a:t>Polgreen</a:t>
            </a:r>
            <a:r>
              <a:rPr lang="en-GB" sz="2000" dirty="0"/>
              <a:t> LE, Hoover-Fong J, Arundel P, Ginebreda I, </a:t>
            </a:r>
            <a:br>
              <a:rPr lang="en-GB" sz="2000" dirty="0"/>
            </a:br>
            <a:r>
              <a:rPr lang="en-GB" sz="2000" dirty="0"/>
              <a:t>Saal HM, Basel D, </a:t>
            </a:r>
            <a:r>
              <a:rPr lang="en-GB" sz="2000" dirty="0" err="1"/>
              <a:t>Ullot</a:t>
            </a:r>
            <a:r>
              <a:rPr lang="en-GB" sz="2000" dirty="0"/>
              <a:t> Font R, </a:t>
            </a:r>
            <a:r>
              <a:rPr lang="en-GB" sz="2000" dirty="0" err="1"/>
              <a:t>Ozono</a:t>
            </a:r>
            <a:r>
              <a:rPr lang="en-GB" sz="2000" dirty="0"/>
              <a:t> K, </a:t>
            </a:r>
            <a:r>
              <a:rPr lang="en-GB" sz="2000" dirty="0" err="1"/>
              <a:t>Bober</a:t>
            </a:r>
            <a:r>
              <a:rPr lang="en-GB" sz="2000" dirty="0"/>
              <a:t> MB, Cormier-Daire V, Le Quan Sang K-H, </a:t>
            </a:r>
            <a:br>
              <a:rPr lang="en-GB" sz="2000" dirty="0"/>
            </a:br>
            <a:r>
              <a:rPr lang="en-GB" sz="2000" dirty="0" err="1"/>
              <a:t>Baujat</a:t>
            </a:r>
            <a:r>
              <a:rPr lang="en-GB" sz="2000" dirty="0"/>
              <a:t> G, </a:t>
            </a:r>
            <a:r>
              <a:rPr lang="en-GB" sz="2000" dirty="0" err="1"/>
              <a:t>Alanay</a:t>
            </a:r>
            <a:r>
              <a:rPr lang="en-GB" sz="2000" dirty="0"/>
              <a:t> Y, Rutsch F, </a:t>
            </a:r>
            <a:r>
              <a:rPr lang="en-GB" sz="2000" dirty="0" err="1"/>
              <a:t>Hoernschemeyer</a:t>
            </a:r>
            <a:r>
              <a:rPr lang="en-GB" sz="2000" dirty="0"/>
              <a:t> D, Mohnike K, Mochizuki H, Tajima A, </a:t>
            </a:r>
            <a:br>
              <a:rPr lang="en-GB" sz="2000" dirty="0"/>
            </a:br>
            <a:r>
              <a:rPr lang="en-GB" sz="2000" dirty="0"/>
              <a:t>Kotani Y, Weaver DD, White KK, Army C, Larrimore K, Gregg K, </a:t>
            </a:r>
            <a:r>
              <a:rPr lang="en-GB" sz="2000" dirty="0" err="1"/>
              <a:t>Jeha</a:t>
            </a:r>
            <a:r>
              <a:rPr lang="en-GB" sz="2000" dirty="0"/>
              <a:t> G, Milligan C, </a:t>
            </a:r>
            <a:br>
              <a:rPr lang="en-GB" sz="2000" dirty="0"/>
            </a:br>
            <a:r>
              <a:rPr lang="en-GB" sz="2000" dirty="0" err="1"/>
              <a:t>Fisheleva</a:t>
            </a:r>
            <a:r>
              <a:rPr lang="en-GB" sz="2000" dirty="0"/>
              <a:t> E, Huntsman-</a:t>
            </a:r>
            <a:r>
              <a:rPr lang="en-GB" sz="2000" dirty="0" err="1"/>
              <a:t>Labed</a:t>
            </a:r>
            <a:r>
              <a:rPr lang="en-GB" sz="2000" dirty="0"/>
              <a:t> A, Day J</a:t>
            </a:r>
          </a:p>
          <a:p>
            <a:r>
              <a:rPr lang="en-GB" sz="2000" dirty="0"/>
              <a:t>Genet Med 2022</a:t>
            </a:r>
            <a:r>
              <a:rPr lang="pt-BR" sz="2000" dirty="0"/>
              <a:t>S1098-3600(22)00906-6</a:t>
            </a:r>
            <a:br>
              <a:rPr lang="pt-BR" sz="2000" dirty="0"/>
            </a:br>
            <a:r>
              <a:rPr lang="pt-BR" sz="2000" dirty="0"/>
              <a:t>doi: 10.1016/j.gim.2022.08.015.</a:t>
            </a:r>
            <a:endParaRPr lang="en-GB" sz="2000" dirty="0"/>
          </a:p>
        </p:txBody>
      </p:sp>
      <p:sp>
        <p:nvSpPr>
          <p:cNvPr id="4" name="TextBox 3">
            <a:extLst>
              <a:ext uri="{FF2B5EF4-FFF2-40B4-BE49-F238E27FC236}">
                <a16:creationId xmlns:a16="http://schemas.microsoft.com/office/drawing/2014/main" id="{FCA962E7-6802-83E1-3503-5B31BD232377}"/>
              </a:ext>
            </a:extLst>
          </p:cNvPr>
          <p:cNvSpPr txBox="1"/>
          <p:nvPr/>
        </p:nvSpPr>
        <p:spPr>
          <a:xfrm>
            <a:off x="2537367" y="6136964"/>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
        <p:nvSpPr>
          <p:cNvPr id="5" name="TextBox 5">
            <a:extLst>
              <a:ext uri="{FF2B5EF4-FFF2-40B4-BE49-F238E27FC236}">
                <a16:creationId xmlns:a16="http://schemas.microsoft.com/office/drawing/2014/main" id="{27A4E132-96EF-B397-CCE4-B92D12449521}"/>
              </a:ext>
            </a:extLst>
          </p:cNvPr>
          <p:cNvSpPr txBox="1"/>
          <p:nvPr/>
        </p:nvSpPr>
        <p:spPr>
          <a:xfrm>
            <a:off x="5547412" y="6129823"/>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EU-ACH-00700 </a:t>
            </a:r>
            <a:r>
              <a:rPr lang="en-US" sz="1100" dirty="0">
                <a:solidFill>
                  <a:schemeClr val="accent2">
                    <a:lumMod val="50000"/>
                  </a:schemeClr>
                </a:solidFill>
                <a:latin typeface="Arial" panose="020B0604020202020204" pitchFamily="34" charset="0"/>
                <a:cs typeface="Arial" panose="020B0604020202020204" pitchFamily="34" charset="0"/>
              </a:rPr>
              <a:t>11</a:t>
            </a:r>
            <a:r>
              <a:rPr lang="en-US" sz="1100" dirty="0">
                <a:solidFill>
                  <a:schemeClr val="accent2">
                    <a:lumMod val="50000"/>
                  </a:schemeClr>
                </a:solidFill>
              </a:rPr>
              <a:t>/22</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FD021111-B635-439F-5C71-0EB8C911FA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49" y="631503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73560FCB-624D-94B6-39C5-8AD0695BE2FE}"/>
              </a:ext>
            </a:extLst>
          </p:cNvPr>
          <p:cNvSpPr>
            <a:spLocks noGrp="1"/>
          </p:cNvSpPr>
          <p:nvPr>
            <p:ph idx="1"/>
          </p:nvPr>
        </p:nvSpPr>
        <p:spPr/>
        <p:txBody>
          <a:bodyPr/>
          <a:lstStyle/>
          <a:p>
            <a:r>
              <a:rPr lang="en-GB" dirty="0"/>
              <a:t>ACH is the most frequently occurring type of disproportionate short stature, with an estimated worldwide birth prevalence of 4.6 per 100,000 </a:t>
            </a:r>
          </a:p>
          <a:p>
            <a:r>
              <a:rPr lang="en-GB" dirty="0"/>
              <a:t>It is an autosomal dominant skeletal disorder caused by gain-of-function pathogenic variants in the </a:t>
            </a:r>
            <a:r>
              <a:rPr lang="en-GB" i="1" dirty="0"/>
              <a:t>FGFR3</a:t>
            </a:r>
            <a:r>
              <a:rPr lang="en-GB" dirty="0"/>
              <a:t> gene</a:t>
            </a:r>
          </a:p>
          <a:p>
            <a:r>
              <a:rPr lang="en-GB" dirty="0"/>
              <a:t>FGFR3 is a key physiological negative regulator of linear bone growth</a:t>
            </a:r>
          </a:p>
          <a:p>
            <a:r>
              <a:rPr lang="en-GB" dirty="0"/>
              <a:t>Several new treatments are in development or have recently been approved for the treatment of ACH</a:t>
            </a:r>
          </a:p>
          <a:p>
            <a:r>
              <a:rPr lang="en-GB" dirty="0"/>
              <a:t>Longitudinal growth data are needed to improve understanding of ACH natural history, and evaluate clinical outcomes associated with emerging pharmacologic therapies</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dirty="0"/>
              <a:t>ACH, achondroplasia; FGFR3, fibroblast growth factor receptor 3 gene.</a:t>
            </a:r>
          </a:p>
          <a:p>
            <a:r>
              <a:rPr lang="en-GB" dirty="0" err="1"/>
              <a:t>Savarirayan</a:t>
            </a:r>
            <a:r>
              <a:rPr lang="en-GB" dirty="0"/>
              <a:t> R, et al. Genet Med 2022;</a:t>
            </a:r>
            <a:r>
              <a:rPr lang="pt-BR" dirty="0"/>
              <a:t>S1098-3600(22)00906-6.</a:t>
            </a:r>
            <a:endParaRPr lang="en-GB" dirty="0"/>
          </a:p>
        </p:txBody>
      </p:sp>
    </p:spTree>
    <p:extLst>
      <p:ext uri="{BB962C8B-B14F-4D97-AF65-F5344CB8AC3E}">
        <p14:creationId xmlns:p14="http://schemas.microsoft.com/office/powerpoint/2010/main" val="311243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Study Design</a:t>
            </a:r>
          </a:p>
        </p:txBody>
      </p:sp>
      <p:sp>
        <p:nvSpPr>
          <p:cNvPr id="3" name="Content Placeholder 2">
            <a:extLst>
              <a:ext uri="{FF2B5EF4-FFF2-40B4-BE49-F238E27FC236}">
                <a16:creationId xmlns:a16="http://schemas.microsoft.com/office/drawing/2014/main" id="{73560FCB-624D-94B6-39C5-8AD0695BE2FE}"/>
              </a:ext>
            </a:extLst>
          </p:cNvPr>
          <p:cNvSpPr>
            <a:spLocks noGrp="1"/>
          </p:cNvSpPr>
          <p:nvPr>
            <p:ph idx="1"/>
          </p:nvPr>
        </p:nvSpPr>
        <p:spPr/>
        <p:txBody>
          <a:bodyPr/>
          <a:lstStyle/>
          <a:p>
            <a:r>
              <a:rPr lang="en-GB" dirty="0"/>
              <a:t>Prospective, observational study to collect baseline growth parameters in children with ACH who might enrol in interventional trials, and to establish a historical control</a:t>
            </a:r>
          </a:p>
          <a:p>
            <a:r>
              <a:rPr lang="en-GB" dirty="0"/>
              <a:t>363 participants (≤17 years) underwent a detailed medical history and physical examination </a:t>
            </a:r>
          </a:p>
          <a:p>
            <a:r>
              <a:rPr lang="en-GB" dirty="0"/>
              <a:t>No treatments were administered</a:t>
            </a:r>
          </a:p>
          <a:p>
            <a:r>
              <a:rPr lang="en-GB" dirty="0"/>
              <a:t>Participants were followed every 3 months until they enrolled in an interventional </a:t>
            </a:r>
            <a:br>
              <a:rPr lang="en-GB" dirty="0"/>
            </a:br>
            <a:r>
              <a:rPr lang="en-GB" dirty="0"/>
              <a:t>trial or withdrew</a:t>
            </a:r>
          </a:p>
          <a:p>
            <a:r>
              <a:rPr lang="en-GB" dirty="0"/>
              <a:t>Growth parameters were collected by a trained study staff member at approximately the same time at each scheduled visit (± 2 hours)</a:t>
            </a:r>
          </a:p>
          <a:p>
            <a:endParaRPr lang="en-GB" dirty="0"/>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dirty="0"/>
              <a:t>ACH, achondroplasia. </a:t>
            </a:r>
          </a:p>
          <a:p>
            <a:r>
              <a:rPr lang="en-GB" dirty="0" err="1"/>
              <a:t>Savarirayan</a:t>
            </a:r>
            <a:r>
              <a:rPr lang="en-GB" dirty="0"/>
              <a:t> R, et al. Genet Med 2022;</a:t>
            </a:r>
            <a:r>
              <a:rPr lang="pt-BR" dirty="0"/>
              <a:t>S1098-3600(22)00906-6.</a:t>
            </a:r>
            <a:endParaRPr lang="en-GB" dirty="0"/>
          </a:p>
        </p:txBody>
      </p:sp>
    </p:spTree>
    <p:extLst>
      <p:ext uri="{BB962C8B-B14F-4D97-AF65-F5344CB8AC3E}">
        <p14:creationId xmlns:p14="http://schemas.microsoft.com/office/powerpoint/2010/main" val="262836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Participant Characteristics</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sz="1000" dirty="0" err="1"/>
              <a:t>Savarirayan</a:t>
            </a:r>
            <a:r>
              <a:rPr lang="en-GB" sz="1000" dirty="0"/>
              <a:t> R, et al. Genet Med 2022;</a:t>
            </a:r>
            <a:r>
              <a:rPr lang="pt-BR" sz="1000" dirty="0"/>
              <a:t>S1098-3600(22)00906-6</a:t>
            </a:r>
            <a:r>
              <a:rPr lang="pt-BR" dirty="0"/>
              <a:t>.</a:t>
            </a:r>
            <a:endParaRPr lang="en-GB" sz="1000" dirty="0"/>
          </a:p>
        </p:txBody>
      </p:sp>
      <p:sp>
        <p:nvSpPr>
          <p:cNvPr id="6" name="Content Placeholder 5">
            <a:extLst>
              <a:ext uri="{FF2B5EF4-FFF2-40B4-BE49-F238E27FC236}">
                <a16:creationId xmlns:a16="http://schemas.microsoft.com/office/drawing/2014/main" id="{63624562-91B2-567F-87B5-F88D992E99FB}"/>
              </a:ext>
            </a:extLst>
          </p:cNvPr>
          <p:cNvSpPr>
            <a:spLocks noGrp="1"/>
          </p:cNvSpPr>
          <p:nvPr>
            <p:ph sz="quarter" idx="12"/>
          </p:nvPr>
        </p:nvSpPr>
        <p:spPr/>
        <p:txBody>
          <a:bodyPr>
            <a:normAutofit/>
          </a:bodyPr>
          <a:lstStyle/>
          <a:p>
            <a:r>
              <a:rPr lang="en-GB" dirty="0"/>
              <a:t>A total of 363 children were enrolled from 8 countries; mean follow up was 20.4 months</a:t>
            </a:r>
          </a:p>
        </p:txBody>
      </p:sp>
      <p:grpSp>
        <p:nvGrpSpPr>
          <p:cNvPr id="15" name="Group 14">
            <a:extLst>
              <a:ext uri="{FF2B5EF4-FFF2-40B4-BE49-F238E27FC236}">
                <a16:creationId xmlns:a16="http://schemas.microsoft.com/office/drawing/2014/main" id="{11384A1E-4DF0-BA38-2E9F-3D2766751213}"/>
              </a:ext>
            </a:extLst>
          </p:cNvPr>
          <p:cNvGrpSpPr/>
          <p:nvPr/>
        </p:nvGrpSpPr>
        <p:grpSpPr>
          <a:xfrm>
            <a:off x="4026774" y="1434167"/>
            <a:ext cx="4032228" cy="4113211"/>
            <a:chOff x="481817" y="1449388"/>
            <a:chExt cx="4032228" cy="4113211"/>
          </a:xfrm>
        </p:grpSpPr>
        <p:graphicFrame>
          <p:nvGraphicFramePr>
            <p:cNvPr id="7" name="Chart 6">
              <a:extLst>
                <a:ext uri="{FF2B5EF4-FFF2-40B4-BE49-F238E27FC236}">
                  <a16:creationId xmlns:a16="http://schemas.microsoft.com/office/drawing/2014/main" id="{04CF6369-8E36-D87F-8313-07A851621B01}"/>
                </a:ext>
              </a:extLst>
            </p:cNvPr>
            <p:cNvGraphicFramePr/>
            <p:nvPr>
              <p:extLst>
                <p:ext uri="{D42A27DB-BD31-4B8C-83A1-F6EECF244321}">
                  <p14:modId xmlns:p14="http://schemas.microsoft.com/office/powerpoint/2010/main" val="2305039083"/>
                </p:ext>
              </p:extLst>
            </p:nvPr>
          </p:nvGraphicFramePr>
          <p:xfrm>
            <a:off x="481817" y="1449388"/>
            <a:ext cx="4032228" cy="4113211"/>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8BDA16EC-9F80-2808-2C39-11EABDD33660}"/>
                </a:ext>
              </a:extLst>
            </p:cNvPr>
            <p:cNvSpPr txBox="1"/>
            <p:nvPr/>
          </p:nvSpPr>
          <p:spPr>
            <a:xfrm>
              <a:off x="1886755" y="2441595"/>
              <a:ext cx="1191296" cy="584775"/>
            </a:xfrm>
            <a:prstGeom prst="rect">
              <a:avLst/>
            </a:prstGeom>
            <a:noFill/>
          </p:spPr>
          <p:txBody>
            <a:bodyPr wrap="square" rtlCol="0">
              <a:spAutoFit/>
            </a:bodyPr>
            <a:lstStyle/>
            <a:p>
              <a:pPr algn="ctr"/>
              <a:r>
                <a:rPr lang="en-GB" sz="1600" b="1" dirty="0"/>
                <a:t>Sex</a:t>
              </a:r>
              <a:br>
                <a:rPr lang="en-GB" sz="1600" b="1" dirty="0"/>
              </a:br>
              <a:r>
                <a:rPr lang="en-GB" sz="1600" b="1" dirty="0"/>
                <a:t>(%)</a:t>
              </a:r>
            </a:p>
          </p:txBody>
        </p:sp>
      </p:grpSp>
      <p:grpSp>
        <p:nvGrpSpPr>
          <p:cNvPr id="16" name="Group 15">
            <a:extLst>
              <a:ext uri="{FF2B5EF4-FFF2-40B4-BE49-F238E27FC236}">
                <a16:creationId xmlns:a16="http://schemas.microsoft.com/office/drawing/2014/main" id="{B9EE48C6-D89E-049C-D991-35A5D46D7F24}"/>
              </a:ext>
            </a:extLst>
          </p:cNvPr>
          <p:cNvGrpSpPr/>
          <p:nvPr/>
        </p:nvGrpSpPr>
        <p:grpSpPr>
          <a:xfrm>
            <a:off x="7856653" y="1434167"/>
            <a:ext cx="4032228" cy="4113211"/>
            <a:chOff x="481817" y="1449388"/>
            <a:chExt cx="4032228" cy="4113211"/>
          </a:xfrm>
        </p:grpSpPr>
        <p:graphicFrame>
          <p:nvGraphicFramePr>
            <p:cNvPr id="17" name="Chart 16">
              <a:extLst>
                <a:ext uri="{FF2B5EF4-FFF2-40B4-BE49-F238E27FC236}">
                  <a16:creationId xmlns:a16="http://schemas.microsoft.com/office/drawing/2014/main" id="{6B24CE3B-090C-8421-3076-3B16B7031899}"/>
                </a:ext>
              </a:extLst>
            </p:cNvPr>
            <p:cNvGraphicFramePr/>
            <p:nvPr>
              <p:extLst>
                <p:ext uri="{D42A27DB-BD31-4B8C-83A1-F6EECF244321}">
                  <p14:modId xmlns:p14="http://schemas.microsoft.com/office/powerpoint/2010/main" val="4070980260"/>
                </p:ext>
              </p:extLst>
            </p:nvPr>
          </p:nvGraphicFramePr>
          <p:xfrm>
            <a:off x="481817" y="1449388"/>
            <a:ext cx="4032228" cy="4113211"/>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a:extLst>
                <a:ext uri="{FF2B5EF4-FFF2-40B4-BE49-F238E27FC236}">
                  <a16:creationId xmlns:a16="http://schemas.microsoft.com/office/drawing/2014/main" id="{4FE4677F-70D2-07C5-2275-5151157BF1F9}"/>
                </a:ext>
              </a:extLst>
            </p:cNvPr>
            <p:cNvSpPr txBox="1"/>
            <p:nvPr/>
          </p:nvSpPr>
          <p:spPr>
            <a:xfrm>
              <a:off x="1886755" y="2441595"/>
              <a:ext cx="1191296" cy="584775"/>
            </a:xfrm>
            <a:prstGeom prst="rect">
              <a:avLst/>
            </a:prstGeom>
            <a:noFill/>
          </p:spPr>
          <p:txBody>
            <a:bodyPr wrap="square" rtlCol="0">
              <a:spAutoFit/>
            </a:bodyPr>
            <a:lstStyle/>
            <a:p>
              <a:pPr algn="ctr"/>
              <a:r>
                <a:rPr lang="en-GB" sz="1600" b="1" dirty="0"/>
                <a:t>Race</a:t>
              </a:r>
              <a:br>
                <a:rPr lang="en-GB" sz="1600" b="1" dirty="0"/>
              </a:br>
              <a:r>
                <a:rPr lang="en-GB" sz="1600" b="1" dirty="0"/>
                <a:t>(%)</a:t>
              </a:r>
            </a:p>
          </p:txBody>
        </p:sp>
      </p:grpSp>
      <p:grpSp>
        <p:nvGrpSpPr>
          <p:cNvPr id="19" name="Group 18">
            <a:extLst>
              <a:ext uri="{FF2B5EF4-FFF2-40B4-BE49-F238E27FC236}">
                <a16:creationId xmlns:a16="http://schemas.microsoft.com/office/drawing/2014/main" id="{09FAF4B0-AD96-8589-1117-07F979F6A6EE}"/>
              </a:ext>
            </a:extLst>
          </p:cNvPr>
          <p:cNvGrpSpPr/>
          <p:nvPr/>
        </p:nvGrpSpPr>
        <p:grpSpPr>
          <a:xfrm>
            <a:off x="196895" y="1434167"/>
            <a:ext cx="4032228" cy="4113211"/>
            <a:chOff x="481817" y="1449388"/>
            <a:chExt cx="4032228" cy="4113211"/>
          </a:xfrm>
        </p:grpSpPr>
        <p:graphicFrame>
          <p:nvGraphicFramePr>
            <p:cNvPr id="20" name="Chart 19">
              <a:extLst>
                <a:ext uri="{FF2B5EF4-FFF2-40B4-BE49-F238E27FC236}">
                  <a16:creationId xmlns:a16="http://schemas.microsoft.com/office/drawing/2014/main" id="{46184915-7DEB-C070-34D0-A064564A35C0}"/>
                </a:ext>
              </a:extLst>
            </p:cNvPr>
            <p:cNvGraphicFramePr/>
            <p:nvPr>
              <p:extLst>
                <p:ext uri="{D42A27DB-BD31-4B8C-83A1-F6EECF244321}">
                  <p14:modId xmlns:p14="http://schemas.microsoft.com/office/powerpoint/2010/main" val="118126499"/>
                </p:ext>
              </p:extLst>
            </p:nvPr>
          </p:nvGraphicFramePr>
          <p:xfrm>
            <a:off x="481817" y="1449388"/>
            <a:ext cx="4032228" cy="4113211"/>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a:extLst>
                <a:ext uri="{FF2B5EF4-FFF2-40B4-BE49-F238E27FC236}">
                  <a16:creationId xmlns:a16="http://schemas.microsoft.com/office/drawing/2014/main" id="{2D763107-1A63-1F09-A1A4-9D581895E448}"/>
                </a:ext>
              </a:extLst>
            </p:cNvPr>
            <p:cNvSpPr txBox="1"/>
            <p:nvPr/>
          </p:nvSpPr>
          <p:spPr>
            <a:xfrm>
              <a:off x="1886755" y="2441595"/>
              <a:ext cx="1191296" cy="584775"/>
            </a:xfrm>
            <a:prstGeom prst="rect">
              <a:avLst/>
            </a:prstGeom>
            <a:noFill/>
          </p:spPr>
          <p:txBody>
            <a:bodyPr wrap="square" rtlCol="0">
              <a:spAutoFit/>
            </a:bodyPr>
            <a:lstStyle/>
            <a:p>
              <a:pPr algn="ctr"/>
              <a:r>
                <a:rPr lang="en-GB" sz="1600" b="1" dirty="0"/>
                <a:t>Age </a:t>
              </a:r>
              <a:br>
                <a:rPr lang="en-GB" sz="1600" b="1" dirty="0"/>
              </a:br>
              <a:r>
                <a:rPr lang="en-GB" sz="1600" b="1" dirty="0"/>
                <a:t>(%)</a:t>
              </a:r>
            </a:p>
          </p:txBody>
        </p:sp>
      </p:grpSp>
    </p:spTree>
    <p:extLst>
      <p:ext uri="{BB962C8B-B14F-4D97-AF65-F5344CB8AC3E}">
        <p14:creationId xmlns:p14="http://schemas.microsoft.com/office/powerpoint/2010/main" val="115338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normAutofit fontScale="90000"/>
          </a:bodyPr>
          <a:lstStyle/>
          <a:p>
            <a:r>
              <a:rPr lang="en-GB" dirty="0"/>
              <a:t>Scatter Plots: Cubic Quantile Regression Curves of </a:t>
            </a:r>
            <a:br>
              <a:rPr lang="en-GB" dirty="0"/>
            </a:br>
            <a:r>
              <a:rPr lang="en-GB" dirty="0"/>
              <a:t>AGV From Birth to 15 Years</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a:xfrm>
            <a:off x="704497" y="6246086"/>
            <a:ext cx="9031665" cy="508048"/>
          </a:xfrm>
        </p:spPr>
        <p:txBody>
          <a:bodyPr/>
          <a:lstStyle/>
          <a:p>
            <a:r>
              <a:rPr lang="en-GB" sz="800" dirty="0"/>
              <a:t>Black circles represent AGV for an individual participant where age is the midpoint for the AGV interval of 12 months ± 3 months. Dashed lines represent cubic quantile regressions for the 95th, 75th, 50th, 25th, and 5th quantiles. For each participant one AGV associated to each integer year is retained for the plot. Plots based on full analysis set excluding AGV based on height assessments following limb lengthening, growth hormone, or other investigational treatments and erroneous AGV assessments &lt;0. AGV, annualized growth velocity. </a:t>
            </a:r>
            <a:br>
              <a:rPr lang="en-GB" sz="800" dirty="0"/>
            </a:br>
            <a:r>
              <a:rPr lang="en-GB" sz="800" dirty="0" err="1"/>
              <a:t>Savarirayan</a:t>
            </a:r>
            <a:r>
              <a:rPr lang="en-GB" sz="800" dirty="0"/>
              <a:t> R, et al. Genet Med 2022;</a:t>
            </a:r>
            <a:r>
              <a:rPr lang="pt-BR" sz="800" dirty="0"/>
              <a:t>S1098-3600(22)00906-6.</a:t>
            </a:r>
            <a:endParaRPr lang="en-GB" sz="800" dirty="0"/>
          </a:p>
        </p:txBody>
      </p:sp>
      <p:sp>
        <p:nvSpPr>
          <p:cNvPr id="6" name="Content Placeholder 5">
            <a:extLst>
              <a:ext uri="{FF2B5EF4-FFF2-40B4-BE49-F238E27FC236}">
                <a16:creationId xmlns:a16="http://schemas.microsoft.com/office/drawing/2014/main" id="{63624562-91B2-567F-87B5-F88D992E99FB}"/>
              </a:ext>
            </a:extLst>
          </p:cNvPr>
          <p:cNvSpPr>
            <a:spLocks noGrp="1"/>
          </p:cNvSpPr>
          <p:nvPr>
            <p:ph sz="quarter" idx="12"/>
          </p:nvPr>
        </p:nvSpPr>
        <p:spPr/>
        <p:txBody>
          <a:bodyPr>
            <a:normAutofit/>
          </a:bodyPr>
          <a:lstStyle/>
          <a:p>
            <a:r>
              <a:rPr lang="en-GB" dirty="0"/>
              <a:t>A rapid decline in AGV was observed up to 2 years, whereafter a small steady decline was apparent </a:t>
            </a:r>
            <a:br>
              <a:rPr lang="en-GB" dirty="0"/>
            </a:br>
            <a:r>
              <a:rPr lang="en-GB" dirty="0"/>
              <a:t>with a rapid decrease when the participants approached near-final adult height</a:t>
            </a:r>
          </a:p>
        </p:txBody>
      </p:sp>
      <p:pic>
        <p:nvPicPr>
          <p:cNvPr id="7" name="Picture 6">
            <a:extLst>
              <a:ext uri="{FF2B5EF4-FFF2-40B4-BE49-F238E27FC236}">
                <a16:creationId xmlns:a16="http://schemas.microsoft.com/office/drawing/2014/main" id="{9B836253-97BC-AC5B-997E-4DB0B0BEF0EA}"/>
              </a:ext>
            </a:extLst>
          </p:cNvPr>
          <p:cNvPicPr>
            <a:picLocks noChangeAspect="1"/>
          </p:cNvPicPr>
          <p:nvPr/>
        </p:nvPicPr>
        <p:blipFill rotWithShape="1">
          <a:blip r:embed="rId2"/>
          <a:srcRect b="51713"/>
          <a:stretch/>
        </p:blipFill>
        <p:spPr>
          <a:xfrm>
            <a:off x="555413" y="1845277"/>
            <a:ext cx="5903222" cy="3119577"/>
          </a:xfrm>
          <a:prstGeom prst="rect">
            <a:avLst/>
          </a:prstGeom>
        </p:spPr>
      </p:pic>
      <p:pic>
        <p:nvPicPr>
          <p:cNvPr id="8" name="Picture 7">
            <a:extLst>
              <a:ext uri="{FF2B5EF4-FFF2-40B4-BE49-F238E27FC236}">
                <a16:creationId xmlns:a16="http://schemas.microsoft.com/office/drawing/2014/main" id="{C2ED5BA5-DC65-B3C1-9FDD-AF0514B93C19}"/>
              </a:ext>
            </a:extLst>
          </p:cNvPr>
          <p:cNvPicPr>
            <a:picLocks noChangeAspect="1"/>
          </p:cNvPicPr>
          <p:nvPr/>
        </p:nvPicPr>
        <p:blipFill rotWithShape="1">
          <a:blip r:embed="rId2"/>
          <a:srcRect t="49493" b="2909"/>
          <a:stretch/>
        </p:blipFill>
        <p:spPr>
          <a:xfrm>
            <a:off x="6012833" y="1889761"/>
            <a:ext cx="5903222" cy="3075093"/>
          </a:xfrm>
          <a:prstGeom prst="rect">
            <a:avLst/>
          </a:prstGeom>
        </p:spPr>
      </p:pic>
      <p:pic>
        <p:nvPicPr>
          <p:cNvPr id="9" name="Picture 8">
            <a:extLst>
              <a:ext uri="{FF2B5EF4-FFF2-40B4-BE49-F238E27FC236}">
                <a16:creationId xmlns:a16="http://schemas.microsoft.com/office/drawing/2014/main" id="{637A03F7-35AD-B630-5745-7844FA9F36A6}"/>
              </a:ext>
            </a:extLst>
          </p:cNvPr>
          <p:cNvPicPr>
            <a:picLocks noChangeAspect="1"/>
          </p:cNvPicPr>
          <p:nvPr/>
        </p:nvPicPr>
        <p:blipFill rotWithShape="1">
          <a:blip r:embed="rId2"/>
          <a:srcRect t="96119" b="1"/>
          <a:stretch/>
        </p:blipFill>
        <p:spPr>
          <a:xfrm>
            <a:off x="3406159" y="5191481"/>
            <a:ext cx="5763310" cy="250650"/>
          </a:xfrm>
          <a:prstGeom prst="rect">
            <a:avLst/>
          </a:prstGeom>
        </p:spPr>
      </p:pic>
      <p:sp>
        <p:nvSpPr>
          <p:cNvPr id="10" name="Oval 9">
            <a:extLst>
              <a:ext uri="{FF2B5EF4-FFF2-40B4-BE49-F238E27FC236}">
                <a16:creationId xmlns:a16="http://schemas.microsoft.com/office/drawing/2014/main" id="{A32C8609-C5C2-0EEB-755C-B4A594BC47C1}"/>
              </a:ext>
            </a:extLst>
          </p:cNvPr>
          <p:cNvSpPr/>
          <p:nvPr/>
        </p:nvSpPr>
        <p:spPr>
          <a:xfrm>
            <a:off x="752870" y="4747679"/>
            <a:ext cx="345440" cy="40273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C71FB7C8-49EC-98DA-F757-0B8ADDC1CF6B}"/>
              </a:ext>
            </a:extLst>
          </p:cNvPr>
          <p:cNvSpPr/>
          <p:nvPr/>
        </p:nvSpPr>
        <p:spPr>
          <a:xfrm>
            <a:off x="1267644" y="1509483"/>
            <a:ext cx="2518650" cy="34837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Female children</a:t>
            </a:r>
          </a:p>
        </p:txBody>
      </p:sp>
      <p:sp>
        <p:nvSpPr>
          <p:cNvPr id="12" name="Rectangle: Rounded Corners 11">
            <a:extLst>
              <a:ext uri="{FF2B5EF4-FFF2-40B4-BE49-F238E27FC236}">
                <a16:creationId xmlns:a16="http://schemas.microsoft.com/office/drawing/2014/main" id="{2284A1AA-F563-2959-6974-634C22A5A6C6}"/>
              </a:ext>
            </a:extLst>
          </p:cNvPr>
          <p:cNvSpPr/>
          <p:nvPr/>
        </p:nvSpPr>
        <p:spPr>
          <a:xfrm>
            <a:off x="6743700" y="1509483"/>
            <a:ext cx="2518650" cy="34837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Male children</a:t>
            </a:r>
          </a:p>
        </p:txBody>
      </p:sp>
    </p:spTree>
    <p:extLst>
      <p:ext uri="{BB962C8B-B14F-4D97-AF65-F5344CB8AC3E}">
        <p14:creationId xmlns:p14="http://schemas.microsoft.com/office/powerpoint/2010/main" val="15231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Height Z-Scores</a:t>
            </a:r>
          </a:p>
        </p:txBody>
      </p:sp>
      <p:sp>
        <p:nvSpPr>
          <p:cNvPr id="5" name="Content Placeholder 4">
            <a:extLst>
              <a:ext uri="{FF2B5EF4-FFF2-40B4-BE49-F238E27FC236}">
                <a16:creationId xmlns:a16="http://schemas.microsoft.com/office/drawing/2014/main" id="{C5A92BD3-3983-9468-20BC-65DADCF7F77D}"/>
              </a:ext>
            </a:extLst>
          </p:cNvPr>
          <p:cNvSpPr>
            <a:spLocks noGrp="1"/>
          </p:cNvSpPr>
          <p:nvPr>
            <p:ph idx="1"/>
          </p:nvPr>
        </p:nvSpPr>
        <p:spPr>
          <a:xfrm>
            <a:off x="696000" y="1449391"/>
            <a:ext cx="5223893" cy="3911741"/>
          </a:xfrm>
        </p:spPr>
        <p:txBody>
          <a:bodyPr>
            <a:normAutofit/>
          </a:bodyPr>
          <a:lstStyle/>
          <a:p>
            <a:r>
              <a:rPr lang="en-GB" sz="1800" dirty="0"/>
              <a:t>Mean height z-score in those aged </a:t>
            </a:r>
            <a:br>
              <a:rPr lang="en-GB" sz="1800" dirty="0"/>
            </a:br>
            <a:r>
              <a:rPr lang="en-GB" sz="1800" dirty="0"/>
              <a:t>&lt;1 year, compared with average stature children of a similar age and sex:</a:t>
            </a:r>
          </a:p>
          <a:p>
            <a:pPr lvl="1"/>
            <a:r>
              <a:rPr lang="en-GB" sz="1600" dirty="0"/>
              <a:t>–2.5 (1.0) SDS for girls</a:t>
            </a:r>
          </a:p>
          <a:p>
            <a:pPr lvl="1"/>
            <a:r>
              <a:rPr lang="en-GB" sz="1600" dirty="0"/>
              <a:t>−3.2 (1.2) SDS for boys</a:t>
            </a:r>
          </a:p>
          <a:p>
            <a:r>
              <a:rPr lang="en-GB" sz="1800" dirty="0"/>
              <a:t>Mean height deficit increased up to age of 5 </a:t>
            </a:r>
          </a:p>
          <a:p>
            <a:pPr lvl="1"/>
            <a:r>
              <a:rPr lang="en-GB" sz="1600" dirty="0"/>
              <a:t>Mean z-scores of −5.3 [1.1] SDS for girls</a:t>
            </a:r>
          </a:p>
          <a:p>
            <a:pPr lvl="1"/>
            <a:r>
              <a:rPr lang="en-GB" sz="1600" dirty="0"/>
              <a:t>−4.6 [0.8] SDS for boys</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dirty="0"/>
              <a:t>*Using CDC reference for all ages. </a:t>
            </a:r>
          </a:p>
          <a:p>
            <a:r>
              <a:rPr lang="en-GB" dirty="0"/>
              <a:t>Height refers to standing height or body length if aged &lt;24 months. SDS, sex-standard score.</a:t>
            </a:r>
          </a:p>
          <a:p>
            <a:r>
              <a:rPr lang="en-GB" sz="1000" dirty="0" err="1"/>
              <a:t>Savarirayan</a:t>
            </a:r>
            <a:r>
              <a:rPr lang="en-GB" sz="1000" dirty="0"/>
              <a:t> R, et al. Genet Med 2022;</a:t>
            </a:r>
            <a:r>
              <a:rPr lang="pt-BR" sz="1000" dirty="0"/>
              <a:t>S1098-3600(22)00906-6</a:t>
            </a:r>
            <a:r>
              <a:rPr lang="pt-BR" dirty="0"/>
              <a:t>.</a:t>
            </a:r>
            <a:endParaRPr lang="en-GB" sz="1000" dirty="0"/>
          </a:p>
        </p:txBody>
      </p:sp>
      <p:sp>
        <p:nvSpPr>
          <p:cNvPr id="6" name="Content Placeholder 5">
            <a:extLst>
              <a:ext uri="{FF2B5EF4-FFF2-40B4-BE49-F238E27FC236}">
                <a16:creationId xmlns:a16="http://schemas.microsoft.com/office/drawing/2014/main" id="{63624562-91B2-567F-87B5-F88D992E99FB}"/>
              </a:ext>
            </a:extLst>
          </p:cNvPr>
          <p:cNvSpPr>
            <a:spLocks noGrp="1"/>
          </p:cNvSpPr>
          <p:nvPr>
            <p:ph sz="quarter" idx="12"/>
          </p:nvPr>
        </p:nvSpPr>
        <p:spPr/>
        <p:txBody>
          <a:bodyPr/>
          <a:lstStyle/>
          <a:p>
            <a:r>
              <a:rPr lang="en-GB" dirty="0"/>
              <a:t>The height deficit remained high for girls and boys in all age groups</a:t>
            </a:r>
          </a:p>
        </p:txBody>
      </p:sp>
      <p:sp>
        <p:nvSpPr>
          <p:cNvPr id="7" name="TextBox 6">
            <a:extLst>
              <a:ext uri="{FF2B5EF4-FFF2-40B4-BE49-F238E27FC236}">
                <a16:creationId xmlns:a16="http://schemas.microsoft.com/office/drawing/2014/main" id="{221CD2BB-A883-4FF2-72FD-3604E7DDC1F9}"/>
              </a:ext>
            </a:extLst>
          </p:cNvPr>
          <p:cNvSpPr txBox="1"/>
          <p:nvPr/>
        </p:nvSpPr>
        <p:spPr>
          <a:xfrm>
            <a:off x="6046632" y="1449391"/>
            <a:ext cx="5450043" cy="646331"/>
          </a:xfrm>
          <a:prstGeom prst="rect">
            <a:avLst/>
          </a:prstGeom>
          <a:noFill/>
        </p:spPr>
        <p:txBody>
          <a:bodyPr wrap="square">
            <a:spAutoFit/>
          </a:bodyPr>
          <a:lstStyle/>
          <a:p>
            <a:pPr algn="r"/>
            <a:r>
              <a:rPr lang="en-GB" b="1" dirty="0"/>
              <a:t>Mean height z-score* by sex and age at the time of assessment (full analysis set):</a:t>
            </a:r>
          </a:p>
        </p:txBody>
      </p:sp>
      <p:graphicFrame>
        <p:nvGraphicFramePr>
          <p:cNvPr id="10" name="Chart 9">
            <a:extLst>
              <a:ext uri="{FF2B5EF4-FFF2-40B4-BE49-F238E27FC236}">
                <a16:creationId xmlns:a16="http://schemas.microsoft.com/office/drawing/2014/main" id="{C234F8BD-4DDF-7FDC-FB8B-C38195054561}"/>
              </a:ext>
            </a:extLst>
          </p:cNvPr>
          <p:cNvGraphicFramePr/>
          <p:nvPr>
            <p:extLst>
              <p:ext uri="{D42A27DB-BD31-4B8C-83A1-F6EECF244321}">
                <p14:modId xmlns:p14="http://schemas.microsoft.com/office/powerpoint/2010/main" val="2377233150"/>
              </p:ext>
            </p:extLst>
          </p:nvPr>
        </p:nvGraphicFramePr>
        <p:xfrm>
          <a:off x="6096000" y="2108451"/>
          <a:ext cx="5490633" cy="345414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224303C2-57F4-218B-D44A-58A512D04313}"/>
              </a:ext>
            </a:extLst>
          </p:cNvPr>
          <p:cNvSpPr txBox="1"/>
          <p:nvPr/>
        </p:nvSpPr>
        <p:spPr>
          <a:xfrm>
            <a:off x="11361532" y="2121996"/>
            <a:ext cx="571310" cy="276999"/>
          </a:xfrm>
          <a:prstGeom prst="rect">
            <a:avLst/>
          </a:prstGeom>
          <a:noFill/>
        </p:spPr>
        <p:txBody>
          <a:bodyPr wrap="none" rtlCol="0">
            <a:spAutoFit/>
          </a:bodyPr>
          <a:lstStyle/>
          <a:p>
            <a:r>
              <a:rPr lang="en-GB" sz="1200" dirty="0"/>
              <a:t>Years</a:t>
            </a:r>
          </a:p>
        </p:txBody>
      </p:sp>
    </p:spTree>
    <p:extLst>
      <p:ext uri="{BB962C8B-B14F-4D97-AF65-F5344CB8AC3E}">
        <p14:creationId xmlns:p14="http://schemas.microsoft.com/office/powerpoint/2010/main" val="413840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Additional Growth Measurements</a:t>
            </a:r>
          </a:p>
        </p:txBody>
      </p:sp>
      <p:sp>
        <p:nvSpPr>
          <p:cNvPr id="5" name="Content Placeholder 4">
            <a:extLst>
              <a:ext uri="{FF2B5EF4-FFF2-40B4-BE49-F238E27FC236}">
                <a16:creationId xmlns:a16="http://schemas.microsoft.com/office/drawing/2014/main" id="{C5A92BD3-3983-9468-20BC-65DADCF7F77D}"/>
              </a:ext>
            </a:extLst>
          </p:cNvPr>
          <p:cNvSpPr>
            <a:spLocks noGrp="1"/>
          </p:cNvSpPr>
          <p:nvPr>
            <p:ph idx="1"/>
          </p:nvPr>
        </p:nvSpPr>
        <p:spPr>
          <a:xfrm>
            <a:off x="696000" y="1449391"/>
            <a:ext cx="5350632" cy="3911741"/>
          </a:xfrm>
        </p:spPr>
        <p:txBody>
          <a:bodyPr>
            <a:normAutofit/>
          </a:bodyPr>
          <a:lstStyle/>
          <a:p>
            <a:r>
              <a:rPr lang="en-GB" dirty="0"/>
              <a:t>Mean ratio of upper arm to forearm length remained similar by age on study: </a:t>
            </a:r>
          </a:p>
          <a:p>
            <a:pPr lvl="1"/>
            <a:r>
              <a:rPr lang="en-GB" dirty="0"/>
              <a:t>1.06 (0.13) for participants aged &lt;1 year</a:t>
            </a:r>
          </a:p>
          <a:p>
            <a:pPr lvl="1"/>
            <a:r>
              <a:rPr lang="en-GB" dirty="0"/>
              <a:t>1.05 (0.10) for those aged 14 years </a:t>
            </a:r>
          </a:p>
          <a:p>
            <a:r>
              <a:rPr lang="en-GB" dirty="0"/>
              <a:t>Similar findings were observed for thigh to lower-leg length ratio; mean (SD):</a:t>
            </a:r>
          </a:p>
          <a:p>
            <a:pPr lvl="1"/>
            <a:r>
              <a:rPr lang="en-GB" dirty="0"/>
              <a:t>0.68 (0.10) and 0.69 (0.08), respectively </a:t>
            </a:r>
          </a:p>
          <a:p>
            <a:r>
              <a:rPr lang="en-GB" dirty="0"/>
              <a:t>Similar findings were also found for arm span to standing height ratio</a:t>
            </a:r>
          </a:p>
          <a:p>
            <a:pPr lvl="1"/>
            <a:r>
              <a:rPr lang="en-GB" dirty="0"/>
              <a:t>0.88 (0.03) and 0.91 (0.03)</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sz="1000" dirty="0"/>
              <a:t>SD, standard deviation. </a:t>
            </a:r>
          </a:p>
          <a:p>
            <a:r>
              <a:rPr lang="en-GB" sz="1000" dirty="0" err="1"/>
              <a:t>Savarirayan</a:t>
            </a:r>
            <a:r>
              <a:rPr lang="en-GB" sz="1000" dirty="0"/>
              <a:t> R, et al. Genet Med 2022;</a:t>
            </a:r>
            <a:r>
              <a:rPr lang="pt-BR" sz="1000" dirty="0"/>
              <a:t>S1098-3600(22)00906-6</a:t>
            </a:r>
            <a:r>
              <a:rPr lang="pt-BR" dirty="0"/>
              <a:t>.</a:t>
            </a:r>
            <a:endParaRPr lang="en-GB" sz="1000" dirty="0"/>
          </a:p>
        </p:txBody>
      </p:sp>
      <p:sp>
        <p:nvSpPr>
          <p:cNvPr id="6" name="Content Placeholder 5">
            <a:extLst>
              <a:ext uri="{FF2B5EF4-FFF2-40B4-BE49-F238E27FC236}">
                <a16:creationId xmlns:a16="http://schemas.microsoft.com/office/drawing/2014/main" id="{63624562-91B2-567F-87B5-F88D992E99FB}"/>
              </a:ext>
            </a:extLst>
          </p:cNvPr>
          <p:cNvSpPr>
            <a:spLocks noGrp="1"/>
          </p:cNvSpPr>
          <p:nvPr>
            <p:ph sz="quarter" idx="12"/>
          </p:nvPr>
        </p:nvSpPr>
        <p:spPr/>
        <p:txBody>
          <a:bodyPr>
            <a:normAutofit/>
          </a:bodyPr>
          <a:lstStyle/>
          <a:p>
            <a:r>
              <a:rPr lang="en-GB" dirty="0"/>
              <a:t>The growth of the extremities is limited in achondroplasia which is relative to the more typical growth of the trunk, the ratio of the upper-to-lower body in children with achondroplasia never reaches 1</a:t>
            </a:r>
          </a:p>
        </p:txBody>
      </p:sp>
      <p:sp>
        <p:nvSpPr>
          <p:cNvPr id="3" name="TextBox 2">
            <a:extLst>
              <a:ext uri="{FF2B5EF4-FFF2-40B4-BE49-F238E27FC236}">
                <a16:creationId xmlns:a16="http://schemas.microsoft.com/office/drawing/2014/main" id="{7A24ACA1-BA06-E98B-432D-10A9FADC2F86}"/>
              </a:ext>
            </a:extLst>
          </p:cNvPr>
          <p:cNvSpPr txBox="1"/>
          <p:nvPr/>
        </p:nvSpPr>
        <p:spPr>
          <a:xfrm>
            <a:off x="5879206" y="1449391"/>
            <a:ext cx="5617469" cy="646331"/>
          </a:xfrm>
          <a:prstGeom prst="rect">
            <a:avLst/>
          </a:prstGeom>
          <a:noFill/>
        </p:spPr>
        <p:txBody>
          <a:bodyPr wrap="square">
            <a:spAutoFit/>
          </a:bodyPr>
          <a:lstStyle/>
          <a:p>
            <a:pPr algn="r"/>
            <a:r>
              <a:rPr lang="en-GB" b="1" dirty="0"/>
              <a:t>Upper arm length to lower arm (forearm) length ratio at the time of assessment (full analysis set)</a:t>
            </a:r>
          </a:p>
        </p:txBody>
      </p:sp>
      <p:graphicFrame>
        <p:nvGraphicFramePr>
          <p:cNvPr id="7" name="Chart 6">
            <a:extLst>
              <a:ext uri="{FF2B5EF4-FFF2-40B4-BE49-F238E27FC236}">
                <a16:creationId xmlns:a16="http://schemas.microsoft.com/office/drawing/2014/main" id="{0A9BC5F3-1018-AFE9-CDEB-9569563244AE}"/>
              </a:ext>
            </a:extLst>
          </p:cNvPr>
          <p:cNvGraphicFramePr/>
          <p:nvPr>
            <p:extLst>
              <p:ext uri="{D42A27DB-BD31-4B8C-83A1-F6EECF244321}">
                <p14:modId xmlns:p14="http://schemas.microsoft.com/office/powerpoint/2010/main" val="3465595744"/>
              </p:ext>
            </p:extLst>
          </p:nvPr>
        </p:nvGraphicFramePr>
        <p:xfrm>
          <a:off x="6096000" y="2108451"/>
          <a:ext cx="5490633" cy="345414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5E5E3AA8-9A1A-D7D4-7A8C-80A208A4BA3F}"/>
              </a:ext>
            </a:extLst>
          </p:cNvPr>
          <p:cNvSpPr txBox="1"/>
          <p:nvPr/>
        </p:nvSpPr>
        <p:spPr>
          <a:xfrm>
            <a:off x="11361532" y="5183530"/>
            <a:ext cx="571310" cy="276999"/>
          </a:xfrm>
          <a:prstGeom prst="rect">
            <a:avLst/>
          </a:prstGeom>
          <a:noFill/>
        </p:spPr>
        <p:txBody>
          <a:bodyPr wrap="none" rtlCol="0">
            <a:spAutoFit/>
          </a:bodyPr>
          <a:lstStyle/>
          <a:p>
            <a:r>
              <a:rPr lang="en-GB" sz="1200" dirty="0"/>
              <a:t>Years</a:t>
            </a:r>
          </a:p>
        </p:txBody>
      </p:sp>
    </p:spTree>
    <p:extLst>
      <p:ext uri="{BB962C8B-B14F-4D97-AF65-F5344CB8AC3E}">
        <p14:creationId xmlns:p14="http://schemas.microsoft.com/office/powerpoint/2010/main" val="4029937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Additional Growth Measurements</a:t>
            </a:r>
          </a:p>
        </p:txBody>
      </p:sp>
      <p:sp>
        <p:nvSpPr>
          <p:cNvPr id="5" name="Content Placeholder 4">
            <a:extLst>
              <a:ext uri="{FF2B5EF4-FFF2-40B4-BE49-F238E27FC236}">
                <a16:creationId xmlns:a16="http://schemas.microsoft.com/office/drawing/2014/main" id="{C5A92BD3-3983-9468-20BC-65DADCF7F77D}"/>
              </a:ext>
            </a:extLst>
          </p:cNvPr>
          <p:cNvSpPr>
            <a:spLocks noGrp="1"/>
          </p:cNvSpPr>
          <p:nvPr>
            <p:ph idx="1"/>
          </p:nvPr>
        </p:nvSpPr>
        <p:spPr/>
        <p:txBody>
          <a:bodyPr>
            <a:normAutofit/>
          </a:bodyPr>
          <a:lstStyle/>
          <a:p>
            <a:r>
              <a:rPr lang="en-GB" dirty="0"/>
              <a:t>Mean sitting height by sex and age at the time of assessment for participants aged &lt;1 year was 40.89 cm, and gradually increased by age to 81.61 cm in those aged 14 years </a:t>
            </a:r>
          </a:p>
          <a:p>
            <a:r>
              <a:rPr lang="en-GB" dirty="0"/>
              <a:t>Increases were also observed for mean lower body length, knee to heel length, and the length of the forearm, upper arm, thigh, and tibia</a:t>
            </a:r>
          </a:p>
          <a:p>
            <a:r>
              <a:rPr lang="en-GB" dirty="0"/>
              <a:t>Mean body mass index z-score for participants aged 2 years was 2.26 SDS above average, and generally decreased with age to 1.73 for participants aged 14 years </a:t>
            </a:r>
          </a:p>
          <a:p>
            <a:r>
              <a:rPr lang="en-GB" dirty="0"/>
              <a:t>Median weight z-score for participants aged &lt;1 year was 1.14 SDS below average, and varied by age with no clear pattern on study</a:t>
            </a:r>
          </a:p>
          <a:p>
            <a:r>
              <a:rPr lang="en-GB" dirty="0"/>
              <a:t>Both girls and boys had a disproportionate upper-to-lower body segment ratio</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dirty="0"/>
              <a:t>SDS, sex-standard score.</a:t>
            </a:r>
          </a:p>
          <a:p>
            <a:r>
              <a:rPr lang="en-GB" dirty="0" err="1"/>
              <a:t>Savarirayan</a:t>
            </a:r>
            <a:r>
              <a:rPr lang="en-GB" dirty="0"/>
              <a:t> R, et al. Genet Med 2022;</a:t>
            </a:r>
            <a:r>
              <a:rPr lang="pt-BR" dirty="0"/>
              <a:t>S1098-3600(22)00906-6.</a:t>
            </a:r>
            <a:endParaRPr lang="en-GB" dirty="0"/>
          </a:p>
        </p:txBody>
      </p:sp>
      <p:sp>
        <p:nvSpPr>
          <p:cNvPr id="9" name="Content Placeholder 8">
            <a:extLst>
              <a:ext uri="{FF2B5EF4-FFF2-40B4-BE49-F238E27FC236}">
                <a16:creationId xmlns:a16="http://schemas.microsoft.com/office/drawing/2014/main" id="{54E7439F-2150-746C-2136-9556D3B032ED}"/>
              </a:ext>
            </a:extLst>
          </p:cNvPr>
          <p:cNvSpPr>
            <a:spLocks noGrp="1"/>
          </p:cNvSpPr>
          <p:nvPr>
            <p:ph sz="quarter" idx="12"/>
          </p:nvPr>
        </p:nvSpPr>
        <p:spPr/>
        <p:txBody>
          <a:bodyPr>
            <a:normAutofit/>
          </a:bodyPr>
          <a:lstStyle/>
          <a:p>
            <a:r>
              <a:rPr lang="en-GB" dirty="0"/>
              <a:t>Consistent with the literature, children in this study had a disproportionate upper-to-lower body ratio</a:t>
            </a:r>
          </a:p>
        </p:txBody>
      </p:sp>
    </p:spTree>
    <p:extLst>
      <p:ext uri="{BB962C8B-B14F-4D97-AF65-F5344CB8AC3E}">
        <p14:creationId xmlns:p14="http://schemas.microsoft.com/office/powerpoint/2010/main" val="1474703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6840C-7B58-8E3B-1ABF-2BB70A0C70F8}"/>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73560FCB-624D-94B6-39C5-8AD0695BE2FE}"/>
              </a:ext>
            </a:extLst>
          </p:cNvPr>
          <p:cNvSpPr>
            <a:spLocks noGrp="1"/>
          </p:cNvSpPr>
          <p:nvPr>
            <p:ph idx="1"/>
          </p:nvPr>
        </p:nvSpPr>
        <p:spPr/>
        <p:txBody>
          <a:bodyPr>
            <a:normAutofit/>
          </a:bodyPr>
          <a:lstStyle/>
          <a:p>
            <a:r>
              <a:rPr lang="en-GB" dirty="0"/>
              <a:t>In </a:t>
            </a:r>
            <a:r>
              <a:rPr lang="en-GB"/>
              <a:t>infants &lt;1 </a:t>
            </a:r>
            <a:r>
              <a:rPr lang="en-GB" dirty="0"/>
              <a:t>year, mean AGV was 11.6 and 14.6 cm/year for girls and boys, respectively </a:t>
            </a:r>
          </a:p>
          <a:p>
            <a:pPr lvl="1"/>
            <a:r>
              <a:rPr lang="en-GB" dirty="0"/>
              <a:t>This decreased to 7.4 and 7.1 cm/year by the age of 1</a:t>
            </a:r>
          </a:p>
          <a:p>
            <a:pPr lvl="1"/>
            <a:r>
              <a:rPr lang="en-GB" dirty="0"/>
              <a:t>And to 3.6 cm/year for both sexes by the age of 10</a:t>
            </a:r>
          </a:p>
          <a:p>
            <a:r>
              <a:rPr lang="en-GB" dirty="0"/>
              <a:t>Mean height z-score had also decreased up to the age 5 years </a:t>
            </a:r>
          </a:p>
          <a:p>
            <a:r>
              <a:rPr lang="en-GB" dirty="0"/>
              <a:t>Girls and boys had a disproportionate upper-to-lower body segment ratio</a:t>
            </a:r>
          </a:p>
          <a:p>
            <a:pPr lvl="1"/>
            <a:r>
              <a:rPr lang="en-GB" dirty="0"/>
              <a:t>Mean ratio was highest in participants aged &lt;1 year and decreased gradually to approximately in both sexes from 4 years of age onwards</a:t>
            </a:r>
          </a:p>
          <a:p>
            <a:r>
              <a:rPr lang="en-GB" dirty="0"/>
              <a:t>This study represents one of the largest datasets of prospectively collected medical and longitudinal growth data in children with ACH</a:t>
            </a:r>
          </a:p>
          <a:p>
            <a:r>
              <a:rPr lang="en-GB" dirty="0"/>
              <a:t>It serves as a robust historical control to measure therapeutic interventions against and to further delineate the natural history of this condition</a:t>
            </a:r>
          </a:p>
        </p:txBody>
      </p:sp>
      <p:sp>
        <p:nvSpPr>
          <p:cNvPr id="4" name="Footer Placeholder 3">
            <a:extLst>
              <a:ext uri="{FF2B5EF4-FFF2-40B4-BE49-F238E27FC236}">
                <a16:creationId xmlns:a16="http://schemas.microsoft.com/office/drawing/2014/main" id="{C0804AC6-D70B-A47D-5B98-5243F0073EF4}"/>
              </a:ext>
            </a:extLst>
          </p:cNvPr>
          <p:cNvSpPr>
            <a:spLocks noGrp="1"/>
          </p:cNvSpPr>
          <p:nvPr>
            <p:ph type="ftr" sz="quarter" idx="11"/>
          </p:nvPr>
        </p:nvSpPr>
        <p:spPr/>
        <p:txBody>
          <a:bodyPr/>
          <a:lstStyle/>
          <a:p>
            <a:r>
              <a:rPr lang="en-GB" dirty="0"/>
              <a:t>ACH, achondroplasia; AGV, annualized growth velocity. </a:t>
            </a:r>
          </a:p>
          <a:p>
            <a:r>
              <a:rPr lang="en-GB" sz="1000" dirty="0" err="1"/>
              <a:t>Savarirayan</a:t>
            </a:r>
            <a:r>
              <a:rPr lang="en-GB" sz="1000" dirty="0"/>
              <a:t> R, et al. Genet Med 2022;</a:t>
            </a:r>
            <a:r>
              <a:rPr lang="pt-BR" sz="1000" dirty="0"/>
              <a:t>S1098-3600(22)00906-6</a:t>
            </a:r>
            <a:r>
              <a:rPr lang="pt-BR" dirty="0"/>
              <a:t>.</a:t>
            </a:r>
            <a:endParaRPr lang="en-GB" sz="1000" dirty="0"/>
          </a:p>
        </p:txBody>
      </p:sp>
    </p:spTree>
    <p:extLst>
      <p:ext uri="{BB962C8B-B14F-4D97-AF65-F5344CB8AC3E}">
        <p14:creationId xmlns:p14="http://schemas.microsoft.com/office/powerpoint/2010/main" val="11569316"/>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5826</TotalTime>
  <Words>1235</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Narrow</vt:lpstr>
      <vt:lpstr>1_Office Theme</vt:lpstr>
      <vt:lpstr>Growth Parameters in Children With Achondroplasia: A 7-Year, Prospective, Multinational, Observational Study</vt:lpstr>
      <vt:lpstr>Background</vt:lpstr>
      <vt:lpstr>Study Design</vt:lpstr>
      <vt:lpstr>Participant Characteristics</vt:lpstr>
      <vt:lpstr>Scatter Plots: Cubic Quantile Regression Curves of  AGV From Birth to 15 Years</vt:lpstr>
      <vt:lpstr>Height Z-Scores</vt:lpstr>
      <vt:lpstr>Additional Growth Measurements</vt:lpstr>
      <vt:lpstr>Additional Growth Measurements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Growth Parameters in Children With Achondroplasia:A 7-Year</dc:title>
  <dc:creator>Tim Venables</dc:creator>
  <cp:lastModifiedBy>Praveen Abraham</cp:lastModifiedBy>
  <cp:revision>209</cp:revision>
  <dcterms:created xsi:type="dcterms:W3CDTF">2021-09-21T16:24:04Z</dcterms:created>
  <dcterms:modified xsi:type="dcterms:W3CDTF">2022-12-05T10:13:50Z</dcterms:modified>
</cp:coreProperties>
</file>